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301" r:id="rId15"/>
    <p:sldId id="302" r:id="rId16"/>
    <p:sldId id="303" r:id="rId17"/>
    <p:sldId id="304" r:id="rId18"/>
    <p:sldId id="305" r:id="rId19"/>
    <p:sldId id="306" r:id="rId20"/>
    <p:sldId id="307" r:id="rId21"/>
    <p:sldId id="308" r:id="rId22"/>
    <p:sldId id="309" r:id="rId23"/>
    <p:sldId id="311" r:id="rId24"/>
    <p:sldId id="310" r:id="rId25"/>
    <p:sldId id="270" r:id="rId26"/>
    <p:sldId id="258" r:id="rId27"/>
    <p:sldId id="271" r:id="rId28"/>
    <p:sldId id="312" r:id="rId29"/>
    <p:sldId id="314" r:id="rId30"/>
    <p:sldId id="313" r:id="rId31"/>
    <p:sldId id="316" r:id="rId32"/>
    <p:sldId id="317" r:id="rId33"/>
    <p:sldId id="315" r:id="rId34"/>
    <p:sldId id="318" r:id="rId35"/>
    <p:sldId id="320" r:id="rId36"/>
    <p:sldId id="322" r:id="rId37"/>
    <p:sldId id="319" r:id="rId38"/>
    <p:sldId id="321" r:id="rId39"/>
    <p:sldId id="324" r:id="rId40"/>
    <p:sldId id="327" r:id="rId41"/>
    <p:sldId id="326" r:id="rId42"/>
    <p:sldId id="325" r:id="rId43"/>
    <p:sldId id="323" r:id="rId4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1BB3C7"/>
    <a:srgbClr val="19A6B9"/>
    <a:srgbClr val="1FCAE1"/>
    <a:srgbClr val="0099FF"/>
    <a:srgbClr val="0000CC"/>
    <a:srgbClr val="00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34" autoAdjust="0"/>
    <p:restoredTop sz="94660"/>
  </p:normalViewPr>
  <p:slideViewPr>
    <p:cSldViewPr>
      <p:cViewPr varScale="1">
        <p:scale>
          <a:sx n="87" d="100"/>
          <a:sy n="87" d="100"/>
        </p:scale>
        <p:origin x="-90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BB4C2-C2EA-41C8-8CF7-61FB53DAA371}" type="datetimeFigureOut">
              <a:rPr lang="ru-RU" smtClean="0"/>
              <a:pPr/>
              <a:t>23.10.2016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49BA13-E387-493F-9F30-155CB47809D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BB4C2-C2EA-41C8-8CF7-61FB53DAA371}" type="datetimeFigureOut">
              <a:rPr lang="ru-RU" smtClean="0"/>
              <a:pPr/>
              <a:t>23.10.2016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9BA13-E387-493F-9F30-155CB47809D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BB4C2-C2EA-41C8-8CF7-61FB53DAA371}" type="datetimeFigureOut">
              <a:rPr lang="ru-RU" smtClean="0"/>
              <a:pPr/>
              <a:t>23.10.2016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9BA13-E387-493F-9F30-155CB47809D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2CBB4C2-C2EA-41C8-8CF7-61FB53DAA371}" type="datetimeFigureOut">
              <a:rPr lang="ru-RU" smtClean="0"/>
              <a:pPr/>
              <a:t>23.10.2016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749BA13-E387-493F-9F30-155CB47809D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BB4C2-C2EA-41C8-8CF7-61FB53DAA371}" type="datetimeFigureOut">
              <a:rPr lang="ru-RU" smtClean="0"/>
              <a:pPr/>
              <a:t>23.10.2016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9BA13-E387-493F-9F30-155CB47809D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BB4C2-C2EA-41C8-8CF7-61FB53DAA371}" type="datetimeFigureOut">
              <a:rPr lang="ru-RU" smtClean="0"/>
              <a:pPr/>
              <a:t>23.10.2016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9BA13-E387-493F-9F30-155CB47809D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9BA13-E387-493F-9F30-155CB47809D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BB4C2-C2EA-41C8-8CF7-61FB53DAA371}" type="datetimeFigureOut">
              <a:rPr lang="ru-RU" smtClean="0"/>
              <a:pPr/>
              <a:t>23.10.2016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BB4C2-C2EA-41C8-8CF7-61FB53DAA371}" type="datetimeFigureOut">
              <a:rPr lang="ru-RU" smtClean="0"/>
              <a:pPr/>
              <a:t>23.10.2016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9BA13-E387-493F-9F30-155CB47809D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BB4C2-C2EA-41C8-8CF7-61FB53DAA371}" type="datetimeFigureOut">
              <a:rPr lang="ru-RU" smtClean="0"/>
              <a:pPr/>
              <a:t>23.10.2016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9BA13-E387-493F-9F30-155CB47809D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2CBB4C2-C2EA-41C8-8CF7-61FB53DAA371}" type="datetimeFigureOut">
              <a:rPr lang="ru-RU" smtClean="0"/>
              <a:pPr/>
              <a:t>23.10.2016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749BA13-E387-493F-9F30-155CB47809D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BB4C2-C2EA-41C8-8CF7-61FB53DAA371}" type="datetimeFigureOut">
              <a:rPr lang="ru-RU" smtClean="0"/>
              <a:pPr/>
              <a:t>23.10.2016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49BA13-E387-493F-9F30-155CB47809D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2CBB4C2-C2EA-41C8-8CF7-61FB53DAA371}" type="datetimeFigureOut">
              <a:rPr lang="ru-RU" smtClean="0"/>
              <a:pPr/>
              <a:t>23.10.2016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749BA13-E387-493F-9F30-155CB47809D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slide" Target="slide33.xml"/><Relationship Id="rId13" Type="http://schemas.openxmlformats.org/officeDocument/2006/relationships/slide" Target="slide38.xml"/><Relationship Id="rId18" Type="http://schemas.openxmlformats.org/officeDocument/2006/relationships/image" Target="../media/image5.gif"/><Relationship Id="rId3" Type="http://schemas.openxmlformats.org/officeDocument/2006/relationships/slide" Target="slide28.xml"/><Relationship Id="rId7" Type="http://schemas.openxmlformats.org/officeDocument/2006/relationships/slide" Target="slide32.xml"/><Relationship Id="rId12" Type="http://schemas.openxmlformats.org/officeDocument/2006/relationships/slide" Target="slide37.xml"/><Relationship Id="rId17" Type="http://schemas.openxmlformats.org/officeDocument/2006/relationships/slide" Target="slide42.xml"/><Relationship Id="rId2" Type="http://schemas.openxmlformats.org/officeDocument/2006/relationships/slide" Target="slide27.xml"/><Relationship Id="rId16" Type="http://schemas.openxmlformats.org/officeDocument/2006/relationships/slide" Target="slide4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1.xml"/><Relationship Id="rId11" Type="http://schemas.openxmlformats.org/officeDocument/2006/relationships/slide" Target="slide36.xml"/><Relationship Id="rId5" Type="http://schemas.openxmlformats.org/officeDocument/2006/relationships/slide" Target="slide30.xml"/><Relationship Id="rId15" Type="http://schemas.openxmlformats.org/officeDocument/2006/relationships/slide" Target="slide40.xml"/><Relationship Id="rId10" Type="http://schemas.openxmlformats.org/officeDocument/2006/relationships/slide" Target="slide35.xml"/><Relationship Id="rId4" Type="http://schemas.openxmlformats.org/officeDocument/2006/relationships/slide" Target="slide29.xml"/><Relationship Id="rId9" Type="http://schemas.openxmlformats.org/officeDocument/2006/relationships/slide" Target="slide34.xml"/><Relationship Id="rId14" Type="http://schemas.openxmlformats.org/officeDocument/2006/relationships/slide" Target="slide3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zhivaja-prirod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116632"/>
            <a:ext cx="8928992" cy="6624736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95536" y="1196752"/>
            <a:ext cx="8354788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9050" cmpd="sng">
                  <a:solidFill>
                    <a:schemeClr val="accent1"/>
                  </a:solidFill>
                  <a:prstDash val="solid"/>
                </a:ln>
                <a:solidFill>
                  <a:schemeClr val="tx2"/>
                </a:solidFill>
                <a:effectLst>
                  <a:glow rad="139700">
                    <a:schemeClr val="bg1">
                      <a:lumMod val="95000"/>
                      <a:lumOff val="5000"/>
                      <a:alpha val="40000"/>
                    </a:schemeClr>
                  </a:glow>
                </a:effectLst>
              </a:rPr>
              <a:t>Географическая</a:t>
            </a:r>
          </a:p>
          <a:p>
            <a:pPr algn="ctr"/>
            <a:r>
              <a:rPr lang="ru-RU" sz="8000" b="1" dirty="0" smtClean="0">
                <a:ln w="19050" cmpd="sng">
                  <a:solidFill>
                    <a:schemeClr val="accent1"/>
                  </a:solidFill>
                  <a:prstDash val="solid"/>
                </a:ln>
                <a:solidFill>
                  <a:schemeClr val="tx2"/>
                </a:solidFill>
                <a:effectLst>
                  <a:glow rad="139700">
                    <a:schemeClr val="bg1">
                      <a:lumMod val="95000"/>
                      <a:lumOff val="5000"/>
                      <a:alpha val="40000"/>
                    </a:schemeClr>
                  </a:glow>
                </a:effectLst>
              </a:rPr>
              <a:t> викторина</a:t>
            </a:r>
            <a:endParaRPr lang="ru-RU" sz="8000" b="1" dirty="0">
              <a:ln w="19050" cmpd="sng">
                <a:solidFill>
                  <a:schemeClr val="accent1"/>
                </a:solidFill>
                <a:prstDash val="solid"/>
              </a:ln>
              <a:solidFill>
                <a:schemeClr val="tx2"/>
              </a:solidFill>
              <a:effectLst>
                <a:glow rad="139700">
                  <a:schemeClr val="bg1">
                    <a:lumMod val="95000"/>
                    <a:lumOff val="5000"/>
                    <a:alpha val="40000"/>
                  </a:schemeClr>
                </a:glow>
              </a:effectLst>
            </a:endParaRPr>
          </a:p>
        </p:txBody>
      </p:sp>
      <p:pic>
        <p:nvPicPr>
          <p:cNvPr id="6" name="Рисунок 5" descr="1 (1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4208" y="4226135"/>
            <a:ext cx="2471422" cy="2436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5008" y="1772816"/>
            <a:ext cx="892899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Кто открыл Америку?</a:t>
            </a:r>
          </a:p>
          <a:p>
            <a:pPr algn="ctr"/>
            <a:endParaRPr lang="ru-RU" sz="5400" b="1" i="1" dirty="0">
              <a:ln>
                <a:solidFill>
                  <a:schemeClr val="bg1"/>
                </a:solidFill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5400" b="1" i="1" dirty="0">
              <a:ln>
                <a:solidFill>
                  <a:schemeClr val="bg1"/>
                </a:solidFill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3717032"/>
            <a:ext cx="4608512" cy="923330"/>
          </a:xfrm>
          <a:prstGeom prst="rect">
            <a:avLst/>
          </a:prstGeom>
          <a:solidFill>
            <a:srgbClr val="19A6B9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 descr="steering-wheel-51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3068960"/>
            <a:ext cx="3491880" cy="34918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7584" y="3717032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Х. Колумб</a:t>
            </a:r>
            <a:endParaRPr lang="ru-RU" sz="54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404664"/>
            <a:ext cx="348685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9525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Раунд </a:t>
            </a:r>
            <a:r>
              <a:rPr lang="en-US" sz="6600" b="1" cap="none" spc="0" dirty="0" smtClean="0">
                <a:ln w="9525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I</a:t>
            </a:r>
            <a:r>
              <a:rPr lang="en-US" sz="6600" b="1" dirty="0">
                <a:ln w="9525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</a:t>
            </a:r>
            <a:endParaRPr lang="ru-RU" sz="5400" b="1" cap="none" spc="0" dirty="0">
              <a:ln w="9525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484784"/>
            <a:ext cx="7473905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3800" b="1" cap="all" spc="0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tx1">
                      <a:lumMod val="50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Р</a:t>
            </a:r>
            <a:r>
              <a:rPr lang="ru-RU" sz="13800" b="1" cap="all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rgbClr val="FFC000"/>
                </a:solidFill>
                <a:effectLst>
                  <a:glow rad="63500">
                    <a:schemeClr val="tx1">
                      <a:lumMod val="50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е</a:t>
            </a:r>
            <a:r>
              <a:rPr lang="ru-RU" sz="13800" b="1" cap="all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glow rad="63500">
                    <a:schemeClr val="tx1">
                      <a:lumMod val="50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б</a:t>
            </a:r>
            <a:r>
              <a:rPr lang="ru-RU" sz="13800" b="1" cap="all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tx1">
                      <a:lumMod val="50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у</a:t>
            </a:r>
            <a:r>
              <a:rPr lang="ru-RU" sz="13800" b="1" cap="all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rgbClr val="0099FF"/>
                </a:solidFill>
                <a:effectLst>
                  <a:glow rad="63500">
                    <a:schemeClr val="tx1">
                      <a:lumMod val="50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с</a:t>
            </a:r>
            <a:r>
              <a:rPr lang="ru-RU" sz="13800" b="1" cap="all" dirty="0">
                <a:ln w="3175" cmpd="sng">
                  <a:solidFill>
                    <a:schemeClr val="bg1"/>
                  </a:solidFill>
                  <a:prstDash val="solid"/>
                </a:ln>
                <a:solidFill>
                  <a:srgbClr val="0000CC"/>
                </a:solidFill>
                <a:effectLst>
                  <a:glow rad="63500">
                    <a:schemeClr val="tx1">
                      <a:lumMod val="50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ы</a:t>
            </a:r>
            <a:endParaRPr lang="ru-RU" sz="13800" b="1" cap="all" spc="0" dirty="0">
              <a:ln w="3175" cmpd="sng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glow rad="63500">
                  <a:schemeClr val="tx1">
                    <a:lumMod val="50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Рисунок 3" descr="1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67246" y="3789040"/>
            <a:ext cx="3176754" cy="30689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836712"/>
            <a:ext cx="7344816" cy="2696235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softEdge rad="63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029014" y="4149080"/>
            <a:ext cx="2795958" cy="10618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300" b="1" dirty="0" smtClean="0">
                <a:ln w="3175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Ответ:</a:t>
            </a:r>
            <a:endParaRPr lang="ru-RU" sz="6300" b="1" cap="none" spc="0" dirty="0">
              <a:ln w="3175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4293096"/>
            <a:ext cx="4608512" cy="923330"/>
          </a:xfrm>
          <a:prstGeom prst="rect">
            <a:avLst/>
          </a:prstGeom>
          <a:solidFill>
            <a:srgbClr val="1BB3C7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99992" y="4293096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Евразия</a:t>
            </a:r>
            <a:endParaRPr lang="ru-RU" sz="5400" b="1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1" y="836712"/>
            <a:ext cx="7098016" cy="2696235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softEdge rad="63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029014" y="4149080"/>
            <a:ext cx="2795958" cy="10618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300" b="1" dirty="0" smtClean="0">
                <a:ln w="3175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Ответ:</a:t>
            </a:r>
            <a:endParaRPr lang="ru-RU" sz="6300" b="1" cap="none" spc="0" dirty="0">
              <a:ln w="3175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4293096"/>
            <a:ext cx="4608512" cy="923330"/>
          </a:xfrm>
          <a:prstGeom prst="rect">
            <a:avLst/>
          </a:prstGeom>
          <a:solidFill>
            <a:srgbClr val="1BB3C7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99992" y="4293096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Варшава</a:t>
            </a:r>
            <a:endParaRPr lang="ru-RU" sz="5400" b="1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3" y="908720"/>
            <a:ext cx="7344816" cy="2432781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softEdge rad="63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029014" y="4149080"/>
            <a:ext cx="2795958" cy="10618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300" b="1" dirty="0" smtClean="0">
                <a:ln w="3175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Ответ:</a:t>
            </a:r>
            <a:endParaRPr lang="ru-RU" sz="6300" b="1" cap="none" spc="0" dirty="0">
              <a:ln w="3175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23928" y="4293096"/>
            <a:ext cx="4392488" cy="923330"/>
          </a:xfrm>
          <a:prstGeom prst="rect">
            <a:avLst/>
          </a:prstGeom>
          <a:solidFill>
            <a:srgbClr val="1BB3C7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4293096"/>
            <a:ext cx="3816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Байкал</a:t>
            </a:r>
            <a:endParaRPr lang="ru-RU" sz="5400" b="1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PNG"/>
          <p:cNvPicPr>
            <a:picLocks noChangeAspect="1"/>
          </p:cNvPicPr>
          <p:nvPr/>
        </p:nvPicPr>
        <p:blipFill>
          <a:blip r:embed="rId2" cstate="print"/>
          <a:srcRect l="2996" t="8012" r="4064" b="6526"/>
          <a:stretch>
            <a:fillRect/>
          </a:stretch>
        </p:blipFill>
        <p:spPr>
          <a:xfrm>
            <a:off x="1043608" y="980728"/>
            <a:ext cx="7056784" cy="2376264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softEdge rad="63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029014" y="4149080"/>
            <a:ext cx="2795958" cy="10618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300" b="1" dirty="0" smtClean="0">
                <a:ln w="3175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Ответ:</a:t>
            </a:r>
            <a:endParaRPr lang="ru-RU" sz="6300" b="1" cap="none" spc="0" dirty="0">
              <a:ln w="3175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4293096"/>
            <a:ext cx="4104456" cy="923330"/>
          </a:xfrm>
          <a:prstGeom prst="rect">
            <a:avLst/>
          </a:prstGeom>
          <a:solidFill>
            <a:srgbClr val="1BB3C7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4293096"/>
            <a:ext cx="3024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Париж</a:t>
            </a:r>
            <a:endParaRPr lang="ru-RU" sz="5400" b="1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PNG"/>
          <p:cNvPicPr>
            <a:picLocks noChangeAspect="1"/>
          </p:cNvPicPr>
          <p:nvPr/>
        </p:nvPicPr>
        <p:blipFill>
          <a:blip r:embed="rId2" cstate="print"/>
          <a:srcRect l="3825" t="5920" r="3825" b="5283"/>
          <a:stretch>
            <a:fillRect/>
          </a:stretch>
        </p:blipFill>
        <p:spPr>
          <a:xfrm>
            <a:off x="1043608" y="1052736"/>
            <a:ext cx="7272808" cy="2304256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softEdge rad="63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971600" y="4149080"/>
            <a:ext cx="2795958" cy="10618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300" b="1" dirty="0" smtClean="0">
                <a:ln w="3175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Ответ:</a:t>
            </a:r>
            <a:endParaRPr lang="ru-RU" sz="6300" b="1" cap="none" spc="0" dirty="0">
              <a:ln w="3175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4293096"/>
            <a:ext cx="4392488" cy="923330"/>
          </a:xfrm>
          <a:prstGeom prst="rect">
            <a:avLst/>
          </a:prstGeom>
          <a:solidFill>
            <a:srgbClr val="1BB3C7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4008" y="4293096"/>
            <a:ext cx="3816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Лондон</a:t>
            </a:r>
            <a:endParaRPr lang="ru-RU" sz="5400" b="1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PNG"/>
          <p:cNvPicPr>
            <a:picLocks noChangeAspect="1"/>
          </p:cNvPicPr>
          <p:nvPr/>
        </p:nvPicPr>
        <p:blipFill>
          <a:blip r:embed="rId2" cstate="print"/>
          <a:srcRect r="1364" b="6250"/>
          <a:stretch>
            <a:fillRect/>
          </a:stretch>
        </p:blipFill>
        <p:spPr>
          <a:xfrm>
            <a:off x="1043608" y="980728"/>
            <a:ext cx="6984776" cy="2376264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softEdge rad="63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971600" y="4077072"/>
            <a:ext cx="2795958" cy="10618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300" b="1" dirty="0" smtClean="0">
                <a:ln w="3175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Ответ:</a:t>
            </a:r>
            <a:endParaRPr lang="ru-RU" sz="6300" b="1" cap="none" spc="0" dirty="0">
              <a:ln w="3175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4221088"/>
            <a:ext cx="4104456" cy="923330"/>
          </a:xfrm>
          <a:prstGeom prst="rect">
            <a:avLst/>
          </a:prstGeom>
          <a:solidFill>
            <a:srgbClr val="1BB3C7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88024" y="4221088"/>
            <a:ext cx="2736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Карта</a:t>
            </a:r>
            <a:endParaRPr lang="ru-RU" sz="5400" b="1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PNG"/>
          <p:cNvPicPr>
            <a:picLocks noChangeAspect="1"/>
          </p:cNvPicPr>
          <p:nvPr/>
        </p:nvPicPr>
        <p:blipFill>
          <a:blip r:embed="rId2" cstate="print"/>
          <a:srcRect l="3333" t="6061" r="3333" b="6061"/>
          <a:stretch>
            <a:fillRect/>
          </a:stretch>
        </p:blipFill>
        <p:spPr>
          <a:xfrm>
            <a:off x="1115616" y="980728"/>
            <a:ext cx="6912768" cy="2376264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softEdge rad="63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971600" y="4077072"/>
            <a:ext cx="2795958" cy="10618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300" b="1" dirty="0" smtClean="0">
                <a:ln w="3175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Ответ:</a:t>
            </a:r>
            <a:endParaRPr lang="ru-RU" sz="6300" b="1" cap="none" spc="0" dirty="0">
              <a:ln w="3175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4221088"/>
            <a:ext cx="4104456" cy="923330"/>
          </a:xfrm>
          <a:prstGeom prst="rect">
            <a:avLst/>
          </a:prstGeom>
          <a:solidFill>
            <a:srgbClr val="1BB3C7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99992" y="4221088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Дублин</a:t>
            </a:r>
            <a:endParaRPr lang="ru-RU" sz="5400" b="1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PNG"/>
          <p:cNvPicPr>
            <a:picLocks noChangeAspect="1"/>
          </p:cNvPicPr>
          <p:nvPr/>
        </p:nvPicPr>
        <p:blipFill>
          <a:blip r:embed="rId2" cstate="print"/>
          <a:srcRect l="1961" t="3331" r="980" b="4648"/>
          <a:stretch>
            <a:fillRect/>
          </a:stretch>
        </p:blipFill>
        <p:spPr>
          <a:xfrm>
            <a:off x="899592" y="1052736"/>
            <a:ext cx="7344816" cy="2304256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softEdge rad="63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971600" y="4005064"/>
            <a:ext cx="2795958" cy="10618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300" b="1" dirty="0" smtClean="0">
                <a:ln w="3175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Ответ:</a:t>
            </a:r>
            <a:endParaRPr lang="ru-RU" sz="6300" b="1" cap="none" spc="0" dirty="0">
              <a:ln w="3175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4149080"/>
            <a:ext cx="4608512" cy="923330"/>
          </a:xfrm>
          <a:prstGeom prst="rect">
            <a:avLst/>
          </a:prstGeom>
          <a:solidFill>
            <a:srgbClr val="1BB3C7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39952" y="4149080"/>
            <a:ext cx="44644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Австралия</a:t>
            </a:r>
            <a:endParaRPr lang="ru-RU" sz="5400" b="1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899592" y="1628800"/>
            <a:ext cx="738336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all" spc="0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tx1">
                      <a:lumMod val="50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Р</a:t>
            </a:r>
            <a:r>
              <a:rPr lang="ru-RU" sz="9600" b="1" cap="all" spc="0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rgbClr val="FFC000"/>
                </a:solidFill>
                <a:effectLst>
                  <a:glow rad="63500">
                    <a:schemeClr val="tx1">
                      <a:lumMod val="50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а</a:t>
            </a:r>
            <a:r>
              <a:rPr lang="ru-RU" sz="9600" b="1" cap="all" spc="0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glow rad="63500">
                    <a:schemeClr val="tx1">
                      <a:lumMod val="50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з</a:t>
            </a:r>
            <a:r>
              <a:rPr lang="ru-RU" sz="9600" b="1" cap="all" spc="0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tx1">
                      <a:lumMod val="50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м</a:t>
            </a:r>
            <a:r>
              <a:rPr lang="ru-RU" sz="9600" b="1" cap="all" spc="0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rgbClr val="0099FF"/>
                </a:solidFill>
                <a:effectLst>
                  <a:glow rad="63500">
                    <a:schemeClr val="tx1">
                      <a:lumMod val="50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и</a:t>
            </a:r>
            <a:r>
              <a:rPr lang="ru-RU" sz="9600" b="1" cap="all" spc="0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glow rad="63500">
                    <a:schemeClr val="tx1">
                      <a:lumMod val="50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н</a:t>
            </a:r>
            <a:r>
              <a:rPr lang="ru-RU" sz="9600" b="1" cap="all" spc="0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rgbClr val="0000CC"/>
                </a:solidFill>
                <a:effectLst>
                  <a:glow rad="63500">
                    <a:schemeClr val="tx1">
                      <a:lumMod val="50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к</a:t>
            </a:r>
            <a:r>
              <a:rPr lang="ru-RU" sz="9600" b="1" cap="all" spc="0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glow rad="63500">
                    <a:schemeClr val="tx1">
                      <a:lumMod val="50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а</a:t>
            </a:r>
            <a:endParaRPr lang="ru-RU" sz="9600" b="1" cap="all" spc="0" dirty="0">
              <a:ln w="3175" cmpd="sng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glow rad="63500">
                  <a:schemeClr val="tx1">
                    <a:lumMod val="50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771800" y="260648"/>
            <a:ext cx="342985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2700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Раунд </a:t>
            </a:r>
            <a:r>
              <a:rPr lang="en-US" sz="7200" b="1" cap="none" spc="0" dirty="0" smtClean="0">
                <a:ln w="12700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I</a:t>
            </a:r>
            <a:endParaRPr lang="ru-RU" sz="6000" b="1" cap="none" spc="0" dirty="0">
              <a:ln w="12700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1" name="Рисунок 10" descr="sova-animatsionnaya-kartinka-009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3212976"/>
            <a:ext cx="3024336" cy="3501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PNG"/>
          <p:cNvPicPr>
            <a:picLocks noChangeAspect="1"/>
          </p:cNvPicPr>
          <p:nvPr/>
        </p:nvPicPr>
        <p:blipFill>
          <a:blip r:embed="rId2" cstate="print"/>
          <a:srcRect l="1232" t="3125" r="1232"/>
          <a:stretch>
            <a:fillRect/>
          </a:stretch>
        </p:blipFill>
        <p:spPr>
          <a:xfrm>
            <a:off x="899592" y="1124744"/>
            <a:ext cx="7344816" cy="2304256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softEdge rad="63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971600" y="3933056"/>
            <a:ext cx="2795958" cy="10618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300" b="1" dirty="0" smtClean="0">
                <a:ln w="3175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Ответ:</a:t>
            </a:r>
            <a:endParaRPr lang="ru-RU" sz="6300" b="1" cap="none" spc="0" dirty="0">
              <a:ln w="3175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4005064"/>
            <a:ext cx="4104456" cy="923330"/>
          </a:xfrm>
          <a:prstGeom prst="rect">
            <a:avLst/>
          </a:prstGeom>
          <a:solidFill>
            <a:srgbClr val="1BB3C7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4008" y="4005064"/>
            <a:ext cx="3168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Одесса</a:t>
            </a:r>
            <a:endParaRPr lang="ru-RU" sz="5400" b="1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124744"/>
            <a:ext cx="7128792" cy="2304256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softEdge rad="63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899592" y="3933056"/>
            <a:ext cx="2795958" cy="10618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300" b="1" dirty="0" smtClean="0">
                <a:ln w="3175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Ответ:</a:t>
            </a:r>
            <a:endParaRPr lang="ru-RU" sz="6300" b="1" cap="none" spc="0" dirty="0">
              <a:ln w="3175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23928" y="4005064"/>
            <a:ext cx="4104456" cy="923330"/>
          </a:xfrm>
          <a:prstGeom prst="rect">
            <a:avLst/>
          </a:prstGeom>
          <a:solidFill>
            <a:srgbClr val="1BB3C7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11960" y="4005064"/>
            <a:ext cx="3672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Столица</a:t>
            </a:r>
            <a:endParaRPr lang="ru-RU" sz="5400" b="1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PNG"/>
          <p:cNvPicPr>
            <a:picLocks noChangeAspect="1"/>
          </p:cNvPicPr>
          <p:nvPr/>
        </p:nvPicPr>
        <p:blipFill>
          <a:blip r:embed="rId2" cstate="print"/>
          <a:srcRect l="7253" t="29032" r="8127" b="9677"/>
          <a:stretch>
            <a:fillRect/>
          </a:stretch>
        </p:blipFill>
        <p:spPr>
          <a:xfrm>
            <a:off x="1115616" y="1268760"/>
            <a:ext cx="6840760" cy="2016224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softEdge rad="63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043608" y="3861048"/>
            <a:ext cx="2795958" cy="10618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300" b="1" dirty="0" smtClean="0">
                <a:ln w="3175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Ответ:</a:t>
            </a:r>
            <a:endParaRPr lang="ru-RU" sz="6300" b="1" cap="none" spc="0" dirty="0">
              <a:ln w="3175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67944" y="3933056"/>
            <a:ext cx="3672408" cy="923330"/>
          </a:xfrm>
          <a:prstGeom prst="rect">
            <a:avLst/>
          </a:prstGeom>
          <a:solidFill>
            <a:srgbClr val="1BB3C7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4008" y="3933056"/>
            <a:ext cx="2952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Прага</a:t>
            </a:r>
            <a:endParaRPr lang="ru-RU" sz="5400" b="1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980728"/>
            <a:ext cx="6840760" cy="2376264"/>
          </a:xfrm>
          <a:prstGeom prst="rect">
            <a:avLst/>
          </a:prstGeom>
          <a:effectLst>
            <a:glow rad="63500">
              <a:schemeClr val="tx1">
                <a:alpha val="40000"/>
              </a:schemeClr>
            </a:glow>
            <a:softEdge rad="63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115616" y="3717032"/>
            <a:ext cx="2795958" cy="10618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300" b="1" dirty="0" smtClean="0">
                <a:ln w="3175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Ответ:</a:t>
            </a:r>
            <a:endParaRPr lang="ru-RU" sz="6300" b="1" cap="none" spc="0" dirty="0">
              <a:ln w="3175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39952" y="3789040"/>
            <a:ext cx="2808312" cy="923330"/>
          </a:xfrm>
          <a:prstGeom prst="rect">
            <a:avLst/>
          </a:prstGeom>
          <a:solidFill>
            <a:srgbClr val="1BB3C7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99992" y="3789040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Куба</a:t>
            </a:r>
            <a:endParaRPr lang="ru-RU" sz="5400" b="1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PNG"/>
          <p:cNvPicPr>
            <a:picLocks noChangeAspect="1"/>
          </p:cNvPicPr>
          <p:nvPr/>
        </p:nvPicPr>
        <p:blipFill>
          <a:blip r:embed="rId2" cstate="print"/>
          <a:srcRect l="2041" r="3061"/>
          <a:stretch>
            <a:fillRect/>
          </a:stretch>
        </p:blipFill>
        <p:spPr>
          <a:xfrm>
            <a:off x="971600" y="1196752"/>
            <a:ext cx="6912768" cy="2088232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softEdge rad="63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971600" y="3717032"/>
            <a:ext cx="2795958" cy="10618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300" b="1" dirty="0" smtClean="0">
                <a:ln w="3175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Ответ:</a:t>
            </a:r>
            <a:endParaRPr lang="ru-RU" sz="6300" b="1" cap="none" spc="0" dirty="0">
              <a:ln w="3175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3861048"/>
            <a:ext cx="3672408" cy="923330"/>
          </a:xfrm>
          <a:prstGeom prst="rect">
            <a:avLst/>
          </a:prstGeom>
          <a:solidFill>
            <a:srgbClr val="1BB3C7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55976" y="3861048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Канада</a:t>
            </a:r>
            <a:endParaRPr lang="ru-RU" sz="5400" b="1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404664"/>
            <a:ext cx="381707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3175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Раунд </a:t>
            </a:r>
            <a:r>
              <a:rPr lang="en-US" sz="6600" b="1" cap="none" spc="0" dirty="0" smtClean="0">
                <a:ln w="3175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I</a:t>
            </a:r>
            <a:r>
              <a:rPr lang="en-US" sz="6600" b="1" dirty="0" smtClean="0">
                <a:ln w="3175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II</a:t>
            </a:r>
            <a:endParaRPr lang="ru-RU" sz="5400" b="1" cap="none" spc="0" dirty="0">
              <a:ln w="3175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628800"/>
            <a:ext cx="8576643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cap="all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tx1">
                      <a:lumMod val="50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С</a:t>
            </a:r>
            <a:r>
              <a:rPr lang="ru-RU" sz="11500" b="1" cap="all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rgbClr val="FFC000"/>
                </a:solidFill>
                <a:effectLst>
                  <a:glow rad="63500">
                    <a:schemeClr val="tx1">
                      <a:lumMod val="50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в</a:t>
            </a:r>
            <a:r>
              <a:rPr lang="ru-RU" sz="11500" b="1" cap="all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glow rad="63500">
                    <a:schemeClr val="tx1">
                      <a:lumMod val="50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о</a:t>
            </a:r>
            <a:r>
              <a:rPr lang="ru-RU" sz="11500" b="1" cap="all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tx1">
                      <a:lumMod val="50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я </a:t>
            </a:r>
            <a:r>
              <a:rPr lang="ru-RU" sz="11500" b="1" cap="all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rgbClr val="0099FF"/>
                </a:solidFill>
                <a:effectLst>
                  <a:glow rad="63500">
                    <a:schemeClr val="tx1">
                      <a:lumMod val="50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и</a:t>
            </a:r>
            <a:r>
              <a:rPr lang="ru-RU" sz="11500" b="1" cap="all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rgbClr val="0000CC"/>
                </a:solidFill>
                <a:effectLst>
                  <a:glow rad="63500">
                    <a:schemeClr val="tx1">
                      <a:lumMod val="50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г</a:t>
            </a:r>
            <a:r>
              <a:rPr lang="ru-RU" sz="11500" b="1" cap="all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glow rad="63500">
                    <a:schemeClr val="tx1">
                      <a:lumMod val="50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р</a:t>
            </a:r>
            <a:r>
              <a:rPr lang="ru-RU" sz="11500" b="1" cap="all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tx1">
                      <a:lumMod val="50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а</a:t>
            </a:r>
            <a:endParaRPr lang="ru-RU" sz="11500" b="1" cap="all" spc="0" dirty="0">
              <a:ln w="3175" cmpd="sng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glow rad="63500">
                  <a:schemeClr val="tx1">
                    <a:lumMod val="50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Рисунок 3" descr="1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3717032"/>
            <a:ext cx="3068588" cy="30255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7544" y="764704"/>
          <a:ext cx="8568952" cy="364518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558293"/>
                <a:gridCol w="1016657"/>
                <a:gridCol w="1089273"/>
                <a:gridCol w="1016655"/>
                <a:gridCol w="1016655"/>
                <a:gridCol w="871419"/>
              </a:tblGrid>
              <a:tr h="900100">
                <a:tc>
                  <a:txBody>
                    <a:bodyPr/>
                    <a:lstStyle/>
                    <a:p>
                      <a:pPr algn="l"/>
                      <a:r>
                        <a:rPr lang="ru-RU" b="0" dirty="0" smtClean="0"/>
                        <a:t>                 </a:t>
                      </a:r>
                      <a:r>
                        <a:rPr lang="ru-RU" sz="2800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 Black" pitchFamily="34" charset="0"/>
                        </a:rPr>
                        <a:t>Климат</a:t>
                      </a:r>
                      <a:endParaRPr lang="ru-RU" b="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</a:tr>
              <a:tr h="9001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 Black" pitchFamily="34" charset="0"/>
                        </a:rPr>
                        <a:t>Моря и реки</a:t>
                      </a:r>
                      <a:endParaRPr lang="ru-RU" sz="28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001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 Black" pitchFamily="34" charset="0"/>
                        </a:rPr>
                        <a:t>Горы и пустыни</a:t>
                      </a:r>
                      <a:endParaRPr lang="ru-RU" sz="28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001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 Black" pitchFamily="34" charset="0"/>
                        </a:rPr>
                        <a:t>Быт и культура народов мира</a:t>
                      </a:r>
                      <a:endParaRPr lang="ru-RU" sz="28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>
            <a:hlinkClick r:id="rId2" action="ppaction://hlinksldjump"/>
          </p:cNvPr>
          <p:cNvSpPr/>
          <p:nvPr/>
        </p:nvSpPr>
        <p:spPr>
          <a:xfrm>
            <a:off x="4139953" y="764704"/>
            <a:ext cx="8370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" action="ppaction://hlinkshowjump?jump=nextslide"/>
              </a:rPr>
              <a:t>10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Прямоугольник 5">
            <a:hlinkClick r:id="rId3" action="ppaction://hlinksldjump"/>
          </p:cNvPr>
          <p:cNvSpPr/>
          <p:nvPr/>
        </p:nvSpPr>
        <p:spPr>
          <a:xfrm>
            <a:off x="5076056" y="764704"/>
            <a:ext cx="9188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3" action="ppaction://hlinksldjump"/>
              </a:rPr>
              <a:t>2</a:t>
            </a:r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3" action="ppaction://hlinksldjump"/>
              </a:rPr>
              <a:t>0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Прямоугольник 6">
            <a:hlinkClick r:id="rId4" action="ppaction://hlinksldjump"/>
          </p:cNvPr>
          <p:cNvSpPr/>
          <p:nvPr/>
        </p:nvSpPr>
        <p:spPr>
          <a:xfrm>
            <a:off x="6156176" y="764704"/>
            <a:ext cx="8996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4" action="ppaction://hlinksldjump"/>
              </a:rPr>
              <a:t>3</a:t>
            </a:r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4" action="ppaction://hlinksldjump"/>
              </a:rPr>
              <a:t>0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Прямоугольник 7">
            <a:hlinkClick r:id="rId5" action="ppaction://hlinksldjump"/>
          </p:cNvPr>
          <p:cNvSpPr/>
          <p:nvPr/>
        </p:nvSpPr>
        <p:spPr>
          <a:xfrm>
            <a:off x="7164288" y="764704"/>
            <a:ext cx="9460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5" action="ppaction://hlinksldjump"/>
              </a:rPr>
              <a:t>4</a:t>
            </a:r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5" action="ppaction://hlinksldjump"/>
              </a:rPr>
              <a:t>0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Прямоугольник 9">
            <a:hlinkClick r:id="" action="ppaction://hlinkshowjump?jump=firstslide"/>
          </p:cNvPr>
          <p:cNvSpPr/>
          <p:nvPr/>
        </p:nvSpPr>
        <p:spPr>
          <a:xfrm>
            <a:off x="4139952" y="1628800"/>
            <a:ext cx="8370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6" action="ppaction://hlinksldjump"/>
              </a:rPr>
              <a:t>10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Прямоугольник 10">
            <a:hlinkClick r:id="" action="ppaction://hlinkshowjump?jump=firstslide"/>
          </p:cNvPr>
          <p:cNvSpPr/>
          <p:nvPr/>
        </p:nvSpPr>
        <p:spPr>
          <a:xfrm>
            <a:off x="5076056" y="1628800"/>
            <a:ext cx="9188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7" action="ppaction://hlinksldjump"/>
              </a:rPr>
              <a:t>2</a:t>
            </a:r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7" action="ppaction://hlinksldjump"/>
              </a:rPr>
              <a:t>0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Прямоугольник 11">
            <a:hlinkClick r:id="" action="ppaction://hlinkshowjump?jump=firstslide"/>
          </p:cNvPr>
          <p:cNvSpPr/>
          <p:nvPr/>
        </p:nvSpPr>
        <p:spPr>
          <a:xfrm>
            <a:off x="6156176" y="1628800"/>
            <a:ext cx="8996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8" action="ppaction://hlinksldjump"/>
              </a:rPr>
              <a:t>3</a:t>
            </a:r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8" action="ppaction://hlinksldjump"/>
              </a:rPr>
              <a:t>0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Прямоугольник 12">
            <a:hlinkClick r:id="" action="ppaction://hlinkshowjump?jump=firstslide"/>
          </p:cNvPr>
          <p:cNvSpPr/>
          <p:nvPr/>
        </p:nvSpPr>
        <p:spPr>
          <a:xfrm>
            <a:off x="7164288" y="1628800"/>
            <a:ext cx="9460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9" action="ppaction://hlinksldjump"/>
              </a:rPr>
              <a:t>4</a:t>
            </a:r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9" action="ppaction://hlinksldjump"/>
              </a:rPr>
              <a:t>0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Прямоугольник 14">
            <a:hlinkClick r:id="" action="ppaction://hlinkshowjump?jump=firstslide"/>
          </p:cNvPr>
          <p:cNvSpPr/>
          <p:nvPr/>
        </p:nvSpPr>
        <p:spPr>
          <a:xfrm>
            <a:off x="4139952" y="2564904"/>
            <a:ext cx="8370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10" action="ppaction://hlinksldjump"/>
              </a:rPr>
              <a:t>10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Прямоугольник 15">
            <a:hlinkClick r:id="" action="ppaction://hlinkshowjump?jump=firstslide"/>
          </p:cNvPr>
          <p:cNvSpPr/>
          <p:nvPr/>
        </p:nvSpPr>
        <p:spPr>
          <a:xfrm>
            <a:off x="5076056" y="2564904"/>
            <a:ext cx="9188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11" action="ppaction://hlinksldjump"/>
              </a:rPr>
              <a:t>2</a:t>
            </a:r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11" action="ppaction://hlinksldjump"/>
              </a:rPr>
              <a:t>0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7" name="Прямоугольник 16">
            <a:hlinkClick r:id="" action="ppaction://hlinkshowjump?jump=firstslide"/>
          </p:cNvPr>
          <p:cNvSpPr/>
          <p:nvPr/>
        </p:nvSpPr>
        <p:spPr>
          <a:xfrm>
            <a:off x="6156176" y="2564904"/>
            <a:ext cx="8996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12" action="ppaction://hlinksldjump"/>
              </a:rPr>
              <a:t>3</a:t>
            </a:r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12" action="ppaction://hlinksldjump"/>
              </a:rPr>
              <a:t>0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8" name="Прямоугольник 17">
            <a:hlinkClick r:id="" action="ppaction://hlinkshowjump?jump=firstslide"/>
          </p:cNvPr>
          <p:cNvSpPr/>
          <p:nvPr/>
        </p:nvSpPr>
        <p:spPr>
          <a:xfrm>
            <a:off x="7164288" y="2564904"/>
            <a:ext cx="9460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13" action="ppaction://hlinksldjump"/>
              </a:rPr>
              <a:t>4</a:t>
            </a:r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13" action="ppaction://hlinksldjump"/>
              </a:rPr>
              <a:t>0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0" name="Прямоугольник 19">
            <a:hlinkClick r:id="" action="ppaction://hlinkshowjump?jump=firstslide"/>
          </p:cNvPr>
          <p:cNvSpPr/>
          <p:nvPr/>
        </p:nvSpPr>
        <p:spPr>
          <a:xfrm>
            <a:off x="4139952" y="3356992"/>
            <a:ext cx="8370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14" action="ppaction://hlinksldjump"/>
              </a:rPr>
              <a:t>10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1" name="Прямоугольник 20">
            <a:hlinkClick r:id="" action="ppaction://hlinkshowjump?jump=firstslide"/>
          </p:cNvPr>
          <p:cNvSpPr/>
          <p:nvPr/>
        </p:nvSpPr>
        <p:spPr>
          <a:xfrm>
            <a:off x="5076056" y="3429000"/>
            <a:ext cx="9188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15" action="ppaction://hlinksldjump"/>
              </a:rPr>
              <a:t>2</a:t>
            </a:r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15" action="ppaction://hlinksldjump"/>
              </a:rPr>
              <a:t>0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2" name="Прямоугольник 21">
            <a:hlinkClick r:id="" action="ppaction://hlinkshowjump?jump=firstslide"/>
          </p:cNvPr>
          <p:cNvSpPr/>
          <p:nvPr/>
        </p:nvSpPr>
        <p:spPr>
          <a:xfrm>
            <a:off x="6156176" y="3429000"/>
            <a:ext cx="8996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16" action="ppaction://hlinksldjump"/>
              </a:rPr>
              <a:t>3</a:t>
            </a:r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16" action="ppaction://hlinksldjump"/>
              </a:rPr>
              <a:t>0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3" name="Прямоугольник 22">
            <a:hlinkClick r:id="" action="ppaction://hlinkshowjump?jump=firstslide"/>
          </p:cNvPr>
          <p:cNvSpPr/>
          <p:nvPr/>
        </p:nvSpPr>
        <p:spPr>
          <a:xfrm>
            <a:off x="7164288" y="3429000"/>
            <a:ext cx="9460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17" action="ppaction://hlinksldjump"/>
              </a:rPr>
              <a:t>4</a:t>
            </a:r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17" action="ppaction://hlinksldjump"/>
              </a:rPr>
              <a:t>0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172400" y="692696"/>
            <a:ext cx="971600" cy="3960440"/>
          </a:xfrm>
          <a:prstGeom prst="rect">
            <a:avLst/>
          </a:prstGeom>
          <a:solidFill>
            <a:srgbClr val="00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Рисунок 28" descr="sova-animatsionnaya-kartinka-0097.gif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6732240" y="3985622"/>
            <a:ext cx="2232248" cy="2872378"/>
          </a:xfrm>
          <a:prstGeom prst="rect">
            <a:avLst/>
          </a:prstGeom>
        </p:spPr>
      </p:pic>
      <p:sp>
        <p:nvSpPr>
          <p:cNvPr id="30" name="Овал 29">
            <a:hlinkClick r:id="" action="ppaction://hlinkshowjump?jump=lastslide"/>
          </p:cNvPr>
          <p:cNvSpPr/>
          <p:nvPr/>
        </p:nvSpPr>
        <p:spPr>
          <a:xfrm>
            <a:off x="8748464" y="6525344"/>
            <a:ext cx="216024" cy="216024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268760"/>
            <a:ext cx="799288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200" b="1" dirty="0" smtClean="0">
                <a:solidFill>
                  <a:schemeClr val="bg1"/>
                </a:solidFill>
                <a:latin typeface="Arial Black" pitchFamily="34" charset="0"/>
              </a:rPr>
              <a:t>Климат. </a:t>
            </a: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Газообразная оболочка, окружающая Землю</a:t>
            </a:r>
            <a:endParaRPr lang="ru-RU" sz="4200" b="1" dirty="0">
              <a:solidFill>
                <a:schemeClr val="accent2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3861048"/>
            <a:ext cx="2795958" cy="10618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300" b="1" dirty="0" smtClean="0">
                <a:ln w="3175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Ответ:</a:t>
            </a:r>
            <a:endParaRPr lang="ru-RU" sz="6300" b="1" cap="none" spc="0" dirty="0">
              <a:ln w="3175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79912" y="4005064"/>
            <a:ext cx="4608512" cy="923330"/>
          </a:xfrm>
          <a:prstGeom prst="rect">
            <a:avLst/>
          </a:prstGeom>
          <a:solidFill>
            <a:srgbClr val="1BB3C7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95936" y="4005064"/>
            <a:ext cx="4320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Атмосфера</a:t>
            </a:r>
            <a:endParaRPr lang="ru-RU" sz="4800" b="1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 rot="16200000">
            <a:off x="8460432" y="6093296"/>
            <a:ext cx="360040" cy="432048"/>
          </a:xfrm>
          <a:prstGeom prst="rightArrow">
            <a:avLst>
              <a:gd name="adj1" fmla="val 50000"/>
              <a:gd name="adj2" fmla="val 679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20688"/>
            <a:ext cx="849694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/>
              <a:t> </a:t>
            </a:r>
            <a:r>
              <a:rPr lang="ru-RU" sz="2800" b="1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ru-RU" sz="4000" b="1" dirty="0" smtClean="0">
                <a:solidFill>
                  <a:schemeClr val="bg1"/>
                </a:solidFill>
                <a:latin typeface="Arial Black" pitchFamily="34" charset="0"/>
              </a:rPr>
              <a:t>Климат.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Атмосферный вихрь,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возникающий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в грозовом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облаке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и представляющий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собой одно из опаснейших природных явлений.</a:t>
            </a:r>
            <a:endParaRPr lang="ru-RU" sz="4400" b="1" dirty="0">
              <a:solidFill>
                <a:schemeClr val="accent2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3789040"/>
            <a:ext cx="2795958" cy="10618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300" b="1" dirty="0" smtClean="0">
                <a:ln w="3175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Ответ:</a:t>
            </a:r>
            <a:endParaRPr lang="ru-RU" sz="6300" b="1" cap="none" spc="0" dirty="0">
              <a:ln w="3175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16016" y="3933056"/>
            <a:ext cx="2952328" cy="923330"/>
          </a:xfrm>
          <a:prstGeom prst="rect">
            <a:avLst/>
          </a:prstGeom>
          <a:solidFill>
            <a:srgbClr val="1BB3C7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32040" y="4005064"/>
            <a:ext cx="2592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Смерч</a:t>
            </a:r>
            <a:endParaRPr lang="ru-RU" sz="4800" b="1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 rot="16200000">
            <a:off x="8460432" y="6093296"/>
            <a:ext cx="360040" cy="432048"/>
          </a:xfrm>
          <a:prstGeom prst="rightArrow">
            <a:avLst>
              <a:gd name="adj1" fmla="val 50000"/>
              <a:gd name="adj2" fmla="val 679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340768"/>
            <a:ext cx="8712968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Arial Black" pitchFamily="34" charset="0"/>
              </a:rPr>
              <a:t>Климат</a:t>
            </a:r>
            <a:r>
              <a:rPr lang="ru-RU" sz="4400" b="1" dirty="0" smtClean="0">
                <a:solidFill>
                  <a:schemeClr val="bg1"/>
                </a:solidFill>
                <a:latin typeface="Arial Black" pitchFamily="34" charset="0"/>
              </a:rPr>
              <a:t>. </a:t>
            </a:r>
            <a:r>
              <a:rPr lang="ru-RU" sz="4000" b="1" dirty="0" smtClean="0">
                <a:solidFill>
                  <a:srgbClr val="0070C0"/>
                </a:solidFill>
                <a:latin typeface="Arial Black" pitchFamily="34" charset="0"/>
              </a:rPr>
              <a:t>В </a:t>
            </a:r>
            <a:r>
              <a:rPr lang="ru-RU" sz="4000" b="1" dirty="0" smtClean="0">
                <a:solidFill>
                  <a:srgbClr val="0070C0"/>
                </a:solidFill>
                <a:latin typeface="Arial Black" pitchFamily="34" charset="0"/>
              </a:rPr>
              <a:t>каком климатическом поясе находится </a:t>
            </a:r>
            <a:r>
              <a:rPr lang="ru-RU" sz="4000" b="1" dirty="0" smtClean="0">
                <a:solidFill>
                  <a:srgbClr val="0070C0"/>
                </a:solidFill>
                <a:latin typeface="Arial Black" pitchFamily="34" charset="0"/>
              </a:rPr>
              <a:t>Россия?</a:t>
            </a:r>
            <a:endParaRPr lang="ru-RU" sz="3600" b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3933056"/>
            <a:ext cx="2867966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3175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Ответ:</a:t>
            </a:r>
            <a:endParaRPr lang="ru-RU" sz="6000" b="1" cap="none" spc="0" dirty="0">
              <a:ln w="3175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51920" y="4005064"/>
            <a:ext cx="4752528" cy="923330"/>
          </a:xfrm>
          <a:prstGeom prst="rect">
            <a:avLst/>
          </a:prstGeom>
          <a:solidFill>
            <a:srgbClr val="1BB3C7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95936" y="4077072"/>
            <a:ext cx="4536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В умеренном</a:t>
            </a:r>
            <a:endParaRPr lang="ru-RU" sz="48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 rot="16200000">
            <a:off x="8460432" y="6093296"/>
            <a:ext cx="360040" cy="432048"/>
          </a:xfrm>
          <a:prstGeom prst="rightArrow">
            <a:avLst>
              <a:gd name="adj1" fmla="val 50000"/>
              <a:gd name="adj2" fmla="val 679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196752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Самый большой материк Земли?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860032" y="3861048"/>
            <a:ext cx="4033095" cy="923330"/>
          </a:xfrm>
          <a:prstGeom prst="rect">
            <a:avLst/>
          </a:prstGeom>
          <a:solidFill>
            <a:srgbClr val="19A6B9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4048" y="3789040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  </a:t>
            </a:r>
            <a:r>
              <a:rPr lang="ru-RU" sz="54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Евразия</a:t>
            </a:r>
            <a:endParaRPr lang="ru-RU" sz="40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  <p:pic>
        <p:nvPicPr>
          <p:cNvPr id="9" name="Рисунок 8" descr="cart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3573016"/>
            <a:ext cx="4464496" cy="2592288"/>
          </a:xfrm>
          <a:prstGeom prst="rect">
            <a:avLst/>
          </a:prstGeom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908720"/>
            <a:ext cx="8352928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Arial Black" pitchFamily="34" charset="0"/>
              </a:rPr>
              <a:t>Климат.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Область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пониженного давления в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атмосфере, преобладает пасмурная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погода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с сильными ветрами.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3861048"/>
            <a:ext cx="2795958" cy="10618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300" b="1" dirty="0" smtClean="0">
                <a:ln w="3175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Ответ:</a:t>
            </a:r>
            <a:endParaRPr lang="ru-RU" sz="6300" b="1" cap="none" spc="0" dirty="0">
              <a:ln w="3175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4005064"/>
            <a:ext cx="3384376" cy="923330"/>
          </a:xfrm>
          <a:prstGeom prst="rect">
            <a:avLst/>
          </a:prstGeom>
          <a:solidFill>
            <a:srgbClr val="1BB3C7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11960" y="4077072"/>
            <a:ext cx="3168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Циклон</a:t>
            </a:r>
            <a:endParaRPr lang="ru-RU" sz="4800" b="1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 rot="16200000">
            <a:off x="8460432" y="6093296"/>
            <a:ext cx="360040" cy="432048"/>
          </a:xfrm>
          <a:prstGeom prst="rightArrow">
            <a:avLst>
              <a:gd name="adj1" fmla="val 50000"/>
              <a:gd name="adj2" fmla="val 679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1032" y="1700808"/>
            <a:ext cx="8712968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Arial Black" pitchFamily="34" charset="0"/>
              </a:rPr>
              <a:t>Моря и реки.</a:t>
            </a:r>
          </a:p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Море, знаменитое пиратами</a:t>
            </a:r>
            <a:endParaRPr lang="ru-RU" sz="3600" b="1" dirty="0" smtClean="0">
              <a:solidFill>
                <a:schemeClr val="accent2">
                  <a:lumMod val="50000"/>
                </a:schemeClr>
              </a:solidFill>
              <a:latin typeface="Arial Black" pitchFamily="34" charset="0"/>
            </a:endParaRPr>
          </a:p>
          <a:p>
            <a:pPr algn="ctr"/>
            <a:endParaRPr lang="ru-RU" sz="3600" b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3573016"/>
            <a:ext cx="272395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75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Ответ:</a:t>
            </a:r>
            <a:endParaRPr lang="ru-RU" sz="6000" b="1" cap="none" spc="0" dirty="0">
              <a:ln w="3175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59832" y="3645024"/>
            <a:ext cx="5616624" cy="923330"/>
          </a:xfrm>
          <a:prstGeom prst="rect">
            <a:avLst/>
          </a:prstGeom>
          <a:solidFill>
            <a:srgbClr val="1BB3C7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31840" y="3717032"/>
            <a:ext cx="5616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Карибское море</a:t>
            </a:r>
            <a:endParaRPr lang="ru-RU" sz="48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 rot="16200000">
            <a:off x="8460432" y="6093296"/>
            <a:ext cx="360040" cy="432048"/>
          </a:xfrm>
          <a:prstGeom prst="rightArrow">
            <a:avLst>
              <a:gd name="adj1" fmla="val 50000"/>
              <a:gd name="adj2" fmla="val 679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484784"/>
            <a:ext cx="8712968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Arial Black" pitchFamily="34" charset="0"/>
              </a:rPr>
              <a:t>Моря и реки. </a:t>
            </a:r>
          </a:p>
          <a:p>
            <a:pPr algn="ctr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На какой реке стоит город Санкт-Петербург?</a:t>
            </a:r>
            <a:endParaRPr lang="ru-RU" sz="3600" b="1" dirty="0" smtClean="0">
              <a:solidFill>
                <a:schemeClr val="accent2">
                  <a:lumMod val="50000"/>
                </a:schemeClr>
              </a:solidFill>
              <a:latin typeface="Arial Black" pitchFamily="34" charset="0"/>
            </a:endParaRPr>
          </a:p>
          <a:p>
            <a:pPr algn="ctr"/>
            <a:endParaRPr lang="ru-RU" sz="3600" b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3573016"/>
            <a:ext cx="272395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75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Ответ:</a:t>
            </a:r>
            <a:endParaRPr lang="ru-RU" sz="6000" b="1" cap="none" spc="0" dirty="0">
              <a:ln w="3175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27984" y="3645024"/>
            <a:ext cx="2448272" cy="923330"/>
          </a:xfrm>
          <a:prstGeom prst="rect">
            <a:avLst/>
          </a:prstGeom>
          <a:solidFill>
            <a:srgbClr val="1BB3C7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16016" y="3717032"/>
            <a:ext cx="2304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Нева</a:t>
            </a:r>
            <a:endParaRPr lang="ru-RU" sz="48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 rot="16200000">
            <a:off x="8460432" y="6093296"/>
            <a:ext cx="360040" cy="432048"/>
          </a:xfrm>
          <a:prstGeom prst="rightArrow">
            <a:avLst>
              <a:gd name="adj1" fmla="val 50000"/>
              <a:gd name="adj2" fmla="val 679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772816"/>
            <a:ext cx="871296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Arial Black" pitchFamily="34" charset="0"/>
              </a:rPr>
              <a:t>Моря и реки. </a:t>
            </a:r>
          </a:p>
          <a:p>
            <a:pPr algn="ctr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Как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называется начало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реки?</a:t>
            </a:r>
            <a:endParaRPr lang="ru-RU" sz="3600" b="1" dirty="0" smtClean="0">
              <a:solidFill>
                <a:schemeClr val="accent2">
                  <a:lumMod val="50000"/>
                </a:schemeClr>
              </a:solidFill>
              <a:latin typeface="Arial Black" pitchFamily="34" charset="0"/>
            </a:endParaRPr>
          </a:p>
          <a:p>
            <a:pPr algn="ctr"/>
            <a:endParaRPr lang="ru-RU" sz="3600" b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3645024"/>
            <a:ext cx="272395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75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Ответ:</a:t>
            </a:r>
            <a:endParaRPr lang="ru-RU" sz="6000" b="1" cap="none" spc="0" dirty="0">
              <a:ln w="3175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27984" y="3645024"/>
            <a:ext cx="2736304" cy="923330"/>
          </a:xfrm>
          <a:prstGeom prst="rect">
            <a:avLst/>
          </a:prstGeom>
          <a:solidFill>
            <a:srgbClr val="1BB3C7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4008" y="3717032"/>
            <a:ext cx="2304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Исток</a:t>
            </a:r>
            <a:endParaRPr lang="ru-RU" sz="48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 rot="16200000">
            <a:off x="8460432" y="6093296"/>
            <a:ext cx="360040" cy="432048"/>
          </a:xfrm>
          <a:prstGeom prst="rightArrow">
            <a:avLst>
              <a:gd name="adj1" fmla="val 50000"/>
              <a:gd name="adj2" fmla="val 679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556792"/>
            <a:ext cx="8712968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Arial Black" pitchFamily="34" charset="0"/>
              </a:rPr>
              <a:t>Моря и реки</a:t>
            </a:r>
            <a:r>
              <a:rPr lang="ru-RU" sz="4000" b="1" dirty="0" smtClean="0">
                <a:solidFill>
                  <a:schemeClr val="bg1"/>
                </a:solidFill>
                <a:latin typeface="Arial Black" pitchFamily="34" charset="0"/>
              </a:rPr>
              <a:t>. </a:t>
            </a:r>
            <a:endParaRPr lang="ru-RU" sz="4000" b="1" dirty="0" smtClean="0">
              <a:solidFill>
                <a:schemeClr val="bg1"/>
              </a:solidFill>
              <a:latin typeface="Arial Black" pitchFamily="34" charset="0"/>
            </a:endParaRPr>
          </a:p>
          <a:p>
            <a:pPr algn="ctr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Самое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мощное и теплое течение на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земле</a:t>
            </a:r>
            <a:endParaRPr lang="ru-RU" sz="3600" b="1" dirty="0" smtClean="0">
              <a:solidFill>
                <a:schemeClr val="accent2">
                  <a:lumMod val="50000"/>
                </a:schemeClr>
              </a:solidFill>
              <a:latin typeface="Arial Black" pitchFamily="34" charset="0"/>
            </a:endParaRPr>
          </a:p>
          <a:p>
            <a:pPr algn="ctr"/>
            <a:endParaRPr lang="ru-RU" sz="3600" b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3717032"/>
            <a:ext cx="272395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75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Ответ:</a:t>
            </a:r>
            <a:endParaRPr lang="ru-RU" sz="6000" b="1" cap="none" spc="0" dirty="0">
              <a:ln w="3175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3789040"/>
            <a:ext cx="4248472" cy="923330"/>
          </a:xfrm>
          <a:prstGeom prst="rect">
            <a:avLst/>
          </a:prstGeom>
          <a:solidFill>
            <a:srgbClr val="1BB3C7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67944" y="3861048"/>
            <a:ext cx="4248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Гольфстрим</a:t>
            </a:r>
            <a:endParaRPr lang="ru-RU" sz="48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 rot="16200000">
            <a:off x="8460432" y="6093296"/>
            <a:ext cx="360040" cy="432048"/>
          </a:xfrm>
          <a:prstGeom prst="rightArrow">
            <a:avLst>
              <a:gd name="adj1" fmla="val 50000"/>
              <a:gd name="adj2" fmla="val 679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700808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Arial Black" pitchFamily="34" charset="0"/>
              </a:rPr>
              <a:t>Горы и пустыни</a:t>
            </a:r>
            <a:r>
              <a:rPr lang="ru-RU" sz="4400" b="1" dirty="0" smtClean="0">
                <a:solidFill>
                  <a:schemeClr val="bg1"/>
                </a:solidFill>
                <a:latin typeface="Arial Black" pitchFamily="34" charset="0"/>
              </a:rPr>
              <a:t>. </a:t>
            </a:r>
            <a:endParaRPr lang="ru-RU" sz="4400" b="1" dirty="0" smtClean="0">
              <a:solidFill>
                <a:schemeClr val="bg1"/>
              </a:solidFill>
              <a:latin typeface="Arial Black" pitchFamily="34" charset="0"/>
            </a:endParaRPr>
          </a:p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Самая 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высокая вершина мира</a:t>
            </a:r>
          </a:p>
          <a:p>
            <a:pPr algn="ctr"/>
            <a:endParaRPr lang="ru-RU" sz="3600" b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3573016"/>
            <a:ext cx="272395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75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Ответ:</a:t>
            </a:r>
            <a:endParaRPr lang="ru-RU" sz="6000" b="1" cap="none" spc="0" dirty="0">
              <a:ln w="3175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27984" y="3645024"/>
            <a:ext cx="2952328" cy="923330"/>
          </a:xfrm>
          <a:prstGeom prst="rect">
            <a:avLst/>
          </a:prstGeom>
          <a:solidFill>
            <a:srgbClr val="1BB3C7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27984" y="3717032"/>
            <a:ext cx="2880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Эверест</a:t>
            </a:r>
            <a:endParaRPr lang="ru-RU" sz="48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 rot="16200000">
            <a:off x="8460432" y="6093296"/>
            <a:ext cx="360040" cy="432048"/>
          </a:xfrm>
          <a:prstGeom prst="rightArrow">
            <a:avLst>
              <a:gd name="adj1" fmla="val 50000"/>
              <a:gd name="adj2" fmla="val 679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268760"/>
            <a:ext cx="9144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Arial Black" pitchFamily="34" charset="0"/>
              </a:rPr>
              <a:t>Горы и пустыни</a:t>
            </a:r>
            <a:r>
              <a:rPr lang="ru-RU" sz="4400" b="1" dirty="0" smtClean="0">
                <a:solidFill>
                  <a:schemeClr val="bg1"/>
                </a:solidFill>
                <a:latin typeface="Arial Black" pitchFamily="34" charset="0"/>
              </a:rPr>
              <a:t>. </a:t>
            </a:r>
            <a:endParaRPr lang="ru-RU" sz="4400" b="1" dirty="0" smtClean="0">
              <a:solidFill>
                <a:schemeClr val="bg1"/>
              </a:solidFill>
              <a:latin typeface="Arial Black" pitchFamily="34" charset="0"/>
            </a:endParaRPr>
          </a:p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Место в пустыне, где есть растительность и вода.</a:t>
            </a:r>
          </a:p>
          <a:p>
            <a:pPr algn="ctr"/>
            <a:endParaRPr lang="ru-RU" sz="3600" b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07704" y="3429000"/>
            <a:ext cx="272395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75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Ответ:</a:t>
            </a:r>
            <a:endParaRPr lang="ru-RU" sz="6000" b="1" cap="none" spc="0" dirty="0">
              <a:ln w="3175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44008" y="3429000"/>
            <a:ext cx="2520280" cy="923330"/>
          </a:xfrm>
          <a:prstGeom prst="rect">
            <a:avLst/>
          </a:prstGeom>
          <a:solidFill>
            <a:srgbClr val="1BB3C7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88024" y="3501008"/>
            <a:ext cx="2304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Оазис</a:t>
            </a:r>
            <a:endParaRPr lang="ru-RU" sz="48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 rot="16200000">
            <a:off x="8460432" y="6093296"/>
            <a:ext cx="360040" cy="432048"/>
          </a:xfrm>
          <a:prstGeom prst="rightArrow">
            <a:avLst>
              <a:gd name="adj1" fmla="val 50000"/>
              <a:gd name="adj2" fmla="val 679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340768"/>
            <a:ext cx="914400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Arial Black" pitchFamily="34" charset="0"/>
              </a:rPr>
              <a:t>Горы и пустыни.</a:t>
            </a:r>
          </a:p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Самая 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большая пустыня в мире, 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«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Королева пустынь»</a:t>
            </a:r>
          </a:p>
          <a:p>
            <a:pPr algn="ctr"/>
            <a:endParaRPr lang="ru-RU" sz="3600" b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3789040"/>
            <a:ext cx="272395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75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Ответ:</a:t>
            </a:r>
            <a:endParaRPr lang="ru-RU" sz="6000" b="1" cap="none" spc="0" dirty="0">
              <a:ln w="3175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11960" y="3789040"/>
            <a:ext cx="2952328" cy="923330"/>
          </a:xfrm>
          <a:prstGeom prst="rect">
            <a:avLst/>
          </a:prstGeom>
          <a:solidFill>
            <a:srgbClr val="1BB3C7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27984" y="3861048"/>
            <a:ext cx="2880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Сахара</a:t>
            </a:r>
            <a:endParaRPr lang="ru-RU" sz="4800" b="1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 rot="16200000">
            <a:off x="8460432" y="6093296"/>
            <a:ext cx="360040" cy="432048"/>
          </a:xfrm>
          <a:prstGeom prst="rightArrow">
            <a:avLst>
              <a:gd name="adj1" fmla="val 50000"/>
              <a:gd name="adj2" fmla="val 679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268760"/>
            <a:ext cx="9144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Arial Black" pitchFamily="34" charset="0"/>
              </a:rPr>
              <a:t>Горы и пустыни</a:t>
            </a:r>
            <a:r>
              <a:rPr lang="ru-RU" sz="4400" b="1" dirty="0" smtClean="0">
                <a:solidFill>
                  <a:schemeClr val="bg1"/>
                </a:solidFill>
                <a:latin typeface="Arial Black" pitchFamily="34" charset="0"/>
              </a:rPr>
              <a:t>. </a:t>
            </a:r>
            <a:endParaRPr lang="ru-RU" sz="4400" b="1" dirty="0" smtClean="0">
              <a:solidFill>
                <a:schemeClr val="bg1"/>
              </a:solidFill>
              <a:latin typeface="Arial Black" pitchFamily="34" charset="0"/>
            </a:endParaRPr>
          </a:p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На каком материке находятся горы 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Анды?</a:t>
            </a:r>
            <a:endParaRPr lang="ru-RU" sz="4000" b="1" dirty="0" smtClean="0">
              <a:solidFill>
                <a:schemeClr val="accent2">
                  <a:lumMod val="50000"/>
                </a:schemeClr>
              </a:solidFill>
              <a:latin typeface="Arial Black" pitchFamily="34" charset="0"/>
            </a:endParaRPr>
          </a:p>
          <a:p>
            <a:pPr algn="ctr"/>
            <a:endParaRPr lang="ru-RU" sz="3600" b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3501008"/>
            <a:ext cx="272395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75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Ответ:</a:t>
            </a:r>
            <a:endParaRPr lang="ru-RU" sz="6000" b="1" cap="none" spc="0" dirty="0">
              <a:ln w="3175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63888" y="3501008"/>
            <a:ext cx="5256584" cy="923330"/>
          </a:xfrm>
          <a:prstGeom prst="rect">
            <a:avLst/>
          </a:prstGeom>
          <a:solidFill>
            <a:srgbClr val="1BB3C7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99384" y="3573016"/>
            <a:ext cx="55446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Южная Америка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 rot="16200000">
            <a:off x="8460432" y="6093296"/>
            <a:ext cx="360040" cy="432048"/>
          </a:xfrm>
          <a:prstGeom prst="rightArrow">
            <a:avLst>
              <a:gd name="adj1" fmla="val 50000"/>
              <a:gd name="adj2" fmla="val 679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268760"/>
            <a:ext cx="914400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Arial Black" pitchFamily="34" charset="0"/>
              </a:rPr>
              <a:t> Быт </a:t>
            </a:r>
            <a:r>
              <a:rPr lang="ru-RU" sz="4000" b="1" dirty="0" smtClean="0">
                <a:solidFill>
                  <a:schemeClr val="bg1"/>
                </a:solidFill>
                <a:latin typeface="Arial Black" pitchFamily="34" charset="0"/>
              </a:rPr>
              <a:t>и культура народов </a:t>
            </a:r>
            <a:r>
              <a:rPr lang="ru-RU" sz="4000" b="1" dirty="0" smtClean="0">
                <a:solidFill>
                  <a:schemeClr val="bg1"/>
                </a:solidFill>
                <a:latin typeface="Arial Black" pitchFamily="34" charset="0"/>
              </a:rPr>
              <a:t>мира. </a:t>
            </a:r>
          </a:p>
          <a:p>
            <a:pPr algn="ctr"/>
            <a:r>
              <a:rPr lang="ru-RU" sz="38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В какой стране национальной мужской одеждой является юбка(килт)</a:t>
            </a:r>
            <a:endParaRPr lang="ru-RU" sz="3800" b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3789040"/>
            <a:ext cx="272395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75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Ответ:</a:t>
            </a:r>
            <a:endParaRPr lang="ru-RU" sz="6000" b="1" cap="none" spc="0" dirty="0">
              <a:ln w="3175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23928" y="3861048"/>
            <a:ext cx="3960440" cy="923330"/>
          </a:xfrm>
          <a:prstGeom prst="rect">
            <a:avLst/>
          </a:prstGeom>
          <a:solidFill>
            <a:srgbClr val="1BB3C7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67944" y="3933056"/>
            <a:ext cx="3816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Шотландия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 rot="16200000">
            <a:off x="8460432" y="6093296"/>
            <a:ext cx="360040" cy="432048"/>
          </a:xfrm>
          <a:prstGeom prst="rightArrow">
            <a:avLst>
              <a:gd name="adj1" fmla="val 50000"/>
              <a:gd name="adj2" fmla="val 679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252536" y="1268760"/>
            <a:ext cx="939653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Самая высокая вершина мира?</a:t>
            </a:r>
          </a:p>
          <a:p>
            <a:pPr algn="ctr"/>
            <a:endParaRPr lang="ru-RU" sz="5400" b="1" i="1" dirty="0">
              <a:ln>
                <a:solidFill>
                  <a:schemeClr val="bg1"/>
                </a:solidFill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3789040"/>
            <a:ext cx="4033095" cy="923330"/>
          </a:xfrm>
          <a:prstGeom prst="rect">
            <a:avLst/>
          </a:prstGeom>
          <a:solidFill>
            <a:srgbClr val="19A6B9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Рисунок 5" descr="subject_alert_ic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1960" y="4365103"/>
            <a:ext cx="4932040" cy="2492897"/>
          </a:xfrm>
          <a:prstGeom prst="rect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7" name="TextBox 6"/>
          <p:cNvSpPr txBox="1"/>
          <p:nvPr/>
        </p:nvSpPr>
        <p:spPr>
          <a:xfrm>
            <a:off x="755576" y="3789040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Эверест</a:t>
            </a:r>
            <a:endParaRPr lang="ru-RU" sz="54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628800"/>
            <a:ext cx="914400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Arial Black" pitchFamily="34" charset="0"/>
              </a:rPr>
              <a:t> Быт </a:t>
            </a:r>
            <a:r>
              <a:rPr lang="ru-RU" sz="4000" b="1" dirty="0" smtClean="0">
                <a:solidFill>
                  <a:schemeClr val="bg1"/>
                </a:solidFill>
                <a:latin typeface="Arial Black" pitchFamily="34" charset="0"/>
              </a:rPr>
              <a:t>и культура народов </a:t>
            </a:r>
            <a:r>
              <a:rPr lang="ru-RU" sz="4000" b="1" dirty="0" smtClean="0">
                <a:solidFill>
                  <a:schemeClr val="bg1"/>
                </a:solidFill>
                <a:latin typeface="Arial Black" pitchFamily="34" charset="0"/>
              </a:rPr>
              <a:t>мира</a:t>
            </a:r>
            <a:r>
              <a:rPr lang="ru-RU" sz="4000" b="1" dirty="0" smtClean="0">
                <a:solidFill>
                  <a:schemeClr val="bg1"/>
                </a:solidFill>
                <a:latin typeface="Arial Black" pitchFamily="34" charset="0"/>
              </a:rPr>
              <a:t>. </a:t>
            </a:r>
            <a:r>
              <a:rPr lang="ru-RU" sz="38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Какую страну называют страной </a:t>
            </a:r>
            <a:r>
              <a:rPr lang="ru-RU" sz="38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восходящего солнца</a:t>
            </a:r>
            <a:endParaRPr lang="ru-RU" sz="3800" b="1" dirty="0" smtClean="0">
              <a:solidFill>
                <a:schemeClr val="accent2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3789040"/>
            <a:ext cx="272395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75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Ответ:</a:t>
            </a:r>
            <a:endParaRPr lang="ru-RU" sz="6000" b="1" cap="none" spc="0" dirty="0">
              <a:ln w="3175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67944" y="3789040"/>
            <a:ext cx="3024336" cy="923330"/>
          </a:xfrm>
          <a:prstGeom prst="rect">
            <a:avLst/>
          </a:prstGeom>
          <a:solidFill>
            <a:srgbClr val="1BB3C7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55976" y="3789040"/>
            <a:ext cx="2592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Япония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 rot="16200000">
            <a:off x="8460432" y="6093296"/>
            <a:ext cx="360040" cy="432048"/>
          </a:xfrm>
          <a:prstGeom prst="rightArrow">
            <a:avLst>
              <a:gd name="adj1" fmla="val 50000"/>
              <a:gd name="adj2" fmla="val 679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20688"/>
            <a:ext cx="9144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Arial Black" pitchFamily="34" charset="0"/>
              </a:rPr>
              <a:t> Быт </a:t>
            </a:r>
            <a:r>
              <a:rPr lang="ru-RU" sz="4000" b="1" dirty="0" smtClean="0">
                <a:solidFill>
                  <a:schemeClr val="bg1"/>
                </a:solidFill>
                <a:latin typeface="Arial Black" pitchFamily="34" charset="0"/>
              </a:rPr>
              <a:t>и культура народов </a:t>
            </a:r>
            <a:r>
              <a:rPr lang="ru-RU" sz="4000" b="1" dirty="0" smtClean="0">
                <a:solidFill>
                  <a:schemeClr val="bg1"/>
                </a:solidFill>
                <a:latin typeface="Arial Black" pitchFamily="34" charset="0"/>
              </a:rPr>
              <a:t>мира</a:t>
            </a:r>
            <a:r>
              <a:rPr lang="ru-RU" sz="4000" b="1" dirty="0" smtClean="0">
                <a:solidFill>
                  <a:schemeClr val="bg1"/>
                </a:solidFill>
                <a:latin typeface="Arial Black" pitchFamily="34" charset="0"/>
              </a:rPr>
              <a:t>. </a:t>
            </a:r>
            <a:r>
              <a:rPr lang="ru-RU" sz="38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В какой стране ежедневно, ровно </a:t>
            </a:r>
            <a:r>
              <a:rPr lang="ru-RU" sz="38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в пять часов</a:t>
            </a:r>
            <a:r>
              <a:rPr lang="ru-RU" sz="38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 </a:t>
            </a:r>
            <a:r>
              <a:rPr lang="ru-RU" sz="38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все население страны садится </a:t>
            </a:r>
            <a:r>
              <a:rPr lang="ru-RU" sz="38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пить </a:t>
            </a:r>
            <a:r>
              <a:rPr lang="ru-RU" sz="38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чай?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3717032"/>
            <a:ext cx="272395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75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Ответ:</a:t>
            </a:r>
            <a:endParaRPr lang="ru-RU" sz="6000" b="1" cap="none" spc="0" dirty="0">
              <a:ln w="3175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67944" y="3789040"/>
            <a:ext cx="3024336" cy="923330"/>
          </a:xfrm>
          <a:prstGeom prst="rect">
            <a:avLst/>
          </a:prstGeom>
          <a:solidFill>
            <a:srgbClr val="1BB3C7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55976" y="3789040"/>
            <a:ext cx="2592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Англия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 rot="16200000">
            <a:off x="8460432" y="6093296"/>
            <a:ext cx="360040" cy="432048"/>
          </a:xfrm>
          <a:prstGeom prst="rightArrow">
            <a:avLst>
              <a:gd name="adj1" fmla="val 50000"/>
              <a:gd name="adj2" fmla="val 679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84784"/>
            <a:ext cx="914400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Arial Black" pitchFamily="34" charset="0"/>
              </a:rPr>
              <a:t> Быт </a:t>
            </a:r>
            <a:r>
              <a:rPr lang="ru-RU" sz="4000" b="1" dirty="0" smtClean="0">
                <a:solidFill>
                  <a:schemeClr val="bg1"/>
                </a:solidFill>
                <a:latin typeface="Arial Black" pitchFamily="34" charset="0"/>
              </a:rPr>
              <a:t>и культура народов </a:t>
            </a:r>
            <a:r>
              <a:rPr lang="ru-RU" sz="4000" b="1" dirty="0" smtClean="0">
                <a:solidFill>
                  <a:schemeClr val="bg1"/>
                </a:solidFill>
                <a:latin typeface="Arial Black" pitchFamily="34" charset="0"/>
              </a:rPr>
              <a:t>мира</a:t>
            </a:r>
            <a:r>
              <a:rPr lang="ru-RU" sz="4000" b="1" dirty="0" smtClean="0">
                <a:solidFill>
                  <a:schemeClr val="bg1"/>
                </a:solidFill>
                <a:latin typeface="Arial Black" pitchFamily="34" charset="0"/>
              </a:rPr>
              <a:t>. </a:t>
            </a:r>
            <a:r>
              <a:rPr lang="ru-RU" sz="38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Страна</a:t>
            </a:r>
            <a:r>
              <a:rPr lang="ru-RU" sz="38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, известная своими карнавалами во всем мире</a:t>
            </a:r>
            <a:endParaRPr lang="ru-RU" sz="3800" b="1" dirty="0" smtClean="0">
              <a:solidFill>
                <a:schemeClr val="accent2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3789040"/>
            <a:ext cx="272395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75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Ответ:</a:t>
            </a:r>
            <a:endParaRPr lang="ru-RU" sz="6000" b="1" cap="none" spc="0" dirty="0">
              <a:ln w="3175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3789040"/>
            <a:ext cx="3528392" cy="923330"/>
          </a:xfrm>
          <a:prstGeom prst="rect">
            <a:avLst/>
          </a:prstGeom>
          <a:solidFill>
            <a:srgbClr val="1BB3C7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11960" y="3861048"/>
            <a:ext cx="3240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Бразилия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 rot="16200000">
            <a:off x="8460432" y="6093296"/>
            <a:ext cx="360040" cy="432048"/>
          </a:xfrm>
          <a:prstGeom prst="rightArrow">
            <a:avLst>
              <a:gd name="adj1" fmla="val 50000"/>
              <a:gd name="adj2" fmla="val 679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5" y="2348880"/>
            <a:ext cx="741682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600" b="1" dirty="0" smtClean="0">
                <a:ln w="3155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9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</a:rPr>
              <a:t>Спасибо за участие!</a:t>
            </a:r>
            <a:endParaRPr lang="ru-RU" sz="4600" b="1" dirty="0">
              <a:ln w="31550" cmpd="sng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tx2">
                  <a:lumMod val="90000"/>
                </a:schemeClr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Constantia" pitchFamily="18" charset="0"/>
            </a:endParaRPr>
          </a:p>
        </p:txBody>
      </p:sp>
      <p:pic>
        <p:nvPicPr>
          <p:cNvPr id="5" name="Рисунок 4" descr="3126f9e1812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9832" y="3219568"/>
            <a:ext cx="2952328" cy="36384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08520" y="1268760"/>
            <a:ext cx="93965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Самый </a:t>
            </a:r>
            <a:r>
              <a:rPr lang="ru-RU" sz="5400" b="1" i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большой остров в мире?</a:t>
            </a:r>
          </a:p>
          <a:p>
            <a:pPr algn="ctr"/>
            <a:endParaRPr lang="ru-RU" sz="5400" b="1" i="1" dirty="0">
              <a:ln>
                <a:solidFill>
                  <a:schemeClr val="bg1"/>
                </a:solidFill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5400" b="1" i="1" dirty="0">
              <a:ln>
                <a:solidFill>
                  <a:schemeClr val="bg1"/>
                </a:solidFill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11960" y="4077072"/>
            <a:ext cx="4608512" cy="923330"/>
          </a:xfrm>
          <a:prstGeom prst="rect">
            <a:avLst/>
          </a:prstGeom>
          <a:solidFill>
            <a:srgbClr val="19A6B9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Рисунок 5" descr="Без названия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3068960"/>
            <a:ext cx="2857500" cy="2857500"/>
          </a:xfrm>
          <a:prstGeom prst="rect">
            <a:avLst/>
          </a:prstGeom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7" name="TextBox 6"/>
          <p:cNvSpPr txBox="1"/>
          <p:nvPr/>
        </p:nvSpPr>
        <p:spPr>
          <a:xfrm>
            <a:off x="4211960" y="4077072"/>
            <a:ext cx="4752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Гренландия</a:t>
            </a:r>
            <a:endParaRPr lang="ru-RU" sz="54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08520" y="1124744"/>
            <a:ext cx="90364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Самый маленький </a:t>
            </a:r>
            <a:r>
              <a:rPr lang="ru-RU" sz="5400" b="1" i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материк?</a:t>
            </a:r>
            <a:endParaRPr lang="ru-RU" sz="5400" b="1" i="1" dirty="0">
              <a:ln>
                <a:solidFill>
                  <a:schemeClr val="bg1"/>
                </a:solidFill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  <a:p>
            <a:pPr algn="ctr"/>
            <a:endParaRPr lang="ru-RU" sz="5400" b="1" i="1" dirty="0">
              <a:ln>
                <a:solidFill>
                  <a:schemeClr val="bg1"/>
                </a:solidFill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5400" b="1" i="1" dirty="0">
              <a:ln>
                <a:solidFill>
                  <a:schemeClr val="bg1"/>
                </a:solidFill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3717032"/>
            <a:ext cx="4608512" cy="923330"/>
          </a:xfrm>
          <a:prstGeom prst="rect">
            <a:avLst/>
          </a:prstGeom>
          <a:solidFill>
            <a:srgbClr val="19A6B9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Рисунок 6" descr="subject_alert_ic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284749">
            <a:off x="5415687" y="3204762"/>
            <a:ext cx="3096344" cy="2841667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8" name="TextBox 7"/>
          <p:cNvSpPr txBox="1"/>
          <p:nvPr/>
        </p:nvSpPr>
        <p:spPr>
          <a:xfrm>
            <a:off x="611560" y="3717032"/>
            <a:ext cx="46085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Австралия</a:t>
            </a:r>
            <a:endParaRPr lang="ru-RU" sz="54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24744"/>
            <a:ext cx="903649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Самая </a:t>
            </a:r>
            <a:r>
              <a:rPr lang="ru-RU" sz="5400" b="1" i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полноводная </a:t>
            </a:r>
            <a:r>
              <a:rPr lang="ru-RU" sz="5400" b="1" i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река мира?</a:t>
            </a:r>
          </a:p>
          <a:p>
            <a:pPr algn="ctr"/>
            <a:endParaRPr lang="ru-RU" sz="5400" b="1" i="1" dirty="0">
              <a:ln>
                <a:solidFill>
                  <a:schemeClr val="bg1"/>
                </a:solidFill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  <a:p>
            <a:pPr algn="ctr"/>
            <a:endParaRPr lang="ru-RU" sz="5400" b="1" i="1" dirty="0">
              <a:ln>
                <a:solidFill>
                  <a:schemeClr val="bg1"/>
                </a:solidFill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5400" b="1" i="1" dirty="0">
              <a:ln>
                <a:solidFill>
                  <a:schemeClr val="bg1"/>
                </a:solidFill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44008" y="3933056"/>
            <a:ext cx="4320480" cy="923330"/>
          </a:xfrm>
          <a:prstGeom prst="rect">
            <a:avLst/>
          </a:prstGeom>
          <a:solidFill>
            <a:srgbClr val="19A6B9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60032" y="3933056"/>
            <a:ext cx="39249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Амазонка</a:t>
            </a:r>
            <a:endParaRPr lang="ru-RU" sz="54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  <p:pic>
        <p:nvPicPr>
          <p:cNvPr id="5" name="Рисунок 4" descr="globe-48104_64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798761">
            <a:off x="578912" y="3055364"/>
            <a:ext cx="3387067" cy="3238883"/>
          </a:xfrm>
          <a:prstGeom prst="rect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08520" y="1124744"/>
            <a:ext cx="92525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Естественный спутник Земли?</a:t>
            </a:r>
          </a:p>
          <a:p>
            <a:pPr algn="ctr"/>
            <a:endParaRPr lang="ru-RU" sz="5400" b="1" i="1" dirty="0">
              <a:ln>
                <a:solidFill>
                  <a:schemeClr val="bg1"/>
                </a:solidFill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5400" b="1" i="1" dirty="0">
              <a:ln>
                <a:solidFill>
                  <a:schemeClr val="bg1"/>
                </a:solidFill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3789040"/>
            <a:ext cx="3528392" cy="923330"/>
          </a:xfrm>
          <a:prstGeom prst="rect">
            <a:avLst/>
          </a:prstGeom>
          <a:solidFill>
            <a:srgbClr val="19A6B9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 descr="compass-303492_960_72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2564904"/>
            <a:ext cx="4036034" cy="4075658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5" name="TextBox 4"/>
          <p:cNvSpPr txBox="1"/>
          <p:nvPr/>
        </p:nvSpPr>
        <p:spPr>
          <a:xfrm>
            <a:off x="1547664" y="3789040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Луна</a:t>
            </a:r>
            <a:endParaRPr lang="ru-RU" sz="5400" b="1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96752"/>
            <a:ext cx="89289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Плавающая ледяная гора?</a:t>
            </a:r>
          </a:p>
          <a:p>
            <a:pPr algn="ctr"/>
            <a:endParaRPr lang="ru-RU" sz="5400" b="1" i="1" dirty="0">
              <a:ln>
                <a:solidFill>
                  <a:schemeClr val="bg1"/>
                </a:solidFill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5400" b="1" i="1" dirty="0">
              <a:ln>
                <a:solidFill>
                  <a:schemeClr val="bg1"/>
                </a:solidFill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3717032"/>
            <a:ext cx="4104456" cy="923330"/>
          </a:xfrm>
          <a:prstGeom prst="rect">
            <a:avLst/>
          </a:prstGeom>
          <a:solidFill>
            <a:srgbClr val="19A6B9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 descr="Aisberg.svg_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924944"/>
            <a:ext cx="3744416" cy="36724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04048" y="3717032"/>
            <a:ext cx="3816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Айсберг</a:t>
            </a:r>
            <a:endParaRPr lang="ru-RU" sz="54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1276</TotalTime>
  <Words>400</Words>
  <Application>Microsoft Office PowerPoint</Application>
  <PresentationFormat>Экран (4:3)</PresentationFormat>
  <Paragraphs>166</Paragraphs>
  <Slides>43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4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Григорий</dc:creator>
  <cp:lastModifiedBy>Григорий</cp:lastModifiedBy>
  <cp:revision>14</cp:revision>
  <dcterms:created xsi:type="dcterms:W3CDTF">2016-10-22T21:51:10Z</dcterms:created>
  <dcterms:modified xsi:type="dcterms:W3CDTF">2016-10-23T19:44:34Z</dcterms:modified>
</cp:coreProperties>
</file>