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23"/>
  </p:notesMasterIdLst>
  <p:sldIdLst>
    <p:sldId id="256" r:id="rId3"/>
    <p:sldId id="257" r:id="rId4"/>
    <p:sldId id="302" r:id="rId5"/>
    <p:sldId id="261" r:id="rId6"/>
    <p:sldId id="260" r:id="rId7"/>
    <p:sldId id="316" r:id="rId8"/>
    <p:sldId id="315" r:id="rId9"/>
    <p:sldId id="314" r:id="rId10"/>
    <p:sldId id="313" r:id="rId11"/>
    <p:sldId id="312" r:id="rId12"/>
    <p:sldId id="311" r:id="rId13"/>
    <p:sldId id="310" r:id="rId14"/>
    <p:sldId id="309" r:id="rId15"/>
    <p:sldId id="308" r:id="rId16"/>
    <p:sldId id="307" r:id="rId17"/>
    <p:sldId id="306" r:id="rId18"/>
    <p:sldId id="305" r:id="rId19"/>
    <p:sldId id="304" r:id="rId20"/>
    <p:sldId id="303" r:id="rId21"/>
    <p:sldId id="30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80" d="100"/>
          <a:sy n="80" d="100"/>
        </p:scale>
        <p:origin x="-450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B8444-8F98-4CDC-BE60-BA2DFDA24BDA}" type="datetimeFigureOut">
              <a:rPr lang="ru-RU" smtClean="0"/>
              <a:t>22.10.2016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D931B-1FAE-4EFD-BCF7-03DABAD23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6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D931B-1FAE-4EFD-BCF7-03DABAD23356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31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CC2E0-52B9-412E-A0EE-5F9925603BF2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7FD54-88FC-4F2F-AEE2-91EF465B5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82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2A8FF-A06D-4DAD-8EBB-5F733996C690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15C57-4A10-4C23-A418-3DF2A01D3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09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7682A-832C-4CB2-B3FA-E3CC07EA42E7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4EF2F-2D98-41E1-ABED-05C65F439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66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680FBDB-E9A9-4AEE-A8D3-B1760B3C8442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24C05F4-F695-4639-8E77-924B6680A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47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C029BF0-1E0A-4B16-92D7-958F81618B5E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BD8F806-0DDB-4350-9B2F-341AB04A4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05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887054F-D40D-4CF3-BE82-10D20C8AC5CD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1E97B5A-F7FE-4F2C-82C7-FE738847D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69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226C10B-894B-4F1E-84C0-4F90710C829F}" type="datetime1">
              <a:rPr lang="ru-RU" smtClean="0"/>
              <a:t>22.10.2016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0AA0A37-6AEA-49E8-A83F-00E50D0C3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04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4B685EE-5FBE-4495-A4AC-47FD3DCB1AA3}" type="datetime1">
              <a:rPr lang="ru-RU" smtClean="0"/>
              <a:t>22.10.2016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D4CB2A7-BCDA-4F8D-9F7F-28D2C6FBB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56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FE185D2-2C5F-4D91-81BB-76CA87656B0F}" type="datetime1">
              <a:rPr lang="ru-RU" smtClean="0"/>
              <a:t>22.10.2016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223BF43-D453-47D4-B3D3-D967E101C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2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2C3DEB5-64F6-4964-AEC2-A330F99060A3}" type="datetime1">
              <a:rPr lang="ru-RU" smtClean="0"/>
              <a:t>22.10.2016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BFBEBB8-E38A-42CC-B410-C265C41B7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01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1DB9422-A6C1-4549-9D8B-B839F6E148F9}" type="datetime1">
              <a:rPr lang="ru-RU" smtClean="0"/>
              <a:t>22.10.2016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D297A3D-0C39-4B62-8F92-EA5A5FD15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3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690B8-F5BF-4B47-B8BC-2F8FBF0398D2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AE641-BEBC-43B9-837A-0AC481821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87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F2411E2-7B05-4333-B465-9F97F0B591B7}" type="datetime1">
              <a:rPr lang="ru-RU" smtClean="0"/>
              <a:t>22.10.2016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66AE9D-50E2-4D6C-927C-5288853A5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82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8D5E227-27C7-4E90-BDA1-ED15B4813CE1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8B113E2-AF94-4455-BCA9-A2905075F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7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5A2F511-AB98-4F59-8155-FD5854AAFC43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7D74F2-422D-41BF-A053-DDC10923D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76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667C202-2646-4E38-A018-35DA2D259E52}" type="datetime1">
              <a:rPr lang="ru-RU" smtClean="0"/>
              <a:t>22.10.2016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E19C1BB-8B8C-4902-8844-A69BFAF37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64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C634F-0505-4FF8-9019-8E57F8A9A82B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2F79C-BC9B-47E6-A079-8F2E39A52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00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2B7A9-8568-49A5-BD31-3D2371D89713}" type="datetime1">
              <a:rPr lang="ru-RU" smtClean="0"/>
              <a:t>22.10.2016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DC2FA-EE31-4406-B575-07FA384D3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47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69BF5-48AC-46B7-AF76-8E82493A058E}" type="datetime1">
              <a:rPr lang="ru-RU" smtClean="0"/>
              <a:t>22.10.2016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59EEC-6FFC-4714-B189-C1B2F6CE0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82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6E400-1051-4706-9055-9B8C646EF852}" type="datetime1">
              <a:rPr lang="ru-RU" smtClean="0"/>
              <a:t>22.10.2016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77475-41BF-432D-BEB6-68E70A9E6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30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34052-33B5-4AD3-92F6-A607A31CC559}" type="datetime1">
              <a:rPr lang="ru-RU" smtClean="0"/>
              <a:t>22.10.2016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AF02E-EF0C-4485-967E-CEDD650AA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7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F68A3-A395-44B5-9B22-EDEF6FB9907C}" type="datetime1">
              <a:rPr lang="ru-RU" smtClean="0"/>
              <a:t>22.10.2016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0AC68-0447-4A50-9708-C925C3798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5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F280D-88FC-476B-A053-60219DE976B5}" type="datetime1">
              <a:rPr lang="ru-RU" smtClean="0"/>
              <a:t>22.10.2016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E61DC-FD10-4A37-B2C1-A6B308271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1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DC6E74-8BA6-4235-9823-CD3EEE58513C}" type="datetime1">
              <a:rPr lang="ru-RU" smtClean="0"/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E5AA01-81A7-43A5-895C-037384CAD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84344D-10D3-4DA5-AD71-6E91211E79BF}" type="datetime1">
              <a:rPr lang="ru-RU" smtClean="0"/>
              <a:t>22.10.2016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DAA97C-C4C7-444F-866F-92B98677B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most161.ru/uploads/images/00/00/44/2014/12/17/56372eb9c2.jpg" TargetMode="External"/><Relationship Id="rId13" Type="http://schemas.openxmlformats.org/officeDocument/2006/relationships/hyperlink" Target="http://ixbt.photo/photo/365304/15322YrDvPokbJp/891021w.jpg" TargetMode="External"/><Relationship Id="rId18" Type="http://schemas.openxmlformats.org/officeDocument/2006/relationships/hyperlink" Target="http://horoscope.com/DynamicPictures/imag_edito-concepts-art-RF-686731_5130.jpg" TargetMode="External"/><Relationship Id="rId26" Type="http://schemas.openxmlformats.org/officeDocument/2006/relationships/hyperlink" Target="http://tatet.ru/uploads/2936/item/zoom/i1334076-463a.jpg" TargetMode="External"/><Relationship Id="rId3" Type="http://schemas.openxmlformats.org/officeDocument/2006/relationships/hyperlink" Target="http://www.kartinkijane.ru/pic/201304/1600x1200/kartinkijane.ru-14309.jpg" TargetMode="External"/><Relationship Id="rId21" Type="http://schemas.openxmlformats.org/officeDocument/2006/relationships/hyperlink" Target="http://www.gridleyfitness.com/images/tape-measure.jpg" TargetMode="External"/><Relationship Id="rId7" Type="http://schemas.openxmlformats.org/officeDocument/2006/relationships/hyperlink" Target="http://zauralonline.ru/images/photos/big/9374f04d62af155807882a5d93259128.jpg" TargetMode="External"/><Relationship Id="rId12" Type="http://schemas.openxmlformats.org/officeDocument/2006/relationships/hyperlink" Target="https://resize.yandex.net/mailservice?url=https://gallery.mailchimp.com/4c9385b5638a31afbd0831145/images/5efe5adc-4b50-40e3-8f27-e837374f31d2.png&amp;proxy=yes&amp;key=bfa6667c218d395e28b5c9ea6286866a" TargetMode="External"/><Relationship Id="rId17" Type="http://schemas.openxmlformats.org/officeDocument/2006/relationships/hyperlink" Target="http://poznaku.ru/sites/poznaku.ru/files/styles/large/public/magnitnie-buri-v-noyabre-2015.jpg?itok=lTccoWws" TargetMode="External"/><Relationship Id="rId25" Type="http://schemas.openxmlformats.org/officeDocument/2006/relationships/hyperlink" Target="http://img-1.photosight.ru/a25/3179723_large.jpg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img-fotki.yandex.ru/get/9756/89261947.e2/0_987c4_5e422138_XL.jpg" TargetMode="External"/><Relationship Id="rId20" Type="http://schemas.openxmlformats.org/officeDocument/2006/relationships/hyperlink" Target="http://moyaokruga.ru/img/image_detail_new2/c838b557-085a-4348-81e1-6d8dc608f23f.jpg" TargetMode="External"/><Relationship Id="rId29" Type="http://schemas.openxmlformats.org/officeDocument/2006/relationships/hyperlink" Target="http://www.mathematik-nachhilfe.de/wp-content/uploads/buechereule.jpg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dialog.ua/images/news/201d2a6f94793fa5e6ab5e0d40903b3a.jpg" TargetMode="External"/><Relationship Id="rId11" Type="http://schemas.openxmlformats.org/officeDocument/2006/relationships/hyperlink" Target="https://feewret.com/img/upload/131877.jpg?maxwidth=480&amp;maxheight=1000" TargetMode="External"/><Relationship Id="rId24" Type="http://schemas.openxmlformats.org/officeDocument/2006/relationships/hyperlink" Target="http://www.vest-news.ru/files/article_images/2013/09/05/53231_9844.jpg" TargetMode="External"/><Relationship Id="rId5" Type="http://schemas.openxmlformats.org/officeDocument/2006/relationships/hyperlink" Target="http://drujka.ru/files/upload/image/scenariy_3.jpg" TargetMode="External"/><Relationship Id="rId15" Type="http://schemas.openxmlformats.org/officeDocument/2006/relationships/hyperlink" Target="http://mw2.google.com/mw-panoramio/photos/medium/64592510.jpg" TargetMode="External"/><Relationship Id="rId23" Type="http://schemas.openxmlformats.org/officeDocument/2006/relationships/hyperlink" Target="http://davaytemiritsya.ru/wp-content/uploads/2011/11/polindrom.gif" TargetMode="External"/><Relationship Id="rId28" Type="http://schemas.openxmlformats.org/officeDocument/2006/relationships/hyperlink" Target="http://www.hayzinvor.am/wp-content/uploads/2011/11/T21-11-2011-003.jpg" TargetMode="External"/><Relationship Id="rId10" Type="http://schemas.openxmlformats.org/officeDocument/2006/relationships/hyperlink" Target="http://img-fotki.yandex.ru/get/34/m3-10.c/0_170ab_98e83c11_-4-XL.jpg" TargetMode="External"/><Relationship Id="rId19" Type="http://schemas.openxmlformats.org/officeDocument/2006/relationships/hyperlink" Target="https://okna.ua/tmp/obj/bronenosets-object-3764-828x552.jpeg" TargetMode="External"/><Relationship Id="rId4" Type="http://schemas.openxmlformats.org/officeDocument/2006/relationships/hyperlink" Target="http://airvoila.com/wp-content/uploads/2008/07/dirigible-anclado-a-mastil.jpg" TargetMode="External"/><Relationship Id="rId9" Type="http://schemas.openxmlformats.org/officeDocument/2006/relationships/hyperlink" Target="https://f.thenews.kz/news/7a/27072d607523a5989586f04963b6496e62f453/1.jpg" TargetMode="External"/><Relationship Id="rId14" Type="http://schemas.openxmlformats.org/officeDocument/2006/relationships/hyperlink" Target="http://posylkin.ru.com/image/cache/catalog/zolotaya-semechka-1000x1000.jpg" TargetMode="External"/><Relationship Id="rId22" Type="http://schemas.openxmlformats.org/officeDocument/2006/relationships/hyperlink" Target="http://ecwall.com/fb/ylucshd/10-casino-online-top7846.jpg" TargetMode="External"/><Relationship Id="rId27" Type="http://schemas.openxmlformats.org/officeDocument/2006/relationships/hyperlink" Target="http://www.patriarh.ua/I/photos/big/d12e4afb.gif" TargetMode="External"/><Relationship Id="rId30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0.xml"/><Relationship Id="rId3" Type="http://schemas.openxmlformats.org/officeDocument/2006/relationships/slide" Target="slide8.xml"/><Relationship Id="rId7" Type="http://schemas.openxmlformats.org/officeDocument/2006/relationships/slide" Target="slide6.xml"/><Relationship Id="rId12" Type="http://schemas.openxmlformats.org/officeDocument/2006/relationships/slide" Target="slide7.xml"/><Relationship Id="rId2" Type="http://schemas.openxmlformats.org/officeDocument/2006/relationships/slide" Target="slide5.xml"/><Relationship Id="rId16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11" Type="http://schemas.openxmlformats.org/officeDocument/2006/relationships/slide" Target="slide18.xml"/><Relationship Id="rId5" Type="http://schemas.openxmlformats.org/officeDocument/2006/relationships/slide" Target="slide14.xml"/><Relationship Id="rId15" Type="http://schemas.openxmlformats.org/officeDocument/2006/relationships/slide" Target="slide16.xml"/><Relationship Id="rId10" Type="http://schemas.openxmlformats.org/officeDocument/2006/relationships/slide" Target="slide15.xml"/><Relationship Id="rId4" Type="http://schemas.openxmlformats.org/officeDocument/2006/relationships/slide" Target="slide11.xml"/><Relationship Id="rId9" Type="http://schemas.openxmlformats.org/officeDocument/2006/relationships/slide" Target="slide12.xml"/><Relationship Id="rId14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6620272" cy="324036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6600"/>
                </a:solidFill>
              </a:rPr>
              <a:t>Интеллектуальная игра </a:t>
            </a:r>
            <a:r>
              <a:rPr lang="ru-RU" sz="4800" b="1" dirty="0">
                <a:solidFill>
                  <a:srgbClr val="006600"/>
                </a:solidFill>
              </a:rPr>
              <a:t>«Общее слово» </a:t>
            </a:r>
            <a:r>
              <a:rPr lang="ru-RU" sz="4800" b="1" dirty="0" smtClean="0">
                <a:solidFill>
                  <a:srgbClr val="006600"/>
                </a:solidFill>
              </a:rPr>
              <a:t/>
            </a:r>
            <a:br>
              <a:rPr lang="ru-RU" sz="4800" b="1" dirty="0" smtClean="0">
                <a:solidFill>
                  <a:srgbClr val="006600"/>
                </a:solidFill>
              </a:rPr>
            </a:br>
            <a:r>
              <a:rPr lang="ru-RU" sz="4800" b="1" dirty="0" smtClean="0">
                <a:solidFill>
                  <a:srgbClr val="006600"/>
                </a:solidFill>
              </a:rPr>
              <a:t/>
            </a:r>
            <a:br>
              <a:rPr lang="ru-RU" sz="4800" b="1" dirty="0" smtClean="0">
                <a:solidFill>
                  <a:srgbClr val="006600"/>
                </a:solidFill>
              </a:rPr>
            </a:br>
            <a:r>
              <a:rPr lang="ru-RU" sz="4800" b="1" dirty="0" smtClean="0">
                <a:solidFill>
                  <a:srgbClr val="006600"/>
                </a:solidFill>
              </a:rPr>
              <a:t>(5 класс)</a:t>
            </a:r>
            <a:endParaRPr lang="ru-RU" sz="4800" dirty="0" smtClean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724400"/>
            <a:ext cx="4744144" cy="1752600"/>
          </a:xfrm>
        </p:spPr>
        <p:txBody>
          <a:bodyPr rtlCol="0">
            <a:normAutofit fontScale="92500" lnSpcReduction="10000"/>
          </a:bodyPr>
          <a:lstStyle/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Автор презентации: Е. А. </a:t>
            </a:r>
            <a:r>
              <a:rPr lang="ru-RU" sz="2400" b="1" dirty="0" err="1" smtClean="0">
                <a:solidFill>
                  <a:schemeClr val="tx1"/>
                </a:solidFill>
              </a:rPr>
              <a:t>Печерина</a:t>
            </a:r>
            <a:r>
              <a:rPr lang="ru-RU" sz="2400" b="1" dirty="0" smtClean="0">
                <a:solidFill>
                  <a:schemeClr val="tx1"/>
                </a:solidFill>
              </a:rPr>
              <a:t>, учитель русского языка и литературы МБОУ «</a:t>
            </a:r>
            <a:r>
              <a:rPr lang="ru-RU" sz="2400" b="1" dirty="0" err="1" smtClean="0">
                <a:solidFill>
                  <a:schemeClr val="tx1"/>
                </a:solidFill>
              </a:rPr>
              <a:t>Петуховская</a:t>
            </a:r>
            <a:r>
              <a:rPr lang="ru-RU" sz="2400" b="1" dirty="0" smtClean="0">
                <a:solidFill>
                  <a:schemeClr val="tx1"/>
                </a:solidFill>
              </a:rPr>
              <a:t> СОШ № 2 имени Героя Советского Союза К. Ф. Кухарова».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37FD54-88FC-4F2F-AEE2-91EF465B5D00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46" y="836712"/>
            <a:ext cx="3626785" cy="25202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4005064"/>
            <a:ext cx="2002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- завершить показ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4643844"/>
            <a:ext cx="1352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- источники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5363924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- далее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6011996"/>
            <a:ext cx="131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- вернуться</a:t>
            </a:r>
          </a:p>
        </p:txBody>
      </p:sp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557512" y="3947392"/>
            <a:ext cx="540000" cy="540000"/>
          </a:xfrm>
          <a:prstGeom prst="mathMultiply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сведения 10">
            <a:hlinkClick r:id="rId3" action="ppaction://hlinksldjump" highlightClick="1"/>
          </p:cNvPr>
          <p:cNvSpPr/>
          <p:nvPr/>
        </p:nvSpPr>
        <p:spPr>
          <a:xfrm>
            <a:off x="557512" y="4608452"/>
            <a:ext cx="540000" cy="540000"/>
          </a:xfrm>
          <a:prstGeom prst="actionButtonInformation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557512" y="5284804"/>
            <a:ext cx="540000" cy="540000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возврат 12">
            <a:hlinkClick r:id="rId4" action="ppaction://hlinksldjump" highlightClick="1"/>
          </p:cNvPr>
          <p:cNvSpPr/>
          <p:nvPr/>
        </p:nvSpPr>
        <p:spPr>
          <a:xfrm>
            <a:off x="557512" y="5949280"/>
            <a:ext cx="540000" cy="540000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812360" y="6193946"/>
            <a:ext cx="540000" cy="540000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5836" y="236816"/>
            <a:ext cx="295232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Белка </a:t>
            </a:r>
            <a:r>
              <a:rPr lang="ru-RU" sz="2400" b="1" dirty="0">
                <a:solidFill>
                  <a:srgbClr val="006600"/>
                </a:solidFill>
              </a:rPr>
              <a:t>и фортуна.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384948"/>
            <a:ext cx="163044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Колесо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51" y="1701935"/>
            <a:ext cx="4379978" cy="29199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983" y="1519436"/>
            <a:ext cx="2940562" cy="326402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К</a:t>
            </a:r>
            <a:r>
              <a:rPr lang="ru-RU" sz="3200" b="1" dirty="0" smtClean="0">
                <a:solidFill>
                  <a:srgbClr val="FF0000"/>
                </a:solidFill>
              </a:rPr>
              <a:t>-30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7764" y="236816"/>
            <a:ext cx="424847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Электричество </a:t>
            </a:r>
            <a:r>
              <a:rPr lang="ru-RU" sz="2400" b="1" dirty="0">
                <a:solidFill>
                  <a:srgbClr val="006600"/>
                </a:solidFill>
              </a:rPr>
              <a:t>и </a:t>
            </a:r>
            <a:r>
              <a:rPr lang="ru-RU" sz="2400" b="1" dirty="0" smtClean="0">
                <a:solidFill>
                  <a:srgbClr val="006600"/>
                </a:solidFill>
              </a:rPr>
              <a:t>бутылка.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384948"/>
            <a:ext cx="1665841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Пробка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50" y="1704095"/>
            <a:ext cx="4783097" cy="26890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24744"/>
            <a:ext cx="3641048" cy="364104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-10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3878" y="236816"/>
            <a:ext cx="219624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Река </a:t>
            </a:r>
            <a:r>
              <a:rPr lang="ru-RU" sz="2400" b="1" dirty="0">
                <a:solidFill>
                  <a:srgbClr val="006600"/>
                </a:solidFill>
              </a:rPr>
              <a:t>и </a:t>
            </a:r>
            <a:r>
              <a:rPr lang="ru-RU" sz="2400" b="1" dirty="0" smtClean="0">
                <a:solidFill>
                  <a:srgbClr val="006600"/>
                </a:solidFill>
              </a:rPr>
              <a:t>изба.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384948"/>
            <a:ext cx="140134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Порог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66" y="1729522"/>
            <a:ext cx="3819748" cy="28648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249" y="1621437"/>
            <a:ext cx="4080030" cy="306002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-20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50" y="1757612"/>
            <a:ext cx="5105243" cy="306314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57612"/>
            <a:ext cx="3624413" cy="271830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937356" y="236816"/>
            <a:ext cx="326928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Солнце </a:t>
            </a:r>
            <a:r>
              <a:rPr lang="ru-RU" sz="2400" b="1" dirty="0">
                <a:solidFill>
                  <a:srgbClr val="006600"/>
                </a:solidFill>
              </a:rPr>
              <a:t>и чернила.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-30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87824" y="5384948"/>
            <a:ext cx="141737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Пятно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236816"/>
            <a:ext cx="302433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 </a:t>
            </a:r>
            <a:r>
              <a:rPr lang="ru-RU" sz="2400" b="1" dirty="0">
                <a:solidFill>
                  <a:srgbClr val="006600"/>
                </a:solidFill>
              </a:rPr>
              <a:t>Дверь и письмо.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384948"/>
            <a:ext cx="1358064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Ручка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53110"/>
            <a:ext cx="1905535" cy="37880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516" y="1719179"/>
            <a:ext cx="3837415" cy="288549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-10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-20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8"/>
            <a:ext cx="3512325" cy="234154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059832" y="236816"/>
            <a:ext cx="302433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 </a:t>
            </a:r>
            <a:r>
              <a:rPr lang="ru-RU" sz="2400" b="1" dirty="0">
                <a:solidFill>
                  <a:srgbClr val="006600"/>
                </a:solidFill>
              </a:rPr>
              <a:t>Метр и казино.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5384948"/>
            <a:ext cx="179235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Рулетка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734" y="1628800"/>
            <a:ext cx="4746198" cy="2573493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5530"/>
            <a:ext cx="4792072" cy="401336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738392" y="2348880"/>
            <a:ext cx="4082080" cy="92333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FF0000"/>
                </a:solidFill>
              </a:rPr>
              <a:t>+30 баллов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-10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25" y="1700808"/>
            <a:ext cx="2845605" cy="28456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268760"/>
            <a:ext cx="4860540" cy="388843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059832" y="236816"/>
            <a:ext cx="302433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 </a:t>
            </a:r>
            <a:r>
              <a:rPr lang="ru-RU" sz="2400" b="1" dirty="0">
                <a:solidFill>
                  <a:srgbClr val="006600"/>
                </a:solidFill>
              </a:rPr>
              <a:t>Часы и рельсы.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87824" y="5384948"/>
            <a:ext cx="185339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Стрелка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3828" y="236816"/>
            <a:ext cx="309634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Футбол </a:t>
            </a:r>
            <a:r>
              <a:rPr lang="ru-RU" sz="2400" b="1" dirty="0">
                <a:solidFill>
                  <a:srgbClr val="006600"/>
                </a:solidFill>
              </a:rPr>
              <a:t>и </a:t>
            </a:r>
            <a:r>
              <a:rPr lang="ru-RU" sz="2400" b="1" dirty="0" smtClean="0">
                <a:solidFill>
                  <a:srgbClr val="006600"/>
                </a:solidFill>
              </a:rPr>
              <a:t>мебель.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384948"/>
            <a:ext cx="159050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Стенка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51" y="1751897"/>
            <a:ext cx="4379978" cy="28200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28800"/>
            <a:ext cx="4147443" cy="311058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-20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236816"/>
            <a:ext cx="345638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Епископ </a:t>
            </a:r>
            <a:r>
              <a:rPr lang="ru-RU" sz="2400" b="1" dirty="0">
                <a:solidFill>
                  <a:srgbClr val="006600"/>
                </a:solidFill>
              </a:rPr>
              <a:t>и лейтенант.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384948"/>
            <a:ext cx="174240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Служба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19436"/>
            <a:ext cx="4792060" cy="31627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396522"/>
            <a:ext cx="3100822" cy="326402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-30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5915025" cy="7920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6600"/>
                </a:solidFill>
              </a:rPr>
              <a:t>Правила игры:</a:t>
            </a:r>
            <a:endParaRPr lang="ru-RU" dirty="0" smtClean="0">
              <a:solidFill>
                <a:srgbClr val="00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3776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solidFill>
                  <a:srgbClr val="006600"/>
                </a:solidFill>
              </a:rPr>
              <a:t>Участники делятся на три команды.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solidFill>
                  <a:srgbClr val="006600"/>
                </a:solidFill>
              </a:rPr>
              <a:t>Побеждает та, которая набирает наибольшее количество очков.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rgbClr val="006600"/>
                </a:solidFill>
              </a:rPr>
              <a:t>Командам предлагается </a:t>
            </a:r>
            <a:r>
              <a:rPr lang="ru-RU" b="1" dirty="0" smtClean="0">
                <a:solidFill>
                  <a:srgbClr val="006600"/>
                </a:solidFill>
              </a:rPr>
              <a:t>5 тем, </a:t>
            </a:r>
            <a:r>
              <a:rPr lang="ru-RU" b="1" dirty="0">
                <a:solidFill>
                  <a:srgbClr val="006600"/>
                </a:solidFill>
              </a:rPr>
              <a:t>включающих в себя по </a:t>
            </a:r>
            <a:r>
              <a:rPr lang="ru-RU" b="1" dirty="0" smtClean="0">
                <a:solidFill>
                  <a:srgbClr val="006600"/>
                </a:solidFill>
              </a:rPr>
              <a:t>3 вопроса.</a:t>
            </a:r>
            <a:endParaRPr lang="ru-RU" b="1" dirty="0">
              <a:solidFill>
                <a:srgbClr val="006600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rgbClr val="006600"/>
                </a:solidFill>
              </a:rPr>
              <a:t>Вопросы оценены баллами от 10 до </a:t>
            </a:r>
            <a:r>
              <a:rPr lang="ru-RU" b="1" dirty="0" smtClean="0">
                <a:solidFill>
                  <a:srgbClr val="006600"/>
                </a:solidFill>
              </a:rPr>
              <a:t>30, </a:t>
            </a:r>
            <a:r>
              <a:rPr lang="ru-RU" b="1" dirty="0">
                <a:solidFill>
                  <a:srgbClr val="006600"/>
                </a:solidFill>
              </a:rPr>
              <a:t>в зависимости от сложности. 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rgbClr val="006600"/>
                </a:solidFill>
              </a:rPr>
              <a:t>К</a:t>
            </a:r>
            <a:r>
              <a:rPr lang="ru-RU" b="1" dirty="0" smtClean="0">
                <a:solidFill>
                  <a:srgbClr val="006600"/>
                </a:solidFill>
              </a:rPr>
              <a:t>оманды по очереди выбирают </a:t>
            </a:r>
            <a:r>
              <a:rPr lang="ru-RU" b="1" dirty="0">
                <a:solidFill>
                  <a:srgbClr val="006600"/>
                </a:solidFill>
              </a:rPr>
              <a:t>тему, затем вопрос</a:t>
            </a:r>
            <a:r>
              <a:rPr lang="ru-RU" b="1" dirty="0" smtClean="0">
                <a:solidFill>
                  <a:srgbClr val="006600"/>
                </a:solidFill>
              </a:rPr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solidFill>
                  <a:srgbClr val="006600"/>
                </a:solidFill>
              </a:rPr>
              <a:t>На выбранный вопрос одновременно отвечают все команды, записывая ответ на листах, которые отдают учителю.</a:t>
            </a:r>
            <a:endParaRPr lang="ru-RU" b="1" dirty="0">
              <a:solidFill>
                <a:srgbClr val="006600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solidFill>
                  <a:srgbClr val="006600"/>
                </a:solidFill>
              </a:rPr>
              <a:t>На </a:t>
            </a:r>
            <a:r>
              <a:rPr lang="ru-RU" b="1" dirty="0">
                <a:solidFill>
                  <a:srgbClr val="006600"/>
                </a:solidFill>
              </a:rPr>
              <a:t>обдумывание ответа отводится 1 минута. </a:t>
            </a:r>
            <a:endParaRPr lang="ru-RU" b="1" dirty="0" smtClean="0">
              <a:solidFill>
                <a:srgbClr val="006600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solidFill>
                  <a:srgbClr val="006600"/>
                </a:solidFill>
              </a:rPr>
              <a:t>Команды, давшие правильный ответ, получают </a:t>
            </a:r>
            <a:r>
              <a:rPr lang="ru-RU" b="1" dirty="0">
                <a:solidFill>
                  <a:srgbClr val="006600"/>
                </a:solidFill>
              </a:rPr>
              <a:t>очки соответственно номиналу вопроса.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solidFill>
                  <a:srgbClr val="006600"/>
                </a:solidFill>
              </a:rPr>
              <a:t>Команды давшие неправильный ответ, баллы не получают.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solidFill>
                  <a:srgbClr val="006600"/>
                </a:solidFill>
              </a:rPr>
              <a:t>Если неправильный ответ даёт команда, выбравшая вопрос, то </a:t>
            </a:r>
            <a:r>
              <a:rPr lang="ru-RU" b="1" dirty="0">
                <a:solidFill>
                  <a:srgbClr val="006600"/>
                </a:solidFill>
              </a:rPr>
              <a:t>очки вычитаются из суммы, </a:t>
            </a:r>
            <a:r>
              <a:rPr lang="ru-RU" b="1">
                <a:solidFill>
                  <a:srgbClr val="006600"/>
                </a:solidFill>
              </a:rPr>
              <a:t>набранной </a:t>
            </a:r>
            <a:r>
              <a:rPr lang="ru-RU" b="1" smtClean="0">
                <a:solidFill>
                  <a:srgbClr val="006600"/>
                </a:solidFill>
              </a:rPr>
              <a:t>данной командой</a:t>
            </a:r>
            <a:r>
              <a:rPr lang="ru-RU" b="1" dirty="0" smtClean="0">
                <a:solidFill>
                  <a:srgbClr val="006600"/>
                </a:solidFill>
              </a:rPr>
              <a:t>.</a:t>
            </a:r>
            <a:endParaRPr lang="ru-RU" b="1" dirty="0">
              <a:solidFill>
                <a:srgbClr val="006600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b="1" dirty="0" smtClean="0">
              <a:solidFill>
                <a:srgbClr val="0066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AE641-BEBC-43B9-837A-0AC481821D6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12360" y="6193946"/>
            <a:ext cx="540000" cy="540000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39886"/>
            <a:ext cx="7776864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>
                <a:solidFill>
                  <a:srgbClr val="0000CC"/>
                </a:solidFill>
                <a:latin typeface="Arial"/>
              </a:rPr>
              <a:t>При создании презентации использовалась книга </a:t>
            </a:r>
          </a:p>
          <a:p>
            <a:pPr lvl="0"/>
            <a:r>
              <a:rPr lang="ru-RU" sz="1400" b="1" dirty="0">
                <a:solidFill>
                  <a:srgbClr val="000000"/>
                </a:solidFill>
                <a:latin typeface="Arial"/>
              </a:rPr>
              <a:t>Большая книга интеллектуальных игр и занимательных вопросов для умников и умниц/Б. Б. </a:t>
            </a:r>
            <a:r>
              <a:rPr lang="ru-RU" sz="1400" b="1" dirty="0" err="1">
                <a:solidFill>
                  <a:srgbClr val="000000"/>
                </a:solidFill>
                <a:latin typeface="Arial"/>
              </a:rPr>
              <a:t>Баландин</a:t>
            </a:r>
            <a:r>
              <a:rPr lang="ru-RU" sz="1400" b="1" dirty="0">
                <a:solidFill>
                  <a:srgbClr val="000000"/>
                </a:solidFill>
                <a:latin typeface="Arial"/>
              </a:rPr>
              <a:t>. – М.: РИПОЛ классик, 2008. – 512 с.</a:t>
            </a:r>
          </a:p>
          <a:p>
            <a:pPr lvl="0"/>
            <a:r>
              <a:rPr lang="ru-RU" sz="1400" b="1" dirty="0">
                <a:solidFill>
                  <a:srgbClr val="0000CC"/>
                </a:solidFill>
                <a:latin typeface="Arial"/>
              </a:rPr>
              <a:t>Источник </a:t>
            </a:r>
            <a:r>
              <a:rPr lang="ru-RU" sz="1400" b="1" dirty="0" smtClean="0">
                <a:solidFill>
                  <a:srgbClr val="0000CC"/>
                </a:solidFill>
                <a:latin typeface="Arial"/>
              </a:rPr>
              <a:t>изображений</a:t>
            </a:r>
          </a:p>
          <a:p>
            <a:pPr lvl="0"/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3"/>
              </a:rPr>
              <a:t>http</a:t>
            </a:r>
            <a:r>
              <a:rPr lang="en-US" sz="1100" b="1" dirty="0">
                <a:solidFill>
                  <a:srgbClr val="0000CC"/>
                </a:solidFill>
                <a:latin typeface="Arial"/>
                <a:hlinkClick r:id="rId3"/>
              </a:rPr>
              <a:t>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3"/>
              </a:rPr>
              <a:t>www.kartinkijane.ru/pic/201304/1600x1200/kartinkijane.ru-14309.jpg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4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4"/>
              </a:rPr>
              <a:t>airvoila.com/wp-content/uploads/2008/07/dirigible-anclado-a-mastil.jpg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5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5"/>
              </a:rPr>
              <a:t>drujka.ru/files/upload/image/scenariy_3.jpg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6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6"/>
              </a:rPr>
              <a:t>www.dialog.ua/images/news/201d2a6f94793fa5e6ab5e0d40903b3a.jpg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7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7"/>
              </a:rPr>
              <a:t>zauralonline.ru/images/photos/big/9374f04d62af155807882a5d93259128.jpg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8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8"/>
              </a:rPr>
              <a:t>most161.ru/uploads/images/00/00/44/2014/12/17/56372eb9c2.jpg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9"/>
              </a:rPr>
              <a:t>https://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9"/>
              </a:rPr>
              <a:t>f.thenews.kz/news/7a/27072d607523a5989586f04963b6496e62f453/1.jpg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10"/>
              </a:rPr>
              <a:t>http://img-fotki.yandex.ru/get/34/m3-10.c/0_170ab_98e83c11_-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10"/>
              </a:rPr>
              <a:t>4-XL.jpg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11"/>
              </a:rPr>
              <a:t>https://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11"/>
              </a:rPr>
              <a:t>feewret.com/img/upload/131877.jpg?maxwidth=480&amp;maxheight=1000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12"/>
              </a:rPr>
              <a:t>https://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12"/>
              </a:rPr>
              <a:t>resize.yandex.net/mailservice?url=https%3A%2F%2Fgallery.mailchimp.com%2F4c9385b5638a31afbd0831145%2Fimages%2F5efe5adc-4b50-40e3-8f27-e837374f31d2.png&amp;proxy=yes&amp;key=bfa6667c218d395e28b5c9ea6286866a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13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13"/>
              </a:rPr>
              <a:t>ixbt.photo/photo/365304/15322YrDvPokbJp/891021w.jpg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14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14"/>
              </a:rPr>
              <a:t>posylkin.ru.com/image/cache/catalog/zolotaya-semechka-1000x1000.jpg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15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15"/>
              </a:rPr>
              <a:t>mw2.google.com/mw-panoramio/photos/medium/64592510.jpg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16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16"/>
              </a:rPr>
              <a:t>img-fotki.yandex.ru/get/9756/89261947.e2/0_987c4_5e422138_XL.jpg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17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17"/>
              </a:rPr>
              <a:t>poznaku.ru/sites/poznaku.ru/files/styles/large/public/magnitnie-buri-v-noyabre-2015.jpg?itok=lTccoWws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18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18"/>
              </a:rPr>
              <a:t>horoscope.com/DynamicPictures/imag_edito-concepts-art-RF-686731_5130.jpg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19"/>
              </a:rPr>
              <a:t>https://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19"/>
              </a:rPr>
              <a:t>okna.ua/tmp/obj/bronenosets-object-3764-828x552.jpeg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20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20"/>
              </a:rPr>
              <a:t>moyaokruga.ru/img/image_detail_new2/c838b557-085a-4348-81e1-6d8dc608f23f.jpg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21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21"/>
              </a:rPr>
              <a:t>www.gridleyfitness.com/images/tape-measure.jpg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22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22"/>
              </a:rPr>
              <a:t>ecwall.com/fb/ylucshd/10-casino-online-top7846.jpg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23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23"/>
              </a:rPr>
              <a:t>davaytemiritsya.ru/wp-content/uploads/2011/11/polindrom.gif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24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24"/>
              </a:rPr>
              <a:t>www.vest-news.ru/files/article_images/2013/09/05/53231_9844.jpg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25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25"/>
              </a:rPr>
              <a:t>img-1.photosight.ru/a25/3179723_large.jpg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26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26"/>
              </a:rPr>
              <a:t>tatet.ru/uploads/2936/item/zoom/i1334076-463a.jpg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27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27"/>
              </a:rPr>
              <a:t>www.patriarh.ua/I/photos/big/d12e4afb.gif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28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28"/>
              </a:rPr>
              <a:t>www.hayzinvor.am/wp-content/uploads/2011/11/T21-11-2011-003.jpg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r>
              <a:rPr lang="en-US" sz="1100" b="1" dirty="0">
                <a:solidFill>
                  <a:srgbClr val="0000CC"/>
                </a:solidFill>
                <a:latin typeface="Arial"/>
                <a:hlinkClick r:id="rId29"/>
              </a:rPr>
              <a:t>http://</a:t>
            </a:r>
            <a:r>
              <a:rPr lang="en-US" sz="1100" b="1" dirty="0" smtClean="0">
                <a:solidFill>
                  <a:srgbClr val="0000CC"/>
                </a:solidFill>
                <a:latin typeface="Arial"/>
                <a:hlinkClick r:id="rId29"/>
              </a:rPr>
              <a:t>www.mathematik-nachhilfe.de/wp-content/uploads/buechereule.jpg</a:t>
            </a:r>
            <a:endParaRPr lang="ru-RU" sz="1100" b="1" dirty="0" smtClean="0">
              <a:solidFill>
                <a:srgbClr val="0000CC"/>
              </a:solidFill>
              <a:latin typeface="Arial"/>
            </a:endParaRPr>
          </a:p>
          <a:p>
            <a:pPr lvl="0"/>
            <a:endParaRPr lang="ru-RU" sz="1100" b="1" dirty="0" smtClean="0">
              <a:solidFill>
                <a:srgbClr val="0000CC"/>
              </a:solidFill>
              <a:latin typeface="Arial"/>
            </a:endParaRPr>
          </a:p>
        </p:txBody>
      </p:sp>
      <p:sp>
        <p:nvSpPr>
          <p:cNvPr id="5" name="Управляющая кнопка: возврат 4">
            <a:hlinkClick r:id="rId30" action="ppaction://hlinksldjump" highlightClick="1"/>
          </p:cNvPr>
          <p:cNvSpPr/>
          <p:nvPr/>
        </p:nvSpPr>
        <p:spPr>
          <a:xfrm>
            <a:off x="8384248" y="938096"/>
            <a:ext cx="540000" cy="540000"/>
          </a:xfrm>
          <a:prstGeom prst="actionButtonReturn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384248" y="194926"/>
            <a:ext cx="540000" cy="540000"/>
          </a:xfrm>
          <a:prstGeom prst="mathMultiply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90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AE641-BEBC-43B9-837A-0AC481821D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1563027" y="260648"/>
            <a:ext cx="7257445" cy="5400600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006600"/>
                </a:solidFill>
              </a:rPr>
              <a:t>Уважаемые игроки, вам будут предложены два </a:t>
            </a:r>
            <a:r>
              <a:rPr lang="ru-RU" b="1" dirty="0">
                <a:solidFill>
                  <a:srgbClr val="006600"/>
                </a:solidFill>
              </a:rPr>
              <a:t>разных слова. </a:t>
            </a:r>
            <a:endParaRPr lang="ru-RU" b="1" dirty="0" smtClean="0">
              <a:solidFill>
                <a:srgbClr val="006600"/>
              </a:solidFill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006600"/>
                </a:solidFill>
              </a:rPr>
              <a:t>Ваша задача  </a:t>
            </a:r>
            <a:r>
              <a:rPr lang="ru-RU" b="1" dirty="0">
                <a:solidFill>
                  <a:srgbClr val="006600"/>
                </a:solidFill>
              </a:rPr>
              <a:t>найти термин, который характерен для обоих понятий. </a:t>
            </a:r>
            <a:endParaRPr lang="ru-RU" b="1" dirty="0" smtClean="0">
              <a:solidFill>
                <a:srgbClr val="006600"/>
              </a:solidFill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006600"/>
                </a:solidFill>
              </a:rPr>
              <a:t>Например</a:t>
            </a:r>
            <a:r>
              <a:rPr lang="ru-RU" b="1" dirty="0">
                <a:solidFill>
                  <a:srgbClr val="006600"/>
                </a:solidFill>
              </a:rPr>
              <a:t>, для </a:t>
            </a:r>
            <a:r>
              <a:rPr lang="ru-RU" b="1" dirty="0" smtClean="0">
                <a:solidFill>
                  <a:srgbClr val="0000CC"/>
                </a:solidFill>
              </a:rPr>
              <a:t>экзамена </a:t>
            </a:r>
            <a:r>
              <a:rPr lang="ru-RU" b="1" dirty="0">
                <a:solidFill>
                  <a:srgbClr val="006600"/>
                </a:solidFill>
              </a:rPr>
              <a:t>и </a:t>
            </a:r>
            <a:r>
              <a:rPr lang="ru-RU" b="1" dirty="0" smtClean="0">
                <a:solidFill>
                  <a:srgbClr val="0000CC"/>
                </a:solidFill>
              </a:rPr>
              <a:t>театра</a:t>
            </a:r>
            <a:r>
              <a:rPr lang="ru-RU" b="1" dirty="0" smtClean="0">
                <a:solidFill>
                  <a:srgbClr val="006600"/>
                </a:solidFill>
              </a:rPr>
              <a:t> </a:t>
            </a:r>
            <a:r>
              <a:rPr lang="ru-RU" b="1" dirty="0">
                <a:solidFill>
                  <a:srgbClr val="006600"/>
                </a:solidFill>
              </a:rPr>
              <a:t>общим является </a:t>
            </a:r>
            <a:r>
              <a:rPr lang="ru-RU" b="1" dirty="0" smtClean="0">
                <a:solidFill>
                  <a:srgbClr val="0000CC"/>
                </a:solidFill>
              </a:rPr>
              <a:t>БИЛЕТ</a:t>
            </a:r>
            <a:r>
              <a:rPr lang="ru-RU" b="1" dirty="0" smtClean="0">
                <a:solidFill>
                  <a:srgbClr val="006600"/>
                </a:solidFill>
              </a:rPr>
              <a:t>.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006600"/>
                </a:solidFill>
              </a:rPr>
              <a:t>Буква, на которую будут начинаться слова, указана в теме.</a:t>
            </a:r>
          </a:p>
          <a:p>
            <a:pPr marL="0" indent="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rgbClr val="006600"/>
                </a:solidFill>
              </a:rPr>
              <a:t>УДАЧИ!!!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5314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2355612"/>
            <a:ext cx="1455522" cy="2218783"/>
          </a:xfrm>
          <a:prstGeom prst="rect">
            <a:avLst/>
          </a:prstGeom>
        </p:spPr>
      </p:pic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565212" y="6453336"/>
            <a:ext cx="8229600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812360" y="6193946"/>
            <a:ext cx="540000" cy="540000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62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603448"/>
            <a:ext cx="8229600" cy="36004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7724668"/>
              </p:ext>
            </p:extLst>
          </p:nvPr>
        </p:nvGraphicFramePr>
        <p:xfrm>
          <a:off x="899592" y="1052736"/>
          <a:ext cx="7380820" cy="4807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4"/>
                <a:gridCol w="1476164"/>
                <a:gridCol w="1476164"/>
                <a:gridCol w="1476164"/>
                <a:gridCol w="1476164"/>
              </a:tblGrid>
              <a:tr h="1133295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/>
                        <a:t>Г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/>
                        <a:t>К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/>
                        <a:t>П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/>
                        <a:t>Р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/>
                        <a:t>С</a:t>
                      </a:r>
                    </a:p>
                  </a:txBody>
                  <a:tcPr/>
                </a:tc>
              </a:tr>
              <a:tr h="1206411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3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4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5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6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</a:tr>
              <a:tr h="1206411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7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8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9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0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1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</a:tr>
              <a:tr h="1206411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2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3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4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5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6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AE641-BEBC-43B9-837A-0AC481821D6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4302000" y="169804"/>
            <a:ext cx="540000" cy="540000"/>
          </a:xfrm>
          <a:prstGeom prst="mathMultiply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89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hlinkClick r:id="rId2" action="ppaction://hlinksldjump"/>
              </a:rPr>
              <a:t>ТАБЛО</a:t>
            </a:r>
            <a:endParaRPr lang="ru-RU" sz="40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413250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839509" y="2348880"/>
            <a:ext cx="3908955" cy="92333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FF0000"/>
                </a:solidFill>
              </a:rPr>
              <a:t>-20 баллов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9772" y="236816"/>
            <a:ext cx="410445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Венеция </a:t>
            </a:r>
            <a:r>
              <a:rPr lang="ru-RU" sz="2400" b="1" dirty="0">
                <a:solidFill>
                  <a:srgbClr val="006600"/>
                </a:solidFill>
              </a:rPr>
              <a:t>и аэростат.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384948"/>
            <a:ext cx="1999073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Гондола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83" y="1701935"/>
            <a:ext cx="3893314" cy="29199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248" y="1721495"/>
            <a:ext cx="4352032" cy="285990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Г</a:t>
            </a:r>
            <a:r>
              <a:rPr lang="ru-RU" sz="3200" b="1" dirty="0" smtClean="0">
                <a:solidFill>
                  <a:srgbClr val="FF0000"/>
                </a:solidFill>
              </a:rPr>
              <a:t>-20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Г</a:t>
            </a:r>
            <a:r>
              <a:rPr lang="ru-RU" sz="3200" b="1" dirty="0" smtClean="0">
                <a:solidFill>
                  <a:srgbClr val="FF0000"/>
                </a:solidFill>
              </a:rPr>
              <a:t>-30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1830" y="236816"/>
            <a:ext cx="306034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Свадьба </a:t>
            </a:r>
            <a:r>
              <a:rPr lang="ru-RU" sz="2400" b="1" dirty="0">
                <a:solidFill>
                  <a:srgbClr val="006600"/>
                </a:solidFill>
              </a:rPr>
              <a:t>и армия.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66" y="1472658"/>
            <a:ext cx="3341137" cy="25058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64813" y="1484784"/>
            <a:ext cx="4588358" cy="252359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87824" y="5384948"/>
            <a:ext cx="1838965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Генерал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1820" y="236816"/>
            <a:ext cx="324036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Институт и валюта.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384948"/>
            <a:ext cx="113467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Курс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70" y="1520990"/>
            <a:ext cx="4503938" cy="26122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59777" y="1484784"/>
            <a:ext cx="4202894" cy="264849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К</a:t>
            </a:r>
            <a:r>
              <a:rPr lang="ru-RU" sz="3200" b="1" dirty="0" smtClean="0">
                <a:solidFill>
                  <a:srgbClr val="FF0000"/>
                </a:solidFill>
              </a:rPr>
              <a:t>-10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88224" y="6029246"/>
            <a:ext cx="166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hlinkClick r:id="rId2" action="ppaction://hlinksldjump"/>
              </a:rPr>
              <a:t>ТАБЛО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EBB8-E38A-42CC-B410-C265C41B7EAC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79929"/>
            <a:ext cx="106236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К</a:t>
            </a:r>
            <a:r>
              <a:rPr lang="ru-RU" sz="3200" b="1" dirty="0" smtClean="0">
                <a:solidFill>
                  <a:srgbClr val="FF0000"/>
                </a:solidFill>
              </a:rPr>
              <a:t>-20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51" y="1519436"/>
            <a:ext cx="4379978" cy="32849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573" y="1519436"/>
            <a:ext cx="4151381" cy="326402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520" y="5322887"/>
            <a:ext cx="1574800" cy="585788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ОТВЕТ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5384948"/>
            <a:ext cx="1617751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Кладка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1860" y="236816"/>
            <a:ext cx="252028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Кирпич </a:t>
            </a:r>
            <a:r>
              <a:rPr lang="ru-RU" sz="2400" b="1" dirty="0">
                <a:solidFill>
                  <a:srgbClr val="006600"/>
                </a:solidFill>
              </a:rPr>
              <a:t>и яйцо.</a:t>
            </a:r>
          </a:p>
        </p:txBody>
      </p:sp>
    </p:spTree>
    <p:extLst>
      <p:ext uri="{BB962C8B-B14F-4D97-AF65-F5344CB8AC3E}">
        <p14:creationId xmlns:p14="http://schemas.microsoft.com/office/powerpoint/2010/main" val="27318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theme/theme1.xml><?xml version="1.0" encoding="utf-8"?>
<a:theme xmlns:a="http://schemas.openxmlformats.org/drawingml/2006/main" name="Снежная зима, викторина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FFFF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2">
  <a:themeElements>
    <a:clrScheme name="Другая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BBE0E3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6666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E2A7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D47D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Снежная зима, викторина</Template>
  <TotalTime>840</TotalTime>
  <Words>480</Words>
  <Application>Microsoft Office PowerPoint</Application>
  <PresentationFormat>Экран (4:3)</PresentationFormat>
  <Paragraphs>162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Снежная зима, викторина</vt:lpstr>
      <vt:lpstr>12</vt:lpstr>
      <vt:lpstr>Интеллектуальная игра «Общее слово»   (5 класс)</vt:lpstr>
      <vt:lpstr>Правила игры: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 Снежная зима</dc:title>
  <dc:creator>Евгений Печерин</dc:creator>
  <cp:lastModifiedBy>Евгений Печерин</cp:lastModifiedBy>
  <cp:revision>98</cp:revision>
  <dcterms:created xsi:type="dcterms:W3CDTF">2016-01-30T15:54:37Z</dcterms:created>
  <dcterms:modified xsi:type="dcterms:W3CDTF">2016-10-22T17:26:19Z</dcterms:modified>
</cp:coreProperties>
</file>