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3" r:id="rId3"/>
    <p:sldId id="257" r:id="rId4"/>
    <p:sldId id="264" r:id="rId5"/>
    <p:sldId id="265" r:id="rId6"/>
    <p:sldId id="266" r:id="rId7"/>
    <p:sldId id="267" r:id="rId8"/>
    <p:sldId id="269" r:id="rId9"/>
    <p:sldId id="276" r:id="rId10"/>
    <p:sldId id="268" r:id="rId11"/>
    <p:sldId id="277" r:id="rId12"/>
    <p:sldId id="288" r:id="rId13"/>
    <p:sldId id="271" r:id="rId14"/>
    <p:sldId id="272" r:id="rId15"/>
    <p:sldId id="281" r:id="rId16"/>
    <p:sldId id="273" r:id="rId17"/>
    <p:sldId id="282" r:id="rId18"/>
    <p:sldId id="283" r:id="rId19"/>
    <p:sldId id="284" r:id="rId20"/>
    <p:sldId id="285" r:id="rId21"/>
    <p:sldId id="286" r:id="rId22"/>
    <p:sldId id="287" r:id="rId23"/>
    <p:sldId id="275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ADC7"/>
    <a:srgbClr val="996633"/>
    <a:srgbClr val="0DA37F"/>
    <a:srgbClr val="EAA4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7650E-604F-41B0-8DC0-ECC6621C7A9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D4A75-98E1-43F9-839E-01F616D39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ta1970.ucoz.ru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ta1970.ucoz.ru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308725"/>
            <a:ext cx="3048000" cy="549275"/>
          </a:xfrm>
        </p:spPr>
        <p:txBody>
          <a:bodyPr/>
          <a:lstStyle/>
          <a:p>
            <a:fld id="{9EBD4CE6-3689-4FB3-8536-8943196D6799}" type="datetime1">
              <a:rPr lang="ru-RU" smtClean="0"/>
              <a:pPr/>
              <a:t>29.01.2018</a:t>
            </a:fld>
            <a:r>
              <a:rPr lang="ru-RU" smtClean="0"/>
              <a:t> </a:t>
            </a:r>
            <a:fld id="{C5034A34-9AE0-4215-BD32-D72C7F1696DE}" type="datetimeFigureOut">
              <a:rPr lang="ru-RU" smtClean="0"/>
              <a:pPr/>
              <a:t>29.01.2018</a:t>
            </a:fld>
            <a:r>
              <a:rPr lang="ru-RU" dirty="0" smtClean="0"/>
              <a:t> Скворцова Т.А. </a:t>
            </a:r>
          </a:p>
          <a:p>
            <a:r>
              <a:rPr lang="ru-RU" dirty="0" smtClean="0"/>
              <a:t>Сайт: </a:t>
            </a:r>
            <a:r>
              <a:rPr lang="en-US" dirty="0" smtClean="0">
                <a:hlinkClick r:id="rId2"/>
              </a:rPr>
              <a:t>http://sta1970.ucoz.ru/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&amp;Mcy;&amp;acy;&amp;lcy;&amp;acy;&amp;khcy;&amp;icy;&amp;tcy;&amp;ocy;&amp;vcy;&amp;acy;&amp;yacy; &amp;shcy;&amp;kcy;&amp;acy;&amp;tcy;&amp;ucy;&amp;lcy;&amp;kcy;&amp;acy;"/>
          <p:cNvPicPr/>
          <p:nvPr userDrawn="1"/>
        </p:nvPicPr>
        <p:blipFill>
          <a:blip r:embed="rId3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&amp;Fcy;&amp;ocy;&amp;tcy;&amp;ocy; &amp;Rcy;&amp;acy;&amp;mcy;&amp;kcy;&amp;icy; - &amp;Fcy;&amp;ocy;&amp;tcy;&amp;ocy;&amp;acy;&amp;lcy;&amp;softcy;&amp;bcy;&amp;ocy;&amp;mcy;&amp;ycy; - &amp;Dcy;&amp;ocy;&amp;mcy;&amp;ocy;&amp;scy;&amp;tcy;&amp;rcy;&amp;ocy;&amp;jcy;"/>
          <p:cNvPicPr/>
          <p:nvPr userDrawn="1"/>
        </p:nvPicPr>
        <p:blipFill>
          <a:blip r:embed="rId4">
            <a:lum brigh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10000"/>
          </a:blip>
          <a:srcRect l="6072" t="8817" r="6448" b="7957"/>
          <a:stretch>
            <a:fillRect/>
          </a:stretch>
        </p:blipFill>
        <p:spPr bwMode="auto">
          <a:xfrm flipH="1">
            <a:off x="2743200" y="3581400"/>
            <a:ext cx="3505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B829-CB95-4ABD-8114-22DE60ED278E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8923-3993-4592-A134-48D1EC3FB866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248401"/>
            <a:ext cx="2895600" cy="609599"/>
          </a:xfrm>
        </p:spPr>
        <p:txBody>
          <a:bodyPr/>
          <a:lstStyle/>
          <a:p>
            <a:fld id="{EF67812D-CD6A-41E6-B11B-CA06DDABA8B5}" type="datetime1">
              <a:rPr lang="ru-RU" smtClean="0"/>
              <a:pPr/>
              <a:t>29.01.2018</a:t>
            </a:fld>
            <a:r>
              <a:rPr lang="ru-RU" smtClean="0"/>
              <a:t> </a:t>
            </a:r>
            <a:r>
              <a:rPr lang="ru-RU" dirty="0" smtClean="0"/>
              <a:t>Скворцова Т.А. </a:t>
            </a:r>
          </a:p>
          <a:p>
            <a:r>
              <a:rPr lang="ru-RU" dirty="0" smtClean="0"/>
              <a:t>Сайт: </a:t>
            </a:r>
            <a:r>
              <a:rPr lang="en-US" dirty="0" smtClean="0">
                <a:hlinkClick r:id="rId2"/>
              </a:rPr>
              <a:t>http://sta1970.ucoz.ru/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&amp;Pcy;&amp;rcy;&amp;acy;&amp;zcy;&amp;dcy;&amp;ncy;&amp;icy;&amp;kcy; &amp;rcy;&amp;ocy;&amp;zcy;&amp;ycy;"/>
          <p:cNvPicPr/>
          <p:nvPr userDrawn="1"/>
        </p:nvPicPr>
        <p:blipFill>
          <a:blip r:embed="rId3">
            <a:lum bright="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276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Allods Online &amp;Ocy;&amp;scy;&amp;tcy;&amp;rcy;&amp;ocy;&amp;vcy; &amp;KHcy;&amp;ocy;&amp;zcy;&amp;yacy;&amp;jcy;&amp;kcy;&amp;icy; &amp;Mcy;&amp;iecy;&amp;dcy;&amp;ncy;&amp;ocy;&amp;jcy; &amp;gcy;&amp;ocy;&amp;rcy;&amp;ycy;"/>
          <p:cNvPicPr/>
          <p:nvPr userDrawn="1"/>
        </p:nvPicPr>
        <p:blipFill>
          <a:blip r:embed="rId4" cstate="print">
            <a:lum bright="-20000" contrast="-20000"/>
          </a:blip>
          <a:srcRect l="10345" t="5046" r="6897" b="6651"/>
          <a:stretch>
            <a:fillRect/>
          </a:stretch>
        </p:blipFill>
        <p:spPr bwMode="auto">
          <a:xfrm>
            <a:off x="4800600" y="1600200"/>
            <a:ext cx="2438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aint.net &amp;Pcy;&amp;rcy;&amp;ocy;&amp;scy;&amp;mcy;&amp;ocy;&amp;tcy;&amp;rcy; &amp;tcy;&amp;iecy;&amp;mcy;&amp;ycy; - &amp;Tcy;&amp;iecy;&amp;kcy;&amp;scy;&amp;tcy;&amp;ucy;&amp;rcy;&amp;acy; &amp;mcy;&amp;acy;&amp;lcy;&amp;acy;&amp;khcy;&amp;icy;&amp;tcy;&amp;acy;"/>
          <p:cNvPicPr/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0" y="4814635"/>
            <a:ext cx="2072986" cy="2043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&amp;Lcy;&amp;IEcy;&amp;Gcy;&amp;IEcy;&amp;Ncy;&amp;Dcy;&amp;Acy; &amp;Ocy; &amp;Pcy;&amp;Rcy;&amp;Ocy;&amp;Icy;&amp;Scy;&amp;KHcy;&amp;Ocy;&amp;ZHcy;&amp;Dcy;&amp;IEcy;&amp;Ncy;&amp;Icy;&amp;Icy; &amp;CHcy;&amp;IEcy;&amp;Rcy;&amp;IEcy;&amp;Pcy;&amp;Acy;&amp;KHcy; - &amp;Tcy;&amp;rcy;&amp;icy;&amp;tcy;&amp;ocy;&amp;ncy;&amp;ycy; &amp;icy; &amp;scy;&amp;acy;&amp;lcy;&amp;acy;&amp;mcy;&amp;acy;&amp;ncy;&amp;dcy;&amp;rcy;&amp;ycy;"/>
          <p:cNvPicPr/>
          <p:nvPr userDrawn="1"/>
        </p:nvPicPr>
        <p:blipFill>
          <a:blip r:embed="rId6">
            <a:clrChange>
              <a:clrFrom>
                <a:srgbClr val="FCFDF7"/>
              </a:clrFrom>
              <a:clrTo>
                <a:srgbClr val="FCFDF7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7543800" y="4800600"/>
            <a:ext cx="1143000" cy="155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4839-1993-4171-91E9-AD69DA2E051D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C0DC-A293-4FC3-ABA2-612E40752A4B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4BDF-3809-4365-B140-DFF3BB7E8415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F77BA-2392-453E-B28F-51BAED18E3E1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6E96-593D-4A11-9A3D-ACD2B5B064FE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EB38-ED4D-4E37-9E53-89A0563FD74C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8594-C223-4BBD-98FF-6AD5E8556BF2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sta1970.ucoz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DA37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172200"/>
            <a:ext cx="3048000" cy="549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92674-73B6-40CB-A08F-88756F10070A}" type="datetime1">
              <a:rPr lang="ru-RU" smtClean="0"/>
              <a:pPr/>
              <a:t>29.01.2018</a:t>
            </a:fld>
            <a:r>
              <a:rPr lang="ru-RU" smtClean="0"/>
              <a:t> </a:t>
            </a:r>
            <a:fld id="{C5034A34-9AE0-4215-BD32-D72C7F1696DE}" type="datetimeFigureOut">
              <a:rPr lang="ru-RU" smtClean="0"/>
              <a:pPr/>
              <a:t>29.01.2018</a:t>
            </a:fld>
            <a:r>
              <a:rPr lang="ru-RU" dirty="0" smtClean="0"/>
              <a:t> Скворцова Т.А. </a:t>
            </a:r>
          </a:p>
          <a:p>
            <a:r>
              <a:rPr lang="ru-RU" dirty="0" smtClean="0"/>
              <a:t>Сайт: </a:t>
            </a:r>
            <a:r>
              <a:rPr lang="en-US" dirty="0" smtClean="0">
                <a:hlinkClick r:id="rId13"/>
              </a:rPr>
              <a:t>http://sta1970.ucoz.ru/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BFE29-BBDA-4361-BA6D-5B6DE0625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7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41.png"/><Relationship Id="rId4" Type="http://schemas.openxmlformats.org/officeDocument/2006/relationships/image" Target="../media/image39.png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7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7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50.png"/><Relationship Id="rId4" Type="http://schemas.openxmlformats.org/officeDocument/2006/relationships/image" Target="../media/image46.png"/><Relationship Id="rId9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8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53.png"/><Relationship Id="rId4" Type="http://schemas.openxmlformats.org/officeDocument/2006/relationships/image" Target="../media/image51.png"/><Relationship Id="rId9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8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54.png"/><Relationship Id="rId4" Type="http://schemas.openxmlformats.org/officeDocument/2006/relationships/image" Target="../media/image29.png"/><Relationship Id="rId9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6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59.png"/><Relationship Id="rId4" Type="http://schemas.openxmlformats.org/officeDocument/2006/relationships/image" Target="../media/image55.png"/><Relationship Id="rId9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6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62.png"/><Relationship Id="rId4" Type="http://schemas.openxmlformats.org/officeDocument/2006/relationships/image" Target="../media/image29.png"/><Relationship Id="rId9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18" Type="http://schemas.openxmlformats.org/officeDocument/2006/relationships/slide" Target="slide15.xml"/><Relationship Id="rId3" Type="http://schemas.openxmlformats.org/officeDocument/2006/relationships/image" Target="../media/image9.jpeg"/><Relationship Id="rId21" Type="http://schemas.openxmlformats.org/officeDocument/2006/relationships/slide" Target="slide18.xml"/><Relationship Id="rId7" Type="http://schemas.openxmlformats.org/officeDocument/2006/relationships/slide" Target="slide4.xml"/><Relationship Id="rId12" Type="http://schemas.openxmlformats.org/officeDocument/2006/relationships/slide" Target="slide9.xml"/><Relationship Id="rId17" Type="http://schemas.openxmlformats.org/officeDocument/2006/relationships/slide" Target="slide14.xml"/><Relationship Id="rId25" Type="http://schemas.openxmlformats.org/officeDocument/2006/relationships/slide" Target="slide22.xml"/><Relationship Id="rId2" Type="http://schemas.openxmlformats.org/officeDocument/2006/relationships/image" Target="../media/image8.jpeg"/><Relationship Id="rId16" Type="http://schemas.openxmlformats.org/officeDocument/2006/relationships/slide" Target="slide13.xml"/><Relationship Id="rId20" Type="http://schemas.openxmlformats.org/officeDocument/2006/relationships/slide" Target="slide17.xml"/><Relationship Id="rId1" Type="http://schemas.openxmlformats.org/officeDocument/2006/relationships/slideLayout" Target="../slideLayouts/slideLayout3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24" Type="http://schemas.openxmlformats.org/officeDocument/2006/relationships/slide" Target="slide21.xml"/><Relationship Id="rId5" Type="http://schemas.openxmlformats.org/officeDocument/2006/relationships/image" Target="../media/image11.jpeg"/><Relationship Id="rId15" Type="http://schemas.openxmlformats.org/officeDocument/2006/relationships/slide" Target="slide12.xml"/><Relationship Id="rId23" Type="http://schemas.openxmlformats.org/officeDocument/2006/relationships/slide" Target="slide20.xml"/><Relationship Id="rId10" Type="http://schemas.openxmlformats.org/officeDocument/2006/relationships/slide" Target="slide7.xml"/><Relationship Id="rId19" Type="http://schemas.openxmlformats.org/officeDocument/2006/relationships/slide" Target="slide16.xml"/><Relationship Id="rId4" Type="http://schemas.openxmlformats.org/officeDocument/2006/relationships/image" Target="../media/image10.jpeg"/><Relationship Id="rId9" Type="http://schemas.openxmlformats.org/officeDocument/2006/relationships/slide" Target="slide6.xml"/><Relationship Id="rId14" Type="http://schemas.openxmlformats.org/officeDocument/2006/relationships/slide" Target="slide11.xml"/><Relationship Id="rId22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7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8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murzim.ru/uploads/posts/2010-12/1291511894_image049.jpg" TargetMode="External"/><Relationship Id="rId13" Type="http://schemas.openxmlformats.org/officeDocument/2006/relationships/hyperlink" Target="http://www.scuolacavasso.it/montagna/images/LimestoneWithFossilUSGOV.jpg" TargetMode="External"/><Relationship Id="rId18" Type="http://schemas.openxmlformats.org/officeDocument/2006/relationships/hyperlink" Target="http://i.klubkrasoti.ru/content/image/49(7).jpg" TargetMode="External"/><Relationship Id="rId3" Type="http://schemas.openxmlformats.org/officeDocument/2006/relationships/hyperlink" Target="http://img-fotki.yandex.ru/get/7/123185381.23/0_8cf69_8798e2e1_XL" TargetMode="External"/><Relationship Id="rId7" Type="http://schemas.openxmlformats.org/officeDocument/2006/relationships/hyperlink" Target="http://paint-net.ru/forum/download/file.php?id=297" TargetMode="External"/><Relationship Id="rId12" Type="http://schemas.openxmlformats.org/officeDocument/2006/relationships/hyperlink" Target="http://images.tiu.ru/12710441_w640_h640_dolom.4.jpg" TargetMode="External"/><Relationship Id="rId17" Type="http://schemas.openxmlformats.org/officeDocument/2006/relationships/hyperlink" Target="http://4.bp.blogspot.com/-6Ds7aYLPEqE/UNMc68X6ROI/AAAAAAAABTE/aJ8rVdB4NXY/s1600/72568273.jpg" TargetMode="External"/><Relationship Id="rId2" Type="http://schemas.openxmlformats.org/officeDocument/2006/relationships/hyperlink" Target="http://www.artly.ru/wp-content/uploads/2012/01/malachite.jpg" TargetMode="External"/><Relationship Id="rId16" Type="http://schemas.openxmlformats.org/officeDocument/2006/relationships/hyperlink" Target="http://img.stolbik.net/a/5401513/wmua/1-mel_prirodnyij_kuskovoj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pix.academ.org/img/2014/02/11/d5d60a15c4185949da1dcabf74887cf5.png" TargetMode="External"/><Relationship Id="rId11" Type="http://schemas.openxmlformats.org/officeDocument/2006/relationships/hyperlink" Target="http://img2.board.com.ua/a/2000722378/wm/1-glina-s-dostavkoj.jpeg" TargetMode="External"/><Relationship Id="rId5" Type="http://schemas.openxmlformats.org/officeDocument/2006/relationships/hyperlink" Target="http://bookchat.ru/post/94665373aa522bb3f.jpg" TargetMode="External"/><Relationship Id="rId15" Type="http://schemas.openxmlformats.org/officeDocument/2006/relationships/hyperlink" Target="http://xreferat.ru/image/20/1305325526_3.png" TargetMode="External"/><Relationship Id="rId10" Type="http://schemas.openxmlformats.org/officeDocument/2006/relationships/hyperlink" Target="http://infocompany.biz/img/content/i1087/1087917.gif" TargetMode="External"/><Relationship Id="rId4" Type="http://schemas.openxmlformats.org/officeDocument/2006/relationships/hyperlink" Target="http://www.stihi.ru/pics/2013/08/02/8270.jpg" TargetMode="External"/><Relationship Id="rId9" Type="http://schemas.openxmlformats.org/officeDocument/2006/relationships/hyperlink" Target="http://img-fotki.yandex.ru/get/5604/cadi-1986.410/0_7b990_308b5c8f_XL" TargetMode="External"/><Relationship Id="rId14" Type="http://schemas.openxmlformats.org/officeDocument/2006/relationships/hyperlink" Target="http://www.stihi.ru/pics/2009/12/26/7156.jpg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fedpress.ru/sites/fedpress/files/ryabowall/news/gaz_2.jpg" TargetMode="External"/><Relationship Id="rId13" Type="http://schemas.openxmlformats.org/officeDocument/2006/relationships/hyperlink" Target="http://img3.board.com.ua/a/2002524990/wm/5-llom-chuguna-vseh-vidov.jpg" TargetMode="External"/><Relationship Id="rId3" Type="http://schemas.openxmlformats.org/officeDocument/2006/relationships/hyperlink" Target="http://infocompany.biz/img/content/i1087/1087917.gif" TargetMode="External"/><Relationship Id="rId7" Type="http://schemas.openxmlformats.org/officeDocument/2006/relationships/hyperlink" Target="http://www.incanews.com/resim/haber/2013/05/16/main-big.jpg" TargetMode="External"/><Relationship Id="rId12" Type="http://schemas.openxmlformats.org/officeDocument/2006/relationships/hyperlink" Target="http://arsamaki.aeternaru.users.photofile.ru/photo/arsamaki.aeternaru/4166452/xlarge/106590759.jpg" TargetMode="External"/><Relationship Id="rId2" Type="http://schemas.openxmlformats.org/officeDocument/2006/relationships/hyperlink" Target="http://images.tiu.ru/12710441_w640_h640_dolom.4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grainboard.ru/data/profile/37240/profileQmyHkM_img.jpg" TargetMode="External"/><Relationship Id="rId11" Type="http://schemas.openxmlformats.org/officeDocument/2006/relationships/hyperlink" Target="http://egofree.ru/wp-content/uploads/2010/06/aluminumfoil.jpg" TargetMode="External"/><Relationship Id="rId5" Type="http://schemas.openxmlformats.org/officeDocument/2006/relationships/hyperlink" Target="http://static.ngs.ru/cache/market/f003dc2262d28a58c1201adaaabc6554_1355584689_800_800.jpg" TargetMode="External"/><Relationship Id="rId15" Type="http://schemas.openxmlformats.org/officeDocument/2006/relationships/hyperlink" Target="http://www.metaprom.ru/board_foto/1320911723foto2_big.jpg" TargetMode="External"/><Relationship Id="rId10" Type="http://schemas.openxmlformats.org/officeDocument/2006/relationships/hyperlink" Target="http://static.giantbomb.com/uploads/square_small/0/1992/1202464-copper.jpg" TargetMode="External"/><Relationship Id="rId4" Type="http://schemas.openxmlformats.org/officeDocument/2006/relationships/hyperlink" Target="http://img2.board.com.ua/a/2000722378/wm/1-glina-s-dostavkoj.jpeg" TargetMode="External"/><Relationship Id="rId9" Type="http://schemas.openxmlformats.org/officeDocument/2006/relationships/hyperlink" Target="http://a.imageshack.us/img31/1808/ironelectrolyticand1cm3.jpg" TargetMode="External"/><Relationship Id="rId14" Type="http://schemas.openxmlformats.org/officeDocument/2006/relationships/hyperlink" Target="http://1.wlimg.com/product_images/bc-full/dir_21/624269/steel-flanges-331980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3.jpe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35.png"/><Relationship Id="rId4" Type="http://schemas.openxmlformats.org/officeDocument/2006/relationships/image" Target="../media/image31.png"/><Relationship Id="rId9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11" Type="http://schemas.openxmlformats.org/officeDocument/2006/relationships/image" Target="../media/image16.png"/><Relationship Id="rId5" Type="http://schemas.openxmlformats.org/officeDocument/2006/relationships/image" Target="../media/image3.jpeg"/><Relationship Id="rId10" Type="http://schemas.openxmlformats.org/officeDocument/2006/relationships/image" Target="../media/image38.png"/><Relationship Id="rId4" Type="http://schemas.openxmlformats.org/officeDocument/2006/relationships/image" Target="../media/image36.png"/><Relationship Id="rId9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38200" y="137160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 </a:t>
            </a:r>
            <a:br>
              <a:rPr lang="ru-RU" sz="6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Малахитовой шкатулки</a:t>
            </a:r>
            <a:endParaRPr lang="ru-RU" sz="60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610600" y="8382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21336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4DA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горючее полезное ископаемое долго возгорается, но затем хорошо горит и выделяет много тепла. Оно образовалось миллионы лет назад из древних папоротникообразных растений. 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&amp;Pcy;&amp;rcy;&amp;yacy;&amp;mcy;&amp;ycy;&amp;iecy; &amp;pcy;&amp;ocy;&amp;scy;&amp;tcy;&amp;acy;&amp;vcy;&amp;kcy;&amp;icy; &amp;ucy;&amp;gcy;&amp;lcy;&amp;yacy; &amp;scy; &amp;shcy;&amp;acy;&amp;khcy;&amp;tcy; &amp;icy; &amp;rcy;&amp;acy;&amp;zcy;&amp;rcy;&amp;iecy;&amp;zcy;&amp;ocy;&amp;vcy;.(&amp;ncy;&amp;iecy; &amp;ocy;&amp;tcy;&amp;gcy;&amp;rcy;&amp;ucy;&amp;zhcy;&amp;acy;&amp;iecy;&amp;mcy; &amp;scy; &amp;pcy;&amp;lcy;&amp;ocy;&amp;shchcy;&amp;acy;&amp;dcy;&amp;ocy;&amp;kcy; &amp;icy; &amp;tcy;&amp;ucy;&amp;pcy;&amp;icy;&amp;kcy;&amp;ocy;&amp;vcy;)., &amp;Pcy;&amp;rcy;&amp;ocy;&amp;mcy;&amp;ycy;&amp;shcy;&amp;lcy;&amp;iecy;&amp;ncy;&amp;ncy;&amp;ocy;&amp;iecy; &amp;scy;&amp;ycy;&amp;rcy;&amp;softcy;&amp;iecy; &amp;icy; &amp;mcy;&amp;acy;&amp;tcy;&amp;iecy;&amp;rcy;&amp;icy;&amp;acy;&amp;lcy;&amp;ycy; - &amp;Ucy;&amp;gcy;&amp;ocy;&amp;lcy;&amp;softcy;, &amp;scy;&amp;lcy;&amp;acy;&amp;ncy;&amp;tscy;&amp;ycy;"/>
          <p:cNvPicPr preferRelativeResize="0">
            <a:picLocks noChangeArrowheads="1"/>
          </p:cNvPicPr>
          <p:nvPr/>
        </p:nvPicPr>
        <p:blipFill>
          <a:blip r:embed="rId7" cstate="print">
            <a:lum bright="-10000"/>
          </a:blip>
          <a:srcRect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381000" y="5943600"/>
            <a:ext cx="1527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Уголь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&amp;Fcy;&amp;ocy;&amp;tcy;&amp;ocy;&amp;gcy;&amp;acy;&amp;lcy;&amp;iecy;&amp;rcy;&amp;iecy;&amp;yacy; &amp;YUcy;&amp;rcy;&amp;icy;&amp;yacy; &amp;Pcy;&amp;rcy;&amp;ocy;&amp;khcy;&amp;ocy;&amp;rcy;&amp;iecy;&amp;ncy;&amp;kcy;&amp;ocy;"/>
          <p:cNvPicPr preferRelativeResize="0">
            <a:picLocks noChangeArrowheads="1"/>
          </p:cNvPicPr>
          <p:nvPr/>
        </p:nvPicPr>
        <p:blipFill>
          <a:blip r:embed="rId8"/>
          <a:srcRect t="41334" r="60000" b="22666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381000" y="4114800"/>
            <a:ext cx="1393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Торф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&amp;CHcy;&amp;tcy;&amp;ocy; &amp;lcy;&amp;ucy;&amp;chcy;&amp;shcy;&amp;iecy;: &amp;pcy;&amp;rcy;&amp;icy;&amp;rcy;&amp;ocy;&amp;dcy;&amp;ncy;&amp;ycy;&amp;jcy; &amp;icy;&amp;lcy;&amp;icy; &amp;scy;&amp;zhcy;&amp;icy;&amp;zhcy;&amp;iecy;&amp;ncy;&amp;ncy;&amp;ycy;&amp;jcy; &amp;gcy;&amp;acy;&amp;zcy;. - &amp;Mcy;&amp;icy;&amp;ncy;&amp;scy;&amp;kcy;&amp;icy;&amp;iecy; &amp;ncy;&amp;ocy;&amp;vcy;&amp;ocy;&amp;scy;&amp;tcy;&amp;icy; - &amp;Mcy;&amp;icy;&amp;ncy;&amp;scy;&amp;kcy;&amp;icy;&amp;jcy; &amp;gcy;&amp;ocy;&amp;rcy;&amp;ocy;&amp;dcy;&amp;scy;&amp;kcy;&amp;ocy;&amp;jcy; &amp;pcy;&amp;ocy;&amp;rcy;&amp;tcy;&amp;acy;&amp;lcy;"/>
          <p:cNvPicPr preferRelativeResize="0">
            <a:picLocks noChangeArrowheads="1"/>
          </p:cNvPicPr>
          <p:nvPr/>
        </p:nvPicPr>
        <p:blipFill>
          <a:blip r:embed="rId9">
            <a:lum bright="20000"/>
          </a:blip>
          <a:srcRect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381000" y="2057400"/>
            <a:ext cx="27826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Природный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газ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762000"/>
            <a:ext cx="304800" cy="304800"/>
          </a:xfrm>
          <a:prstGeom prst="rect">
            <a:avLst/>
          </a:prstGeom>
        </p:spPr>
      </p:pic>
      <p:pic>
        <p:nvPicPr>
          <p:cNvPr id="20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4875E-6 C 0.00521 -0.02174 0.00712 -0.04649 0.01302 -0.06753 C 0.01997 -0.09205 0.02518 -0.11702 0.03334 -0.14107 C 0.0375 -0.15333 0.03924 -0.16258 0.04497 -0.17391 C 0.04723 -0.18363 0.04948 -0.19057 0.05365 -0.19889 C 0.0566 -0.21485 0.06545 -0.22502 0.0724 -0.23751 C 0.08473 -0.25948 0.06962 -0.2352 0.07969 -0.25671 C 0.08663 -0.27128 0.09775 -0.28215 0.10573 -0.29533 C 0.10938 -0.30134 0.1158 -0.31268 0.12032 -0.31661 C 0.12466 -0.32054 0.13334 -0.32817 0.13334 -0.32817 C 0.14184 -0.34482 0.16407 -0.35037 0.1783 -0.35338 C 0.2132 -0.35153 0.20851 -0.35315 0.23334 -0.33973 C 0.23716 -0.3321 0.24011 -0.3284 0.24636 -0.32447 C 0.24844 -0.32031 0.25174 -0.3173 0.25365 -0.31291 C 0.25504 -0.3099 0.25851 -0.29394 0.25938 -0.29163 C 0.26389 -0.27845 0.27032 -0.26665 0.27674 -0.25486 C 0.28004 -0.24283 0.28663 -0.23497 0.29132 -0.2241 C 0.29618 -0.213 0.3 -0.20074 0.30434 -0.18918 C 0.30538 -0.18317 0.30782 -0.17785 0.30868 -0.17183 C 0.30973 -0.1649 0.30938 -0.15773 0.31007 -0.15056 C 0.31198 -0.13182 0.31997 -0.10107 0.32604 -0.08511 C 0.32969 -0.07563 0.33229 -0.05759 0.33629 -0.05019 C 0.33785 -0.04718 0.34028 -0.04533 0.34202 -0.04256 C 0.34323 -0.0407 0.34393 -0.03862 0.34497 -0.03677 C 0.3474 -0.02267 0.3566 -0.01527 0.36528 -0.00786 C 0.37275 0.00763 0.3967 0.0222 0.41007 0.02706 C 0.4342 0.02498 0.42986 0.03423 0.43473 0.02127 " pathEditMode="relative" ptsTypes="ffffffffffffffffffffffffff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30" dur="37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vol="9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6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4582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4DA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горючее полезное ископаемое летучее вещество без цвета и запаха, легче воздуха. Его запасы находятся глубоко под землёй, чтобы его добыть бурят скважины.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&amp;Pcy;&amp;rcy;&amp;yacy;&amp;mcy;&amp;ycy;&amp;iecy; &amp;pcy;&amp;ocy;&amp;scy;&amp;tcy;&amp;acy;&amp;vcy;&amp;kcy;&amp;icy; &amp;ucy;&amp;gcy;&amp;lcy;&amp;yacy; &amp;scy; &amp;shcy;&amp;acy;&amp;khcy;&amp;tcy; &amp;icy; &amp;rcy;&amp;acy;&amp;zcy;&amp;rcy;&amp;iecy;&amp;zcy;&amp;ocy;&amp;vcy;.(&amp;ncy;&amp;iecy; &amp;ocy;&amp;tcy;&amp;gcy;&amp;rcy;&amp;ucy;&amp;zhcy;&amp;acy;&amp;iecy;&amp;mcy; &amp;scy; &amp;pcy;&amp;lcy;&amp;ocy;&amp;shchcy;&amp;acy;&amp;dcy;&amp;ocy;&amp;kcy; &amp;icy; &amp;tcy;&amp;ucy;&amp;pcy;&amp;icy;&amp;kcy;&amp;ocy;&amp;vcy;)., &amp;Pcy;&amp;rcy;&amp;ocy;&amp;mcy;&amp;ycy;&amp;shcy;&amp;lcy;&amp;iecy;&amp;ncy;&amp;ncy;&amp;ocy;&amp;iecy; &amp;scy;&amp;ycy;&amp;rcy;&amp;softcy;&amp;iecy; &amp;icy; &amp;mcy;&amp;acy;&amp;tcy;&amp;iecy;&amp;rcy;&amp;icy;&amp;acy;&amp;lcy;&amp;ycy; - &amp;Ucy;&amp;gcy;&amp;ocy;&amp;lcy;&amp;softcy;, &amp;scy;&amp;lcy;&amp;acy;&amp;ncy;&amp;tscy;&amp;ycy;"/>
          <p:cNvPicPr preferRelativeResize="0">
            <a:picLocks noChangeArrowheads="1"/>
          </p:cNvPicPr>
          <p:nvPr/>
        </p:nvPicPr>
        <p:blipFill>
          <a:blip r:embed="rId7" cstate="print">
            <a:lum bright="-10000"/>
          </a:blip>
          <a:srcRect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381000" y="5867400"/>
            <a:ext cx="1527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Уголь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&amp;CHcy;&amp;tcy;&amp;ocy; &amp;lcy;&amp;ucy;&amp;chcy;&amp;shcy;&amp;iecy;: &amp;pcy;&amp;rcy;&amp;icy;&amp;rcy;&amp;ocy;&amp;dcy;&amp;ncy;&amp;ycy;&amp;jcy; &amp;icy;&amp;lcy;&amp;icy; &amp;scy;&amp;zhcy;&amp;icy;&amp;zhcy;&amp;iecy;&amp;ncy;&amp;ncy;&amp;ycy;&amp;jcy; &amp;gcy;&amp;acy;&amp;zcy;. - &amp;Mcy;&amp;icy;&amp;ncy;&amp;scy;&amp;kcy;&amp;icy;&amp;iecy; &amp;ncy;&amp;ocy;&amp;vcy;&amp;ocy;&amp;scy;&amp;tcy;&amp;icy; - &amp;Mcy;&amp;icy;&amp;ncy;&amp;scy;&amp;kcy;&amp;icy;&amp;jcy; &amp;gcy;&amp;ocy;&amp;rcy;&amp;ocy;&amp;dcy;&amp;scy;&amp;kcy;&amp;ocy;&amp;jcy; &amp;pcy;&amp;ocy;&amp;rcy;&amp;tcy;&amp;acy;&amp;lcy;"/>
          <p:cNvPicPr preferRelativeResize="0">
            <a:picLocks noChangeArrowheads="1"/>
          </p:cNvPicPr>
          <p:nvPr/>
        </p:nvPicPr>
        <p:blipFill>
          <a:blip r:embed="rId8">
            <a:lum bright="20000"/>
          </a:blip>
          <a:srcRect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381000" y="2057400"/>
            <a:ext cx="27826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Природный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газ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6" descr="25.09.2013 Evo-NewMarketing"/>
          <p:cNvPicPr preferRelativeResize="0">
            <a:picLocks noChangeArrowheads="1"/>
          </p:cNvPicPr>
          <p:nvPr/>
        </p:nvPicPr>
        <p:blipFill>
          <a:blip r:embed="rId9" cstate="print">
            <a:lum bright="-10000"/>
          </a:blip>
          <a:srcRect t="29898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304800" y="4038600"/>
            <a:ext cx="1658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Нефть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838200"/>
            <a:ext cx="304800" cy="304800"/>
          </a:xfrm>
          <a:prstGeom prst="rect">
            <a:avLst/>
          </a:prstGeom>
        </p:spPr>
      </p:pic>
      <p:pic>
        <p:nvPicPr>
          <p:cNvPr id="21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5.90194E-6 C 0.00572 -0.01134 0.01093 -0.02568 0.01892 -0.0347 C 0.03402 -0.05204 0.01562 -0.0303 0.03038 -0.04441 C 0.03211 -0.04603 0.03298 -0.0488 0.03472 -0.05019 C 0.03697 -0.05204 0.03958 -0.0525 0.04201 -0.05389 C 0.04409 -0.05505 0.046 -0.0562 0.04791 -0.05782 C 0.05433 -0.06314 0.05781 -0.06707 0.06527 -0.06939 C 0.07291 -0.07609 0.08159 -0.08188 0.08992 -0.08673 C 0.09409 -0.08904 0.10295 -0.09251 0.10295 -0.09251 C 0.11163 -0.10038 0.12308 -0.10223 0.13333 -0.10408 C 0.14374 -0.11795 0.17638 -0.11495 0.18697 -0.11564 C 0.19774 -0.11795 0.20659 -0.1161 0.21736 -0.11379 C 0.22725 -0.1094 0.23663 -0.10523 0.24635 -0.10038 C 0.25277 -0.09714 0.25711 -0.09274 0.26371 -0.09066 C 0.28194 -0.07471 0.29965 -0.0569 0.31024 -0.03077 C 0.31597 -0.01689 0.31996 -0.00186 0.32604 0.01179 C 0.33176 0.04694 0.33524 0.08672 0.32326 0.11979 C 0.32204 0.12742 0.32187 0.13528 0.32031 0.14292 C 0.3184 0.1524 0.3151 0.16211 0.31301 0.17183 C 0.3118 0.17761 0.31163 0.18362 0.31024 0.1894 C 0.30746 0.20027 0.30208 0.20975 0.29861 0.22016 C 0.29288 0.23704 0.28732 0.25369 0.28124 0.27035 C 0.27742 0.28075 0.27569 0.29255 0.27239 0.30318 C 0.27065 0.31706 0.26788 0.32978 0.26666 0.34366 C 0.26718 0.36886 0.26666 0.39407 0.26805 0.41905 C 0.26857 0.43038 0.27795 0.4394 0.28402 0.44611 C 0.29461 0.4579 0.30815 0.46669 0.3217 0.47109 C 0.33819 0.48404 0.34687 0.48126 0.36371 0.48843 C 0.37777 0.48727 0.39183 0.48797 0.40572 0.48473 C 0.41371 0.48288 0.42083 0.46692 0.42447 0.45952 C 0.42534 0.4579 0.43281 0.45467 0.43472 0.45374 C 0.43697 0.44495 0.43628 0.45004 0.43628 0.43825 " pathEditMode="relative" ptsTypes="fffffffffffffffffffffffffffffffA">
                                      <p:cBhvr>
                                        <p:cTn id="13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vol="11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4582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4DA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горючее полезное ископаемое используется также для получения резины, пластмассы, синтетических волокон, лаков, красок и других ценных продуктов, которые человек использует в своём хозяйстве.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&amp;Fcy;&amp;ocy;&amp;tcy;&amp;ocy;&amp;gcy;&amp;acy;&amp;lcy;&amp;iecy;&amp;rcy;&amp;iecy;&amp;yacy; &amp;YUcy;&amp;rcy;&amp;icy;&amp;yacy; &amp;Pcy;&amp;rcy;&amp;ocy;&amp;khcy;&amp;ocy;&amp;rcy;&amp;iecy;&amp;ncy;&amp;kcy;&amp;ocy;"/>
          <p:cNvPicPr preferRelativeResize="0">
            <a:picLocks noChangeArrowheads="1"/>
          </p:cNvPicPr>
          <p:nvPr/>
        </p:nvPicPr>
        <p:blipFill>
          <a:blip r:embed="rId7"/>
          <a:srcRect t="41334" r="60000" b="22666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81000" y="4038600"/>
            <a:ext cx="1393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Торф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&amp;Pcy;&amp;rcy;&amp;yacy;&amp;mcy;&amp;ycy;&amp;iecy; &amp;pcy;&amp;ocy;&amp;scy;&amp;tcy;&amp;acy;&amp;vcy;&amp;kcy;&amp;icy; &amp;ucy;&amp;gcy;&amp;lcy;&amp;yacy; &amp;scy; &amp;shcy;&amp;acy;&amp;khcy;&amp;tcy; &amp;icy; &amp;rcy;&amp;acy;&amp;zcy;&amp;rcy;&amp;iecy;&amp;zcy;&amp;ocy;&amp;vcy;.(&amp;ncy;&amp;iecy; &amp;ocy;&amp;tcy;&amp;gcy;&amp;rcy;&amp;ucy;&amp;zhcy;&amp;acy;&amp;iecy;&amp;mcy; &amp;scy; &amp;pcy;&amp;lcy;&amp;ocy;&amp;shchcy;&amp;acy;&amp;dcy;&amp;ocy;&amp;kcy; &amp;icy; &amp;tcy;&amp;ucy;&amp;pcy;&amp;icy;&amp;kcy;&amp;ocy;&amp;vcy;)., &amp;Pcy;&amp;rcy;&amp;ocy;&amp;mcy;&amp;ycy;&amp;shcy;&amp;lcy;&amp;iecy;&amp;ncy;&amp;ncy;&amp;ocy;&amp;iecy; &amp;scy;&amp;ycy;&amp;rcy;&amp;softcy;&amp;iecy; &amp;icy; &amp;mcy;&amp;acy;&amp;tcy;&amp;iecy;&amp;rcy;&amp;icy;&amp;acy;&amp;lcy;&amp;ycy; - &amp;Ucy;&amp;gcy;&amp;ocy;&amp;lcy;&amp;softcy;, &amp;scy;&amp;lcy;&amp;acy;&amp;ncy;&amp;tscy;&amp;ycy;"/>
          <p:cNvPicPr preferRelativeResize="0">
            <a:picLocks noChangeArrowheads="1"/>
          </p:cNvPicPr>
          <p:nvPr/>
        </p:nvPicPr>
        <p:blipFill>
          <a:blip r:embed="rId8" cstate="print">
            <a:lum bright="-10000"/>
          </a:blip>
          <a:srcRect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04800" y="2514600"/>
            <a:ext cx="1527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Уголь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4" name="Picture 6" descr="25.09.2013 Evo-NewMarketing"/>
          <p:cNvPicPr preferRelativeResize="0">
            <a:picLocks noChangeArrowheads="1"/>
          </p:cNvPicPr>
          <p:nvPr/>
        </p:nvPicPr>
        <p:blipFill>
          <a:blip r:embed="rId9" cstate="print">
            <a:lum bright="-10000"/>
          </a:blip>
          <a:srcRect t="29898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04800" y="5943600"/>
            <a:ext cx="1658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Нефть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382000" y="8382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8.24237E-6 C 0.00902 -0.03747 -0.00539 -0.0791 0.00572 -0.11587 C 0.00989 -0.15033 0.02864 -0.18109 0.04635 -0.20468 C 0.05416 -0.21508 0.06145 -0.22896 0.07239 -0.23359 C 0.07829 -0.23983 0.08385 -0.24677 0.08975 -0.25301 C 0.10121 -0.26481 0.1151 -0.27198 0.12743 -0.28192 C 0.12899 -0.28308 0.1302 -0.28493 0.13177 -0.28585 C 0.13402 -0.28747 0.1368 -0.28793 0.13906 -0.28955 C 0.14218 -0.29186 0.14444 -0.29603 0.14774 -0.29741 C 0.15659 -0.30112 0.16493 -0.3069 0.17378 -0.31083 C 0.17673 -0.31222 0.18263 -0.31476 0.18263 -0.31476 C 0.20173 -0.30967 0.21562 -0.2877 0.23333 -0.28007 C 0.23472 -0.27868 0.23611 -0.27729 0.23767 -0.27614 C 0.23906 -0.27521 0.24079 -0.27544 0.24201 -0.27429 C 0.25277 -0.26481 0.23958 -0.27105 0.25208 -0.26643 C 0.25885 -0.25764 0.26701 -0.25047 0.27378 -0.24145 C 0.27864 -0.23497 0.28107 -0.22919 0.28697 -0.2241 C 0.29166 -0.21439 0.29826 -0.20699 0.30434 -0.1989 C 0.30729 -0.19496 0.31111 -0.19219 0.31302 -0.18733 C 0.31788 -0.17461 0.32569 -0.16606 0.33177 -0.15449 C 0.33663 -0.14524 0.33836 -0.139 0.34496 -0.13322 C 0.34878 -0.12535 0.35347 -0.11726 0.35937 -0.11194 C 0.36319 -0.10223 0.36875 -0.09529 0.37673 -0.09274 C 0.38263 -0.08488 0.38645 -0.07702 0.39409 -0.07332 C 0.39965 -0.06592 0.40225 -0.06592 0.41006 -0.06383 C 0.42361 -0.06453 0.43715 -0.06407 0.45069 -0.06569 C 0.45538 -0.06638 0.45503 -0.06823 0.45503 -0.07147 " pathEditMode="relative" ptsTypes="ffffffffffffffffffffffffffA">
                                      <p:cBhvr>
                                        <p:cTn id="23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3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11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6106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Самый первый металл, который человек научился использовать. Древние греки упоминали «земли, из которых извлекали этот металл».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The NEWS behind the NEWS. - Page 1181 - David Icke's Official Forums"/>
          <p:cNvPicPr preferRelativeResize="0">
            <a:picLocks noChangeArrowheads="1"/>
          </p:cNvPicPr>
          <p:nvPr/>
        </p:nvPicPr>
        <p:blipFill>
          <a:blip r:embed="rId7"/>
          <a:srcRect l="12000" t="25703" r="29000" b="21285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04" name="Picture 4" descr="&amp;Bcy;&amp;lcy;&amp;ocy;&amp;gcy;&amp;icy;. &amp;YAcy;&amp;rcy;&amp;mcy;&amp;acy;&amp;rcy;&amp;kcy;&amp;acy; &amp;Mcy;&amp;acy;&amp;scy;&amp;tcy;&amp;iecy;&amp;rcy;&amp;ocy;&amp;vcy; - &amp;rcy;&amp;ucy;&amp;chcy;&amp;ncy;&amp;acy;&amp;yacy; &amp;rcy;&amp;acy;&amp;bcy;&amp;ocy;&amp;tcy;&amp;acy;, handmade"/>
          <p:cNvPicPr preferRelativeResize="0">
            <a:picLocks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48" t="19565" b="21739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06" name="Picture 6" descr="&amp;KHcy;&amp;icy;&amp;mcy;.&amp;ecy;&amp;lcy;&amp;iecy;&amp;mcy;&amp;iecy;&amp;ncy;&amp;tcy;&amp;ycy; &amp;tcy;&amp;acy;&amp;bcy;&amp;lcy;&amp;icy;&amp;tscy;&amp;ycy; &amp;Mcy;&amp;iecy;&amp;ncy;&amp;dcy;&amp;iecy;&amp;lcy;&amp;iecy;&amp;iecy;&amp;vcy;&amp;acy; + &amp;fcy;&amp;ocy;&amp;tcy;&amp;ocy;&amp;gcy;&amp;rcy;&amp;acy;&amp;fcy;&amp;icy;&amp;icy; &amp;ecy;&amp;lcy;&amp;iecy;&amp;mcy;&amp;iecy;&amp;ncy;&amp;tcy;&amp;ocy;&amp;vcy; &quot; &amp;Ocy;&amp;Kcy;&amp;Ocy; &amp;Pcy;&amp;Lcy;&amp;Acy;&amp;Ncy;&amp;IEcy;&amp;Tcy;&amp;Ycy; &amp;icy;&amp;ncy;&amp;fcy;&amp;ocy;&amp;rcy;&amp;mcy;&amp;acy;&amp;tscy;&amp;icy;&amp;ocy;&amp;ncy;&amp;ncy;&amp;ocy;-&amp;acy;&amp;ncy;&amp;acy;&amp;lcy;&amp;icy;&amp;tcy;&amp;icy;&amp;chcy;&amp;iecy;&amp;scy;&amp;kcy;&amp;icy;&amp;jcy; &amp;pcy;&amp;ocy;&amp;rcy;&amp;tcy;&amp;acy;&amp;lcy;"/>
          <p:cNvPicPr preferRelativeResize="0">
            <a:picLocks noChangeArrowheads="1"/>
          </p:cNvPicPr>
          <p:nvPr/>
        </p:nvPicPr>
        <p:blipFill>
          <a:blip r:embed="rId9">
            <a:clrChange>
              <a:clrFrom>
                <a:srgbClr val="E7E7E9"/>
              </a:clrFrom>
              <a:clrTo>
                <a:srgbClr val="E7E7E9">
                  <a:alpha val="0"/>
                </a:srgbClr>
              </a:clrTo>
            </a:clrChange>
            <a:lum bright="10000"/>
          </a:blip>
          <a:srcRect l="2667" t="8000" r="17333" b="21333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2514600"/>
            <a:ext cx="1817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Железо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4038600"/>
            <a:ext cx="1406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58674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9144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1.54487E-6 C 0.00747 -0.00324 0.01407 -0.00856 0.02188 -0.01157 C 0.06164 -0.02706 0.10365 -0.03793 0.14497 -0.04256 C 0.17692 -0.04186 0.20869 -0.04163 0.24063 -0.04048 C 0.24862 -0.04024 0.26129 -0.03238 0.26667 -0.02521 C 0.26962 -0.02128 0.27535 -0.01365 0.27535 -0.01365 C 0.28542 0.02474 0.279 0.10175 0.26233 0.14477 C 0.26025 0.15656 0.25487 0.16975 0.24931 0.17946 C 0.24567 0.19495 0.24098 0.21253 0.23056 0.22201 C 0.22101 0.24653 0.21008 0.26965 0.19723 0.29139 C 0.19115 0.30134 0.18976 0.3129 0.18264 0.32238 C 0.17917 0.3314 0.17553 0.3395 0.17101 0.34759 C 0.16962 0.35522 0.16667 0.36124 0.16528 0.36864 C 0.16337 0.37904 0.16146 0.38922 0.15955 0.39963 C 0.15973 0.4068 0.15747 0.44495 0.16528 0.45744 C 0.16806 0.46207 0.17153 0.466 0.17535 0.46901 C 0.17796 0.47109 0.18421 0.47294 0.18421 0.47294 C 0.19185 0.47988 0.20087 0.48173 0.20869 0.48843 C 0.21268 0.4919 0.21563 0.49815 0.22032 0.5 C 0.22639 0.50254 0.22518 0.50162 0.23195 0.50763 C 0.24098 0.51572 0.2474 0.52451 0.25799 0.52891 C 0.26389 0.53677 0.26876 0.54024 0.27692 0.54255 C 0.28889 0.55458 0.30139 0.56151 0.31598 0.56568 C 0.33369 0.57747 0.35105 0.56706 0.36824 0.56174 C 0.38542 0.54741 0.40174 0.53052 0.41598 0.51156 C 0.4165 0.50971 0.4165 0.5074 0.41754 0.50578 C 0.41858 0.50393 0.42153 0.50416 0.42188 0.50185 C 0.42258 0.49676 0.42032 0.48658 0.42032 0.48658 " pathEditMode="relative" ptsTypes="fffffffffffffffffffffffffffA">
                                      <p:cBhvr>
                                        <p:cTn id="23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3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11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610600" y="9906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металл встречается в природе в чистом виде – в виде самородков. Из него отливают </a:t>
            </a: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высшую Олимпийскую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награду, а также он используется для изготовления ювелирных изделий.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&amp;Bcy;&amp;lcy;&amp;ocy;&amp;gcy;&amp;icy;. &amp;YAcy;&amp;rcy;&amp;mcy;&amp;acy;&amp;rcy;&amp;kcy;&amp;acy; &amp;Mcy;&amp;acy;&amp;scy;&amp;tcy;&amp;iecy;&amp;rcy;&amp;ocy;&amp;vcy; - &amp;rcy;&amp;ucy;&amp;chcy;&amp;ncy;&amp;acy;&amp;yacy; &amp;rcy;&amp;acy;&amp;bcy;&amp;ocy;&amp;tcy;&amp;acy;, handmade"/>
          <p:cNvPicPr preferRelativeResize="0">
            <a:picLocks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48" t="19565" b="21739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2514600"/>
            <a:ext cx="1406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&amp;KHcy;&amp;icy;&amp;mcy;.&amp;ecy;&amp;lcy;&amp;iecy;&amp;mcy;&amp;iecy;&amp;ncy;&amp;tcy;&amp;ycy; &amp;tcy;&amp;acy;&amp;bcy;&amp;lcy;&amp;icy;&amp;tscy;&amp;ycy; &amp;Mcy;&amp;iecy;&amp;ncy;&amp;dcy;&amp;iecy;&amp;lcy;&amp;iecy;&amp;iecy;&amp;vcy;&amp;acy; + &amp;fcy;&amp;ocy;&amp;tcy;&amp;ocy;&amp;gcy;&amp;rcy;&amp;acy;&amp;fcy;&amp;icy;&amp;icy; &amp;ecy;&amp;lcy;&amp;iecy;&amp;mcy;&amp;iecy;&amp;ncy;&amp;tcy;&amp;ocy;&amp;vcy; &quot; &amp;Ocy;&amp;Kcy;&amp;Ocy; &amp;Pcy;&amp;Lcy;&amp;Acy;&amp;Ncy;&amp;IEcy;&amp;Tcy;&amp;Ycy; &amp;icy;&amp;ncy;&amp;fcy;&amp;ocy;&amp;rcy;&amp;mcy;&amp;acy;&amp;tscy;&amp;icy;&amp;ocy;&amp;ncy;&amp;ncy;&amp;ocy;-&amp;acy;&amp;ncy;&amp;acy;&amp;lcy;&amp;icy;&amp;tcy;&amp;icy;&amp;chcy;&amp;iecy;&amp;scy;&amp;kcy;&amp;icy;&amp;jcy; &amp;pcy;&amp;ocy;&amp;rcy;&amp;tcy;&amp;acy;&amp;lcy;"/>
          <p:cNvPicPr preferRelativeResize="0">
            <a:picLocks noChangeArrowheads="1"/>
          </p:cNvPicPr>
          <p:nvPr/>
        </p:nvPicPr>
        <p:blipFill>
          <a:blip r:embed="rId8">
            <a:clrChange>
              <a:clrFrom>
                <a:srgbClr val="E7E7E9"/>
              </a:clrFrom>
              <a:clrTo>
                <a:srgbClr val="E7E7E9">
                  <a:alpha val="0"/>
                </a:srgbClr>
              </a:clrTo>
            </a:clrChange>
            <a:lum bright="10000"/>
          </a:blip>
          <a:srcRect l="2667" t="8000" r="17333" b="21333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81000" y="4114800"/>
            <a:ext cx="261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&amp;zcy;&amp;ocy;&amp;lcy;&amp;ocy;&amp;tcy;&amp;ocy; TG Daily"/>
          <p:cNvPicPr preferRelativeResize="0">
            <a:picLocks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082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381000" y="5867400"/>
            <a:ext cx="170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Золото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9906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4.51434E-6 C 0.00572 -0.01133 0.00451 -0.02521 0.01024 -0.03654 C 0.01162 -0.06198 0.01544 -0.08071 0.02187 -0.1043 C 0.02395 -0.1302 0.0302 -0.15264 0.03489 -0.17761 C 0.03767 -0.19195 0.0401 -0.2056 0.04652 -0.21809 C 0.0493 -0.23358 0.05399 -0.23659 0.05954 -0.25093 C 0.06458 -0.26411 0.07031 -0.27405 0.0769 -0.28562 C 0.08645 -0.3025 0.09583 -0.32077 0.10728 -0.3358 C 0.11631 -0.34759 0.1276 -0.35823 0.13767 -0.36864 C 0.13958 -0.37072 0.1401 -0.37442 0.14201 -0.3765 C 0.14548 -0.38043 0.14982 -0.38252 0.15364 -0.38599 C 0.1618 -0.39362 0.17152 -0.40472 0.18124 -0.40934 C 0.18315 -0.41189 0.18454 -0.41536 0.18697 -0.41698 C 0.19062 -0.41929 0.2085 -0.42368 0.21319 -0.42461 C 0.22725 -0.42345 0.24114 -0.42253 0.2552 -0.42091 C 0.26388 -0.41975 0.27152 -0.41189 0.27985 -0.40934 C 0.29982 -0.3913 0.31544 -0.37095 0.32621 -0.34158 C 0.3276 -0.33811 0.32812 -0.33164 0.32899 -0.32817 C 0.33315 -0.31175 0.3394 -0.28793 0.34652 -0.27405 C 0.34774 -0.26873 0.35017 -0.25786 0.35225 -0.25278 C 0.35399 -0.24861 0.35798 -0.24121 0.35798 -0.24121 C 0.36232 -0.2197 0.36892 -0.19935 0.37256 -0.17761 C 0.37326 -0.14223 0.371 -0.08858 0.38124 -0.05204 C 0.38385 -0.04209 0.38992 -0.03562 0.39426 -0.02706 C 0.39617 -0.01642 0.40242 -0.0111 0.40867 -0.00393 C 0.41249 0.00046 0.41614 0.00717 0.42187 0.00786 C 0.42621 0.00833 0.43055 0.00786 0.43471 0.00786 " pathEditMode="relative" ptsTypes="ffffffffffffffffffffffffffA">
                                      <p:cBhvr>
                                        <p:cTn id="23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3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11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906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металл характеризуется тем, что он лёгкий, серебристого цвета, мягкий, хорошо проводит тепло и электричество. Его используют при строительстве самолётов, космических кораблей.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&amp;Bcy;&amp;lcy;&amp;ocy;&amp;gcy;&amp;icy;. &amp;YAcy;&amp;rcy;&amp;mcy;&amp;acy;&amp;rcy;&amp;kcy;&amp;acy; &amp;Mcy;&amp;acy;&amp;scy;&amp;tcy;&amp;iecy;&amp;rcy;&amp;ocy;&amp;vcy; - &amp;rcy;&amp;ucy;&amp;chcy;&amp;ncy;&amp;acy;&amp;yacy; &amp;rcy;&amp;acy;&amp;bcy;&amp;ocy;&amp;tcy;&amp;acy;, handmade"/>
          <p:cNvPicPr preferRelativeResize="0">
            <a:picLocks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48" t="19565" b="21739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2514600"/>
            <a:ext cx="1406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&amp;KHcy;&amp;icy;&amp;mcy;.&amp;ecy;&amp;lcy;&amp;iecy;&amp;mcy;&amp;iecy;&amp;ncy;&amp;tcy;&amp;ycy; &amp;tcy;&amp;acy;&amp;bcy;&amp;lcy;&amp;icy;&amp;tscy;&amp;ycy; &amp;Mcy;&amp;iecy;&amp;ncy;&amp;dcy;&amp;iecy;&amp;lcy;&amp;iecy;&amp;iecy;&amp;vcy;&amp;acy; + &amp;fcy;&amp;ocy;&amp;tcy;&amp;ocy;&amp;gcy;&amp;rcy;&amp;acy;&amp;fcy;&amp;icy;&amp;icy; &amp;ecy;&amp;lcy;&amp;iecy;&amp;mcy;&amp;iecy;&amp;ncy;&amp;tcy;&amp;ocy;&amp;vcy; &quot; &amp;Ocy;&amp;Kcy;&amp;Ocy; &amp;Pcy;&amp;Lcy;&amp;Acy;&amp;Ncy;&amp;IEcy;&amp;Tcy;&amp;Ycy; &amp;icy;&amp;ncy;&amp;fcy;&amp;ocy;&amp;rcy;&amp;mcy;&amp;acy;&amp;tscy;&amp;icy;&amp;ocy;&amp;ncy;&amp;ncy;&amp;ocy;-&amp;acy;&amp;ncy;&amp;acy;&amp;lcy;&amp;icy;&amp;tcy;&amp;icy;&amp;chcy;&amp;iecy;&amp;scy;&amp;kcy;&amp;icy;&amp;jcy; &amp;pcy;&amp;ocy;&amp;rcy;&amp;tcy;&amp;acy;&amp;lcy;"/>
          <p:cNvPicPr preferRelativeResize="0">
            <a:picLocks noChangeArrowheads="1"/>
          </p:cNvPicPr>
          <p:nvPr/>
        </p:nvPicPr>
        <p:blipFill>
          <a:blip r:embed="rId8">
            <a:clrChange>
              <a:clrFrom>
                <a:srgbClr val="E7E7E9"/>
              </a:clrFrom>
              <a:clrTo>
                <a:srgbClr val="E7E7E9">
                  <a:alpha val="0"/>
                </a:srgbClr>
              </a:clrTo>
            </a:clrChange>
          </a:blip>
          <a:srcRect l="2667" t="8000" r="17333" b="21333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81000" y="4038600"/>
            <a:ext cx="261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&amp;zcy;&amp;ocy;&amp;lcy;&amp;ocy;&amp;tcy;&amp;ocy; TG Daily"/>
          <p:cNvPicPr preferRelativeResize="0">
            <a:picLocks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082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381000" y="5943600"/>
            <a:ext cx="170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Золото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8382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3876E-6 C 0.00625 -0.00555 0.00746 -0.00994 0.01024 -0.01942 C 0.01076 -0.02335 0.01042 -0.02728 0.01163 -0.03099 C 0.01302 -0.03538 0.01753 -0.04255 0.01753 -0.04255 C 0.02205 -0.06475 0.02951 -0.08672 0.04062 -0.1043 C 0.04566 -0.12049 0.05312 -0.13089 0.06094 -0.145 C 0.06458 -0.15171 0.0658 -0.15587 0.07101 -0.16026 C 0.07691 -0.17622 0.08767 -0.19102 0.09861 -0.20097 C 0.10538 -0.21415 0.0974 -0.2012 0.1059 -0.2086 C 0.11667 -0.21808 0.10434 -0.21184 0.11458 -0.21623 C 0.12413 -0.22895 0.11319 -0.21646 0.12465 -0.22409 C 0.13819 -0.23334 0.13837 -0.23658 0.15521 -0.23959 C 0.16354 -0.24306 0.1691 -0.24583 0.1783 -0.24722 C 0.19288 -0.24653 0.20729 -0.24653 0.22187 -0.24537 C 0.22691 -0.24491 0.23125 -0.23866 0.23628 -0.23751 C 0.2401 -0.23658 0.24392 -0.23635 0.24792 -0.23566 C 0.2526 -0.23196 0.25764 -0.22964 0.26233 -0.22594 C 0.27292 -0.21739 0.28299 -0.20282 0.28993 -0.1894 C 0.29358 -0.17414 0.30347 -0.16003 0.31024 -0.14685 C 0.3125 -0.13737 0.31701 -0.12881 0.32031 -0.11979 C 0.32587 -0.0851 0.32587 -0.04833 0.31597 -0.01549 C 0.31458 -0.00277 0.31319 0.00949 0.30868 0.02105 C 0.30642 0.03493 0.30191 0.04811 0.3 0.06175 C 0.29896 0.06938 0.29722 0.08488 0.29722 0.08488 C 0.29774 0.10616 0.29722 0.12743 0.29861 0.14848 C 0.29878 0.15079 0.30087 0.15218 0.30156 0.15426 C 0.30851 0.17299 0.31076 0.18016 0.32187 0.19496 C 0.32882 0.20421 0.32413 0.20028 0.32899 0.21023 C 0.33611 0.22433 0.35191 0.24908 0.36233 0.25671 C 0.37344 0.26481 0.38611 0.26874 0.39861 0.27221 C 0.41753 0.27151 0.43785 0.27799 0.45521 0.26827 C 0.46441 0.26296 0.47101 0.25671 0.4783 0.247 C 0.48021 0.24445 0.4842 0.23937 0.4842 0.23937 C 0.48472 0.23682 0.48559 0.23428 0.48559 0.2315 C 0.48559 0.22688 0.4842 0.21809 0.4842 0.21809 " pathEditMode="relative" ptsTypes="ffffffffffffffffffffffffffffffffff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11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сплав железа характеризуется тем, что он тёмного цвета, тяжёлый, хорошо притягивается магнитом, хрупкий. Из него отливают тяжёлые детали для машин, радиаторы отопительных батарей, посуду.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&amp;Kcy;&amp;acy;&amp;kcy; &amp;ocy;&amp;tcy;&amp;lcy;&amp;icy;&amp;chcy;&amp;icy;&amp;tcy;&amp;softcy; &amp;chcy;&amp;ucy;&amp;gcy;&amp;ucy;&amp;ncy; &amp;ocy;&amp;tcy; &amp;scy;&amp;tcy;&amp;acy;&amp;lcy;&amp;icy;"/>
          <p:cNvPicPr preferRelativeResize="0">
            <a:picLocks noChangeArrowheads="1"/>
          </p:cNvPicPr>
          <p:nvPr/>
        </p:nvPicPr>
        <p:blipFill>
          <a:blip r:embed="rId7">
            <a:lum bright="10000"/>
          </a:blip>
          <a:srcRect l="15000" t="20000" r="35000" b="33333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3556" name="Picture 4" descr="Contact Us - VEERU STEELS, Ludhiana, India"/>
          <p:cNvPicPr preferRelativeResize="0">
            <a:picLocks noChangeArrowheads="1"/>
          </p:cNvPicPr>
          <p:nvPr/>
        </p:nvPicPr>
        <p:blipFill>
          <a:blip r:embed="rId8"/>
          <a:srcRect l="12800" t="28644" r="8800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3558" name="Picture 6" descr="&amp;Ocy;&amp;khcy; &amp;ucy;&amp;zhcy; &amp;ecy;&amp;tcy;&amp;icy; &amp;tcy;&amp;rcy;&amp;ucy;&amp;bcy;&amp;ycy; 8 - &amp;Bcy;&amp;lcy;&amp;ocy;&amp;gcy;&amp;icy; - &amp;Pcy;&amp;ocy;&amp;Rcy;&amp;iecy;&amp;mcy;&amp;ocy;&amp;ncy;&amp;tcy;&amp;ucy;.&amp;Rcy;&amp;ucy;"/>
          <p:cNvPicPr preferRelativeResize="0">
            <a:picLocks noChangeArrowheads="1"/>
          </p:cNvPicPr>
          <p:nvPr/>
        </p:nvPicPr>
        <p:blipFill>
          <a:blip r:embed="rId9"/>
          <a:srcRect t="56889" r="50667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2514600"/>
            <a:ext cx="1576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Чугун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4038600"/>
            <a:ext cx="1597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Сталь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5943600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Бронза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8382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3.36725E-6 C 0.00348 -0.01434 0.02136 -0.03885 0.03178 -0.04232 C 0.05157 -0.0636 0.07848 -0.07123 0.10278 -0.0791 C 0.1415 -0.07794 0.15886 -0.08118 0.18959 -0.06568 C 0.20261 -0.05921 0.19167 -0.06892 0.20556 -0.05967 C 0.21511 -0.05342 0.22483 -0.04464 0.23334 -0.03654 C 0.2382 -0.03192 0.24775 -0.02313 0.24775 -0.02313 C 0.25469 -0.00948 0.24532 -0.0266 0.25799 -0.00948 C 0.25921 -0.00786 0.25973 -0.00532 0.26077 -0.0037 C 0.26251 -0.00093 0.26476 0.00139 0.26667 0.00393 C 0.26962 0.01989 0.27865 0.03191 0.28403 0.04648 C 0.28785 0.05689 0.29063 0.07007 0.29271 0.08117 C 0.29219 0.11586 0.29219 0.15078 0.29132 0.18547 C 0.29098 0.19889 0.28386 0.21161 0.28108 0.2241 C 0.2757 0.24861 0.27987 0.23867 0.27379 0.25115 C 0.27188 0.26041 0.26823 0.26873 0.26667 0.27798 C 0.26337 0.29718 0.26112 0.3166 0.25938 0.33603 C 0.26042 0.358 0.2606 0.37997 0.26233 0.40171 C 0.26251 0.40518 0.26441 0.40795 0.26511 0.41119 C 0.27205 0.44149 0.2757 0.45282 0.29132 0.47687 C 0.30313 0.49514 0.31355 0.51156 0.33178 0.51942 C 0.33907 0.52613 0.34671 0.5259 0.35504 0.52914 C 0.35799 0.53029 0.36372 0.53284 0.36372 0.53284 C 0.38976 0.53168 0.41598 0.53145 0.44185 0.52914 C 0.44723 0.52868 0.45539 0.51804 0.46077 0.51549 C 0.46216 0.51364 0.46355 0.51133 0.46511 0.50971 C 0.46789 0.50694 0.47362 0.50208 0.47362 0.50208 C 0.48056 0.4889 0.4816 0.49214 0.4783 0.47502 C 0.47796 0.47433 0.47709 0.47502 0.47657 0.47502 " pathEditMode="relative" ptsTypes="ffffffffffffffffffffffffffffA">
                                      <p:cBhvr>
                                        <p:cTn id="13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7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2296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сплав железа характеризуется тем, что он тёмного цвета, хорошо притягивается магнитом, упругий. Благодаря свойству упругости его используют для изготовления строительных конструкций.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&amp;Kcy;&amp;acy;&amp;kcy; &amp;ocy;&amp;tcy;&amp;lcy;&amp;icy;&amp;chcy;&amp;icy;&amp;tcy;&amp;softcy; &amp;chcy;&amp;ucy;&amp;gcy;&amp;ucy;&amp;ncy; &amp;ocy;&amp;tcy; &amp;scy;&amp;tcy;&amp;acy;&amp;lcy;&amp;icy;"/>
          <p:cNvPicPr preferRelativeResize="0">
            <a:picLocks noChangeArrowheads="1"/>
          </p:cNvPicPr>
          <p:nvPr/>
        </p:nvPicPr>
        <p:blipFill>
          <a:blip r:embed="rId7">
            <a:lum bright="10000"/>
          </a:blip>
          <a:srcRect l="15000" t="20000" r="35000" b="33333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3556" name="Picture 4" descr="Contact Us - VEERU STEELS, Ludhiana, India"/>
          <p:cNvPicPr preferRelativeResize="0">
            <a:picLocks noChangeArrowheads="1"/>
          </p:cNvPicPr>
          <p:nvPr/>
        </p:nvPicPr>
        <p:blipFill>
          <a:blip r:embed="rId8"/>
          <a:srcRect l="12800" t="28644" r="8800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3558" name="Picture 6" descr="&amp;Ocy;&amp;khcy; &amp;ucy;&amp;zhcy; &amp;ecy;&amp;tcy;&amp;icy; &amp;tcy;&amp;rcy;&amp;ucy;&amp;bcy;&amp;ycy; 8 - &amp;Bcy;&amp;lcy;&amp;ocy;&amp;gcy;&amp;icy; - &amp;Pcy;&amp;ocy;&amp;Rcy;&amp;iecy;&amp;mcy;&amp;ocy;&amp;ncy;&amp;tcy;&amp;ucy;.&amp;Rcy;&amp;ucy;"/>
          <p:cNvPicPr preferRelativeResize="0">
            <a:picLocks noChangeArrowheads="1"/>
          </p:cNvPicPr>
          <p:nvPr/>
        </p:nvPicPr>
        <p:blipFill>
          <a:blip r:embed="rId9"/>
          <a:srcRect t="56889" r="50667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2514600"/>
            <a:ext cx="1576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Чугун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4038600"/>
            <a:ext cx="1597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Сталь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5943600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Бронза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9144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24699E-6 C 0.01059 0.00509 0.00833 -0.00185 0.01163 -0.01156 C 0.01666 -0.02636 0.01545 -0.02336 0.02031 -0.03284 C 0.02204 -0.04024 0.02604 -0.04348 0.02899 -0.05018 C 0.03229 -0.05782 0.03507 -0.06429 0.03906 -0.07146 C 0.04288 -0.0858 0.05208 -0.09713 0.05798 -0.11008 C 0.05937 -0.11309 0.05972 -0.11656 0.06093 -0.11956 C 0.06597 -0.13159 0.06389 -0.1235 0.06961 -0.13321 C 0.07691 -0.14593 0.08264 -0.15842 0.09132 -0.16975 C 0.09392 -0.18039 0.10277 -0.18709 0.10868 -0.19496 C 0.12691 -0.21924 0.13507 -0.22988 0.15798 -0.24514 C 0.1684 -0.25208 0.1585 -0.25069 0.171 -0.25485 C 0.17986 -0.25786 0.18958 -0.25856 0.19861 -0.26064 C 0.21024 -0.25994 0.2217 -0.25971 0.23333 -0.25856 C 0.25034 -0.25694 0.26562 -0.24075 0.27968 -0.22965 C 0.28177 -0.22548 0.28524 -0.22271 0.28698 -0.21808 C 0.29722 -0.19056 0.27882 -0.22525 0.2927 -0.20074 C 0.29392 -0.18987 0.29409 -0.18432 0.29861 -0.17553 C 0.30034 -0.16397 0.30069 -0.15217 0.30295 -0.14084 C 0.30243 -0.08996 0.30277 -0.03931 0.30139 0.01157 C 0.30121 0.01966 0.2927 0.03284 0.2927 0.03284 C 0.29097 0.04279 0.28854 0.04972 0.28402 0.05805 C 0.2802 0.07378 0.27795 0.09251 0.271 0.10615 C 0.2684 0.12465 0.26041 0.14038 0.25642 0.15842 C 0.25451 0.19218 0.24531 0.24075 0.26961 0.26272 C 0.27291 0.27683 0.28194 0.27683 0.29132 0.28007 C 0.3026 0.28377 0.31389 0.2877 0.32465 0.29348 C 0.33524 0.29279 0.34583 0.29302 0.35642 0.29163 C 0.36562 0.29047 0.38402 0.28585 0.38402 0.28585 C 0.38975 0.28007 0.3967 0.27799 0.40139 0.27035 C 0.40798 0.25948 0.41284 0.24329 0.4217 0.23566 C 0.42222 0.23381 0.42309 0.22988 0.42309 0.22988 " pathEditMode="relative" ptsTypes="fffffffffffffffffffffffffffffffA">
                                      <p:cBhvr>
                                        <p:cTn id="1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7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610600" y="10668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Этим полезным ископаемым в школе пишут на доске, в фармацевтической промышленности используют для изготовления таблеток и из него делают зубной порошок.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&amp;Gcy;&amp;rcy;&amp;acy;&amp;ncy;&amp;icy;&amp;tcy; - &amp;Scy;&amp;tcy;&amp;rcy;&amp;ocy;&amp;icy;&amp;tcy;&amp;iecy;&amp;lcy;&amp;softcy;&amp;ncy;&amp;ycy;&amp;jcy; &amp;pcy;&amp;ocy;&amp;rcy;&amp;tcy;&amp;acy;&amp;lcy; rmnt.net"/>
          <p:cNvPicPr preferRelativeResize="0">
            <a:picLocks noChangeArrowheads="1"/>
          </p:cNvPicPr>
          <p:nvPr/>
        </p:nvPicPr>
        <p:blipFill>
          <a:blip r:embed="rId7">
            <a:lum bright="10000"/>
          </a:blip>
          <a:srcRect l="27623" t="49558" r="32005" b="6549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04800" y="4114800"/>
            <a:ext cx="1809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Гранит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&amp;SHcy;&amp;kcy;&amp;ocy;&amp;lcy;&amp;acy; XXI &amp;vcy;&amp;iecy;&amp;kcy; - Part 8"/>
          <p:cNvPicPr preferRelativeResize="0">
            <a:picLocks noChangeArrowheads="1"/>
          </p:cNvPicPr>
          <p:nvPr/>
        </p:nvPicPr>
        <p:blipFill>
          <a:blip r:embed="rId8">
            <a:lum bright="20000"/>
          </a:blip>
          <a:srcRect l="14363" t="26667" r="31059" b="23809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81000" y="2514600"/>
            <a:ext cx="2018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Мрамор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&amp;Mcy;&amp;iecy;&amp;lcy; &amp;pcy;&amp;rcy;&amp;icy;&amp;rcy;&amp;ocy;&amp;dcy;&amp;ncy;&amp;ycy;&amp;jcy; &amp;kcy;&amp;ucy;&amp;scy;&amp;kcy;&amp;ocy;&amp;vcy;&amp;ocy;&amp;jcy;"/>
          <p:cNvPicPr preferRelativeResize="0">
            <a:picLocks noChangeArrowheads="1"/>
          </p:cNvPicPr>
          <p:nvPr/>
        </p:nvPicPr>
        <p:blipFill>
          <a:blip r:embed="rId9"/>
          <a:srcRect l="23214" t="11847" r="16072" b="26208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04800" y="5943600"/>
            <a:ext cx="2634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Известняк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9906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9556E-7 C 0.00903 -0.00393 0.00625 -0.0148 0.00868 -0.02521 C 0.01111 -0.04811 0.0151 -0.05366 0.0217 -0.07332 C 0.02587 -0.08557 0.02049 -0.07193 0.02465 -0.08696 C 0.02587 -0.09159 0.03038 -0.1006 0.03194 -0.10431 C 0.03594 -0.11425 0.03819 -0.12489 0.04201 -0.13506 C 0.04479 -0.15518 0.05365 -0.17022 0.06094 -0.18733 C 0.07552 -0.22179 0.09045 -0.2537 0.11163 -0.28192 C 0.11493 -0.29579 0.12344 -0.30435 0.13038 -0.31476 C 0.14375 -0.33511 0.16493 -0.36147 0.18542 -0.36679 C 0.1934 -0.37211 0.2 -0.37604 0.20868 -0.37836 C 0.21476 -0.38391 0.22014 -0.38437 0.2276 -0.38622 C 0.24497 -0.3846 0.26285 -0.38599 0.27969 -0.38044 C 0.29896 -0.37396 0.31892 -0.3661 0.33767 -0.35708 C 0.3467 -0.35269 0.35451 -0.34575 0.36372 -0.34182 C 0.36997 -0.33603 0.37517 -0.32887 0.38108 -0.32239 C 0.38854 -0.30273 0.39062 -0.28331 0.39566 -0.26249 C 0.39514 -0.23474 0.39566 -0.20699 0.39427 -0.17947 C 0.3941 -0.17669 0.39201 -0.17461 0.39132 -0.17184 C 0.38785 -0.15796 0.38576 -0.142 0.38403 -0.12743 C 0.38663 -0.08187 0.38056 -0.05366 0.41597 -0.03863 C 0.42413 -0.03932 0.43264 -0.03816 0.44062 -0.04048 C 0.4441 -0.0414 0.44931 -0.04834 0.44931 -0.04834 C 0.44983 -0.05019 0.45069 -0.05412 0.45069 -0.05412 " pathEditMode="relative" ptsTypes="fffffffffffffffffffffffA">
                                      <p:cBhvr>
                                        <p:cTn id="2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3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11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906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полезное ископаемое горит и даёт тепла меньше всех из горючих, но зато улучшает плодородие почвы. Его также используют в медицине и фармацевтической промышленности.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&amp;Fcy;&amp;ocy;&amp;tcy;&amp;ocy;&amp;gcy;&amp;acy;&amp;lcy;&amp;iecy;&amp;rcy;&amp;iecy;&amp;yacy; &amp;YUcy;&amp;rcy;&amp;icy;&amp;yacy; &amp;Pcy;&amp;rcy;&amp;ocy;&amp;khcy;&amp;ocy;&amp;rcy;&amp;iecy;&amp;ncy;&amp;kcy;&amp;ocy;"/>
          <p:cNvPicPr preferRelativeResize="0">
            <a:picLocks noChangeArrowheads="1"/>
          </p:cNvPicPr>
          <p:nvPr/>
        </p:nvPicPr>
        <p:blipFill>
          <a:blip r:embed="rId7"/>
          <a:srcRect t="41334" r="60000" b="22666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81000" y="4038600"/>
            <a:ext cx="1393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Торф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&amp;Pcy;&amp;rcy;&amp;yacy;&amp;mcy;&amp;ycy;&amp;iecy; &amp;pcy;&amp;ocy;&amp;scy;&amp;tcy;&amp;acy;&amp;vcy;&amp;kcy;&amp;icy; &amp;ucy;&amp;gcy;&amp;lcy;&amp;yacy; &amp;scy; &amp;shcy;&amp;acy;&amp;khcy;&amp;tcy; &amp;icy; &amp;rcy;&amp;acy;&amp;zcy;&amp;rcy;&amp;iecy;&amp;zcy;&amp;ocy;&amp;vcy;.(&amp;ncy;&amp;iecy; &amp;ocy;&amp;tcy;&amp;gcy;&amp;rcy;&amp;ucy;&amp;zhcy;&amp;acy;&amp;iecy;&amp;mcy; &amp;scy; &amp;pcy;&amp;lcy;&amp;ocy;&amp;shchcy;&amp;acy;&amp;dcy;&amp;ocy;&amp;kcy; &amp;icy; &amp;tcy;&amp;ucy;&amp;pcy;&amp;icy;&amp;kcy;&amp;ocy;&amp;vcy;)., &amp;Pcy;&amp;rcy;&amp;ocy;&amp;mcy;&amp;ycy;&amp;shcy;&amp;lcy;&amp;iecy;&amp;ncy;&amp;ncy;&amp;ocy;&amp;iecy; &amp;scy;&amp;ycy;&amp;rcy;&amp;softcy;&amp;iecy; &amp;icy; &amp;mcy;&amp;acy;&amp;tcy;&amp;iecy;&amp;rcy;&amp;icy;&amp;acy;&amp;lcy;&amp;ycy; - &amp;Ucy;&amp;gcy;&amp;ocy;&amp;lcy;&amp;softcy;, &amp;scy;&amp;lcy;&amp;acy;&amp;ncy;&amp;tscy;&amp;ycy;"/>
          <p:cNvPicPr preferRelativeResize="0">
            <a:picLocks noChangeArrowheads="1"/>
          </p:cNvPicPr>
          <p:nvPr/>
        </p:nvPicPr>
        <p:blipFill>
          <a:blip r:embed="rId8" cstate="print">
            <a:lum bright="-10000"/>
          </a:blip>
          <a:srcRect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04800" y="2514600"/>
            <a:ext cx="1527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Уголь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4" name="Picture 6" descr="25.09.2013 Evo-NewMarketing"/>
          <p:cNvPicPr preferRelativeResize="0">
            <a:picLocks noChangeArrowheads="1"/>
          </p:cNvPicPr>
          <p:nvPr/>
        </p:nvPicPr>
        <p:blipFill>
          <a:blip r:embed="rId9" cstate="print">
            <a:lum bright="-10000"/>
          </a:blip>
          <a:srcRect t="29898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81000" y="5867400"/>
            <a:ext cx="1658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Нефть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9144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6.25347E-6 C 0.00816 -0.00346 0.00278 0.0007 0.0059 -0.01549 C 0.0066 -0.01873 0.00781 -0.02173 0.00885 -0.02497 C 0.00937 -0.03908 0.01059 -0.05342 0.01024 -0.06753 C 0.01007 -0.07169 0.00972 -0.0814 0.00729 -0.07909 C -0.00816 -0.06406 -0.01979 -0.04301 -0.03333 -0.02497 C -0.03142 -0.03908 -0.02934 -0.05481 -0.02448 -0.06753 C -0.02292 -0.08094 -0.02014 -0.08279 -0.0158 -0.09458 C -0.01198 -0.10499 -0.01372 -0.10476 -0.01007 -0.11586 C -0.00781 -0.12234 -0.00521 -0.12858 -0.00278 -0.13506 C -0.00139 -0.13899 0.00156 -0.14662 0.00156 -0.14662 C 0.00417 -0.16512 0.01337 -0.18038 0.02031 -0.1968 C 0.02413 -0.20582 0.02726 -0.21808 0.03194 -0.22594 C 0.03524 -0.23172 0.03976 -0.23612 0.04358 -0.24121 C 0.05243 -0.25277 0.06059 -0.26665 0.06823 -0.27983 C 0.06962 -0.28214 0.07222 -0.28214 0.07396 -0.28376 C 0.07847 -0.28792 0.08177 -0.29463 0.08698 -0.29717 C 0.09288 -0.29995 0.09201 -0.29925 0.09861 -0.30504 C 0.11892 -0.32308 0.14115 -0.32932 0.16389 -0.33973 C 0.1816 -0.34782 0.19913 -0.35314 0.21753 -0.35707 C 0.23351 -0.35592 0.24948 -0.35545 0.26528 -0.35337 C 0.27899 -0.35152 0.29236 -0.34019 0.30434 -0.33209 C 0.32431 -0.31868 0.34219 -0.30087 0.35955 -0.28191 C 0.36649 -0.27428 0.3691 -0.26295 0.37552 -0.25485 C 0.37847 -0.24421 0.38125 -0.23913 0.38264 -0.22779 C 0.38177 -0.19796 0.38229 -0.17483 0.37257 -0.1487 C 0.36806 -0.12072 0.3533 -0.09343 0.34219 -0.06938 C 0.33767 -0.05943 0.3349 -0.04856 0.33056 -0.03862 C 0.32847 -0.03376 0.32326 -0.02497 0.32326 -0.02497 C 0.31944 -0.00925 0.31406 -0.00277 0.30729 0.00972 C 0.30503 0.01388 0.30382 0.01897 0.30156 0.02313 C 0.29809 0.02938 0.29358 0.03446 0.28993 0.04048 C 0.28733 0.05805 0.29115 0.04348 0.28264 0.05597 C 0.27378 0.06892 0.26719 0.0821 0.2566 0.09274 C 0.24531 0.12211 0.26233 0.08002 0.24931 0.10616 C 0.24844 0.10778 0.24861 0.11009 0.24792 0.11194 C 0.24514 0.11911 0.24097 0.12651 0.23767 0.13321 C 0.23403 0.14085 0.23142 0.14871 0.2276 0.15611 C 0.22535 0.17484 0.21788 0.20606 0.23194 0.21809 C 0.23767 0.2285 0.24271 0.23127 0.25226 0.23359 C 0.28385 0.2507 0.33125 0.2285 0.36528 0.22017 C 0.38108 0.21161 0.39809 0.19959 0.41458 0.19496 C 0.42344 0.18918 0.42899 0.18525 0.43767 0.18155 C 0.44062 0.17901 0.44358 0.17623 0.44653 0.17369 C 0.44792 0.17253 0.45087 0.16999 0.45087 0.16999 C 0.45399 0.16351 0.45365 0.16652 0.45365 0.16189 " pathEditMode="relative" ptsTypes="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5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11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81000"/>
            <a:ext cx="7772400" cy="762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Дидактическая  игра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«Загадки Малахитовой шкатулки»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981200"/>
            <a:ext cx="2819400" cy="6096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Строительные 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4600" y="1143000"/>
            <a:ext cx="1752600" cy="60960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Горючие 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19600" y="1981200"/>
            <a:ext cx="2286000" cy="609600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Металлы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05600" y="1143000"/>
            <a:ext cx="1981200" cy="914400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762000" y="2895600"/>
            <a:ext cx="640080" cy="64008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hlinkClick r:id="rId7" action="ppaction://hlinksldjump"/>
          </p:cNvPr>
          <p:cNvSpPr/>
          <p:nvPr/>
        </p:nvSpPr>
        <p:spPr>
          <a:xfrm>
            <a:off x="762000" y="3657600"/>
            <a:ext cx="640080" cy="64008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>
            <a:hlinkClick r:id="rId8" action="ppaction://hlinksldjump"/>
          </p:cNvPr>
          <p:cNvSpPr/>
          <p:nvPr/>
        </p:nvSpPr>
        <p:spPr>
          <a:xfrm>
            <a:off x="762000" y="4419600"/>
            <a:ext cx="640080" cy="64008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>
            <a:hlinkClick r:id="rId9" action="ppaction://hlinksldjump"/>
          </p:cNvPr>
          <p:cNvSpPr/>
          <p:nvPr/>
        </p:nvSpPr>
        <p:spPr>
          <a:xfrm>
            <a:off x="762000" y="5181600"/>
            <a:ext cx="640080" cy="64008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>
            <a:hlinkClick r:id="rId10" action="ppaction://hlinksldjump"/>
          </p:cNvPr>
          <p:cNvSpPr/>
          <p:nvPr/>
        </p:nvSpPr>
        <p:spPr>
          <a:xfrm>
            <a:off x="762000" y="5943600"/>
            <a:ext cx="640080" cy="64008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>
            <a:hlinkClick r:id="rId11" action="ppaction://hlinksldjump"/>
          </p:cNvPr>
          <p:cNvSpPr/>
          <p:nvPr/>
        </p:nvSpPr>
        <p:spPr>
          <a:xfrm>
            <a:off x="3048000" y="2133600"/>
            <a:ext cx="640080" cy="64008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>
            <a:hlinkClick r:id="rId12" action="ppaction://hlinksldjump"/>
          </p:cNvPr>
          <p:cNvSpPr/>
          <p:nvPr/>
        </p:nvSpPr>
        <p:spPr>
          <a:xfrm>
            <a:off x="3048000" y="2895600"/>
            <a:ext cx="640080" cy="64008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>
            <a:hlinkClick r:id="rId13" action="ppaction://hlinksldjump"/>
          </p:cNvPr>
          <p:cNvSpPr/>
          <p:nvPr/>
        </p:nvSpPr>
        <p:spPr>
          <a:xfrm>
            <a:off x="3048000" y="3657600"/>
            <a:ext cx="640080" cy="64008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>
            <a:hlinkClick r:id="rId14" action="ppaction://hlinksldjump"/>
          </p:cNvPr>
          <p:cNvSpPr/>
          <p:nvPr/>
        </p:nvSpPr>
        <p:spPr>
          <a:xfrm>
            <a:off x="3048000" y="4419600"/>
            <a:ext cx="640080" cy="64008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>
            <a:hlinkClick r:id="rId15" action="ppaction://hlinksldjump"/>
          </p:cNvPr>
          <p:cNvSpPr/>
          <p:nvPr/>
        </p:nvSpPr>
        <p:spPr>
          <a:xfrm>
            <a:off x="3048000" y="5181600"/>
            <a:ext cx="640080" cy="64008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>
            <a:hlinkClick r:id="rId16" action="ppaction://hlinksldjump"/>
          </p:cNvPr>
          <p:cNvSpPr/>
          <p:nvPr/>
        </p:nvSpPr>
        <p:spPr>
          <a:xfrm>
            <a:off x="5105400" y="2971800"/>
            <a:ext cx="640080" cy="64008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>
            <a:hlinkClick r:id="rId17" action="ppaction://hlinksldjump"/>
          </p:cNvPr>
          <p:cNvSpPr/>
          <p:nvPr/>
        </p:nvSpPr>
        <p:spPr>
          <a:xfrm>
            <a:off x="5105400" y="3733800"/>
            <a:ext cx="640080" cy="64008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>
            <a:hlinkClick r:id="rId18" action="ppaction://hlinksldjump"/>
          </p:cNvPr>
          <p:cNvSpPr/>
          <p:nvPr/>
        </p:nvSpPr>
        <p:spPr>
          <a:xfrm>
            <a:off x="5105400" y="4495800"/>
            <a:ext cx="640080" cy="64008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>
            <a:hlinkClick r:id="rId19" action="ppaction://hlinksldjump"/>
          </p:cNvPr>
          <p:cNvSpPr/>
          <p:nvPr/>
        </p:nvSpPr>
        <p:spPr>
          <a:xfrm>
            <a:off x="5105400" y="5257800"/>
            <a:ext cx="640080" cy="64008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>
            <a:hlinkClick r:id="rId20" action="ppaction://hlinksldjump"/>
          </p:cNvPr>
          <p:cNvSpPr/>
          <p:nvPr/>
        </p:nvSpPr>
        <p:spPr>
          <a:xfrm>
            <a:off x="5105400" y="6019800"/>
            <a:ext cx="640080" cy="64008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>
            <a:hlinkClick r:id="rId21" action="ppaction://hlinksldjump"/>
          </p:cNvPr>
          <p:cNvSpPr/>
          <p:nvPr/>
        </p:nvSpPr>
        <p:spPr>
          <a:xfrm>
            <a:off x="7391400" y="2438400"/>
            <a:ext cx="640080" cy="6400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>
            <a:hlinkClick r:id="rId22" action="ppaction://hlinksldjump"/>
          </p:cNvPr>
          <p:cNvSpPr/>
          <p:nvPr/>
        </p:nvSpPr>
        <p:spPr>
          <a:xfrm>
            <a:off x="7391400" y="3200400"/>
            <a:ext cx="640080" cy="6400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>
            <a:hlinkClick r:id="rId23" action="ppaction://hlinksldjump"/>
          </p:cNvPr>
          <p:cNvSpPr/>
          <p:nvPr/>
        </p:nvSpPr>
        <p:spPr>
          <a:xfrm>
            <a:off x="7391400" y="3962400"/>
            <a:ext cx="640080" cy="6400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>
            <a:hlinkClick r:id="rId24" action="ppaction://hlinksldjump"/>
          </p:cNvPr>
          <p:cNvSpPr/>
          <p:nvPr/>
        </p:nvSpPr>
        <p:spPr>
          <a:xfrm>
            <a:off x="7391400" y="4724400"/>
            <a:ext cx="640080" cy="6400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>
            <a:hlinkClick r:id="rId25" action="ppaction://hlinksldjump"/>
          </p:cNvPr>
          <p:cNvSpPr/>
          <p:nvPr/>
        </p:nvSpPr>
        <p:spPr>
          <a:xfrm>
            <a:off x="7391400" y="5486400"/>
            <a:ext cx="640080" cy="6400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Управляющая кнопка: домой 28">
            <a:hlinkClick r:id="" action="ppaction://hlinkshowjump?jump=endshow" highlightClick="1"/>
          </p:cNvPr>
          <p:cNvSpPr/>
          <p:nvPr/>
        </p:nvSpPr>
        <p:spPr>
          <a:xfrm>
            <a:off x="8153400" y="6172200"/>
            <a:ext cx="661416" cy="6858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906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Раньше это полезное ископаемое было широко распространённым строительным материалом. Москву называли белокаменной, потому что многие дома были построены из него.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&amp;Icy;&amp;zcy;&amp;vcy;&amp;iecy;&amp;scy;&amp;tcy;&amp;ncy;&amp;yacy;&amp;kcy;"/>
          <p:cNvPicPr preferRelativeResize="0">
            <a:picLocks noChangeArrowheads="1"/>
          </p:cNvPicPr>
          <p:nvPr/>
        </p:nvPicPr>
        <p:blipFill>
          <a:blip r:embed="rId7"/>
          <a:srcRect l="6250" t="38333" r="35000" b="18333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04800" y="2514600"/>
            <a:ext cx="2519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Известняк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&amp;Pcy;&amp;iecy;&amp;scy;&amp;ocy;&amp;kcy; &amp;vcy; &amp;Mcy;&amp;ocy;&amp;scy;&amp;kcy;&amp;vcy;&amp;iecy;. &amp;TScy;&amp;iecy;&amp;ncy;&amp;acy; 100 &amp;zcy;&amp;acy; &amp;tcy;&amp;ocy;&amp;ncy;&amp;ncy;&amp;ucy; &amp;vcy; &amp;Mcy;&amp;ocy;&amp;scy;&amp;kcy;&amp;vcy;&amp;iecy;. &amp;Pcy;&amp;iecy;&amp;scy;&amp;ocy;&amp;kcy; &amp;vcy; &amp;Mcy;&amp;ocy;&amp;scy;&amp;kcy;&amp;vcy;&amp;iecy; - SRBP.RU"/>
          <p:cNvPicPr preferRelativeResize="0"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0" name="Picture 6" descr="&amp;pcy;&amp;iecy;&amp;rcy;&amp;iecy;&amp;khcy;&amp;ocy;&amp;dcy;&amp;icy;&amp;tcy;&amp;iecy; &amp;ncy;&amp;acy; &amp;scy;&amp;acy;&amp;jcy;&amp;tcy; http://mama-usa.com.ua/newborn-medicaid-new"/>
          <p:cNvPicPr preferRelativeResize="0">
            <a:picLocks noChangeArrowheads="1"/>
          </p:cNvPicPr>
          <p:nvPr/>
        </p:nvPicPr>
        <p:blipFill>
          <a:blip r:embed="rId9">
            <a:lum bright="10000"/>
          </a:blip>
          <a:srcRect t="56667" r="50000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81000" y="5867400"/>
            <a:ext cx="1564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Глина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4038600"/>
            <a:ext cx="1572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Песок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382000" y="8382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1.48011E-6 C 0.00486 -0.00971 0.00451 -0.01989 0.00729 -0.03076 C 0.00902 -0.03793 0.01232 -0.0451 0.01458 -0.05204 C 0.01701 -0.05967 0.01666 -0.06638 0.02031 -0.07331 C 0.02274 -0.08349 0.02552 -0.09366 0.03038 -0.10222 C 0.0335 -0.11355 0.03802 -0.11818 0.04357 -0.1272 C 0.04374 -0.12743 0.05468 -0.15033 0.05503 -0.15056 C 0.06406 -0.15819 0.06874 -0.1723 0.07829 -0.17946 C 0.08819 -0.18687 0.07638 -0.17368 0.08836 -0.18525 C 0.09774 -0.19427 0.10833 -0.2019 0.12031 -0.20444 C 0.12899 -0.20629 0.13767 -0.20675 0.14635 -0.20837 C 0.17204 -0.20768 0.19774 -0.20837 0.22326 -0.20652 C 0.23107 -0.20606 0.23993 -0.1975 0.24791 -0.19496 C 0.25399 -0.18941 0.25972 -0.18502 0.26666 -0.18132 C 0.27465 -0.17068 0.28437 -0.16235 0.29131 -0.15056 C 0.29982 -0.13599 0.30694 -0.12026 0.31302 -0.10407 C 0.32291 -0.07748 0.31197 -0.11008 0.3217 -0.08673 C 0.32569 -0.07701 0.32933 -0.06638 0.33194 -0.05597 C 0.3309 -0.02243 0.33368 -0.00093 0.32031 0.02521 C 0.31788 0.03561 0.31041 0.05365 0.30295 0.0599 C 0.30069 0.06614 0.29687 0.07493 0.2927 0.07932 C 0.28975 0.08256 0.28576 0.08395 0.28263 0.08696 C 0.26736 0.10245 0.25208 0.11702 0.23628 0.13136 C 0.23055 0.14246 0.21996 0.14708 0.21163 0.15449 C 0.20017 0.16466 0.18993 0.17761 0.17829 0.18733 C 0.17118 0.19334 0.16579 0.20305 0.15798 0.20675 C 0.15138 0.22109 0.14427 0.23473 0.13767 0.24907 C 0.13715 0.25231 0.13715 0.25578 0.13628 0.25879 C 0.13558 0.26087 0.13402 0.26249 0.13333 0.26457 C 0.13142 0.27128 0.1302 0.28053 0.12899 0.2877 C 0.1302 0.3129 0.13055 0.39038 0.15364 0.41142 C 0.16111 0.42599 0.15104 0.40911 0.16232 0.41905 C 0.16371 0.42044 0.16371 0.42368 0.16527 0.42484 C 0.16927 0.42784 0.17395 0.42877 0.17829 0.43062 C 0.17968 0.43131 0.18263 0.43247 0.18263 0.43247 C 0.18993 0.43918 0.19357 0.43825 0.20295 0.44033 C 0.21128 0.44218 0.21927 0.44681 0.2276 0.44796 C 0.23576 0.44912 0.24409 0.44935 0.25225 0.45004 C 0.3934 0.44727 0.32586 0.46253 0.38836 0.43247 C 0.39253 0.42692 0.39722 0.42276 0.40156 0.4172 C 0.40347 0.41165 0.41111 0.39015 0.40156 0.39015 " pathEditMode="relative" ptsTypes="ffffffffffffffffffffffffffffffffffffffffA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9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6106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Металлы имеются в любом организме. Без этого металла не может расти и развиваться ни одно растение и животное. В организме человека содержится около 5 граммов этого металла.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The NEWS behind the NEWS. - Page 1181 - David Icke's Official Forums"/>
          <p:cNvPicPr preferRelativeResize="0">
            <a:picLocks noChangeArrowheads="1"/>
          </p:cNvPicPr>
          <p:nvPr/>
        </p:nvPicPr>
        <p:blipFill>
          <a:blip r:embed="rId7"/>
          <a:srcRect l="12000" t="25703" r="29000" b="21285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04" name="Picture 4" descr="&amp;Bcy;&amp;lcy;&amp;ocy;&amp;gcy;&amp;icy;. &amp;YAcy;&amp;rcy;&amp;mcy;&amp;acy;&amp;rcy;&amp;kcy;&amp;acy; &amp;Mcy;&amp;acy;&amp;scy;&amp;tcy;&amp;iecy;&amp;rcy;&amp;ocy;&amp;vcy; - &amp;rcy;&amp;ucy;&amp;chcy;&amp;ncy;&amp;acy;&amp;yacy; &amp;rcy;&amp;acy;&amp;bcy;&amp;ocy;&amp;tcy;&amp;acy;, handmade"/>
          <p:cNvPicPr preferRelativeResize="0">
            <a:picLocks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48" t="19565" b="21739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06" name="Picture 6" descr="&amp;KHcy;&amp;icy;&amp;mcy;.&amp;ecy;&amp;lcy;&amp;iecy;&amp;mcy;&amp;iecy;&amp;ncy;&amp;tcy;&amp;ycy; &amp;tcy;&amp;acy;&amp;bcy;&amp;lcy;&amp;icy;&amp;tscy;&amp;ycy; &amp;Mcy;&amp;iecy;&amp;ncy;&amp;dcy;&amp;iecy;&amp;lcy;&amp;iecy;&amp;iecy;&amp;vcy;&amp;acy; + &amp;fcy;&amp;ocy;&amp;tcy;&amp;ocy;&amp;gcy;&amp;rcy;&amp;acy;&amp;fcy;&amp;icy;&amp;icy; &amp;ecy;&amp;lcy;&amp;iecy;&amp;mcy;&amp;iecy;&amp;ncy;&amp;tcy;&amp;ocy;&amp;vcy; &quot; &amp;Ocy;&amp;Kcy;&amp;Ocy; &amp;Pcy;&amp;Lcy;&amp;Acy;&amp;Ncy;&amp;IEcy;&amp;Tcy;&amp;Ycy; &amp;icy;&amp;ncy;&amp;fcy;&amp;ocy;&amp;rcy;&amp;mcy;&amp;acy;&amp;tscy;&amp;icy;&amp;ocy;&amp;ncy;&amp;ncy;&amp;ocy;-&amp;acy;&amp;ncy;&amp;acy;&amp;lcy;&amp;icy;&amp;tcy;&amp;icy;&amp;chcy;&amp;iecy;&amp;scy;&amp;kcy;&amp;icy;&amp;jcy; &amp;pcy;&amp;ocy;&amp;rcy;&amp;tcy;&amp;acy;&amp;lcy;"/>
          <p:cNvPicPr preferRelativeResize="0">
            <a:picLocks noChangeArrowheads="1"/>
          </p:cNvPicPr>
          <p:nvPr/>
        </p:nvPicPr>
        <p:blipFill>
          <a:blip r:embed="rId9">
            <a:clrChange>
              <a:clrFrom>
                <a:srgbClr val="E7E7E9"/>
              </a:clrFrom>
              <a:clrTo>
                <a:srgbClr val="E7E7E9">
                  <a:alpha val="0"/>
                </a:srgbClr>
              </a:clrTo>
            </a:clrChange>
            <a:lum bright="10000"/>
          </a:blip>
          <a:srcRect l="2667" t="8000" r="17333" b="21333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2514600"/>
            <a:ext cx="1817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Железо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114800"/>
            <a:ext cx="1406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5943600"/>
            <a:ext cx="261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534400" y="8382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16281E-6 C 0.00486 -0.00323 0.01146 -0.0037 0.01459 -0.00971 C 0.02014 -0.02058 0.02709 -0.02752 0.03629 -0.03099 C 0.04445 -0.04533 0.03611 -0.03261 0.04792 -0.0444 C 0.0599 -0.05619 0.06702 -0.06383 0.08125 -0.07146 C 0.09323 -0.08742 0.07761 -0.06868 0.09132 -0.07909 C 0.10452 -0.08927 0.11233 -0.1006 0.12761 -0.1043 C 0.13959 -0.11031 0.14966 -0.11679 0.16233 -0.11979 C 0.19323 -0.13552 0.21146 -0.12303 0.25365 -0.11979 C 0.26615 -0.11563 0.27761 -0.10754 0.28993 -0.1043 C 0.29792 -0.09805 0.30695 -0.08973 0.31597 -0.08695 C 0.32014 -0.0814 0.32483 -0.07701 0.329 -0.07146 C 0.33802 -0.05943 0.34202 -0.04324 0.34497 -0.02705 C 0.34393 0.0007 0.34462 0.02845 0.34202 0.05597 C 0.34167 0.06013 0.33768 0.06198 0.33629 0.06568 C 0.33525 0.06869 0.33577 0.07239 0.3349 0.0754 C 0.32969 0.09482 0.33247 0.08025 0.32761 0.09274 C 0.31754 0.11864 0.30781 0.14801 0.28993 0.16605 C 0.28455 0.17808 0.27552 0.19265 0.26667 0.20074 C 0.26129 0.21578 0.26736 0.20213 0.25799 0.21439 C 0.25174 0.22271 0.24844 0.22919 0.24063 0.23543 C 0.2342 0.247 0.22587 0.25278 0.21754 0.26064 C 0.20452 0.27313 0.19271 0.28816 0.17969 0.30111 C 0.17084 0.3099 0.16302 0.31961 0.15521 0.33002 C 0.15278 0.33326 0.14792 0.33974 0.14792 0.33974 C 0.14566 0.35153 0.14184 0.36356 0.13768 0.37443 C 0.13281 0.40218 0.13316 0.39686 0.13924 0.44982 C 0.14011 0.45699 0.14462 0.46254 0.14636 0.46924 C 0.15347 0.497 0.17292 0.5303 0.19427 0.53862 C 0.20521 0.54949 0.21927 0.55944 0.23195 0.56568 C 0.23663 0.568 0.25643 0.56961 0.2566 0.56961 C 0.27882 0.56823 0.30104 0.568 0.32327 0.56568 C 0.33212 0.56476 0.34445 0.55134 0.35226 0.54834 C 0.36198 0.54464 0.37153 0.54024 0.38125 0.53677 C 0.39167 0.52868 0.40209 0.52267 0.41302 0.5155 C 0.42656 0.50648 0.4375 0.49445 0.44913 0.48266 C 0.45243 0.47549 0.45608 0.46924 0.45799 0.46138 C 0.45712 0.44589 0.45851 0.43502 0.45226 0.42276 C 0.44722 0.42507 0.44792 0.42276 0.44792 0.42669 " pathEditMode="relative" ptsTypes="ffffffffffffffffffffffffffffffffffffffA">
                                      <p:cBhvr>
                                        <p:cTn id="13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11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906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305800" cy="19812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Металл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XX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века. Человек его начал получать и использовать около 100 лет назад. В начале из него делали ювелирные изделия. Сейчас он относится к широко распространённым цветным металлам.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&amp;Bcy;&amp;lcy;&amp;ocy;&amp;gcy;&amp;icy;. &amp;YAcy;&amp;rcy;&amp;mcy;&amp;acy;&amp;rcy;&amp;kcy;&amp;acy; &amp;Mcy;&amp;acy;&amp;scy;&amp;tcy;&amp;iecy;&amp;rcy;&amp;ocy;&amp;vcy; - &amp;rcy;&amp;ucy;&amp;chcy;&amp;ncy;&amp;acy;&amp;yacy; &amp;rcy;&amp;acy;&amp;bcy;&amp;ocy;&amp;tcy;&amp;acy;, handmade"/>
          <p:cNvPicPr preferRelativeResize="0">
            <a:picLocks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48" t="19565" b="21739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2514600"/>
            <a:ext cx="1406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&amp;KHcy;&amp;icy;&amp;mcy;.&amp;ecy;&amp;lcy;&amp;iecy;&amp;mcy;&amp;iecy;&amp;ncy;&amp;tcy;&amp;ycy; &amp;tcy;&amp;acy;&amp;bcy;&amp;lcy;&amp;icy;&amp;tscy;&amp;ycy; &amp;Mcy;&amp;iecy;&amp;ncy;&amp;dcy;&amp;iecy;&amp;lcy;&amp;iecy;&amp;iecy;&amp;vcy;&amp;acy; + &amp;fcy;&amp;ocy;&amp;tcy;&amp;ocy;&amp;gcy;&amp;rcy;&amp;acy;&amp;fcy;&amp;icy;&amp;icy; &amp;ecy;&amp;lcy;&amp;iecy;&amp;mcy;&amp;iecy;&amp;ncy;&amp;tcy;&amp;ocy;&amp;vcy; &quot; &amp;Ocy;&amp;Kcy;&amp;Ocy; &amp;Pcy;&amp;Lcy;&amp;Acy;&amp;Ncy;&amp;IEcy;&amp;Tcy;&amp;Ycy; &amp;icy;&amp;ncy;&amp;fcy;&amp;ocy;&amp;rcy;&amp;mcy;&amp;acy;&amp;tscy;&amp;icy;&amp;ocy;&amp;ncy;&amp;ncy;&amp;ocy;-&amp;acy;&amp;ncy;&amp;acy;&amp;lcy;&amp;icy;&amp;tcy;&amp;icy;&amp;chcy;&amp;iecy;&amp;scy;&amp;kcy;&amp;icy;&amp;jcy; &amp;pcy;&amp;ocy;&amp;rcy;&amp;tcy;&amp;acy;&amp;lcy;"/>
          <p:cNvPicPr preferRelativeResize="0">
            <a:picLocks noChangeArrowheads="1"/>
          </p:cNvPicPr>
          <p:nvPr/>
        </p:nvPicPr>
        <p:blipFill>
          <a:blip r:embed="rId8">
            <a:clrChange>
              <a:clrFrom>
                <a:srgbClr val="E7E7E9"/>
              </a:clrFrom>
              <a:clrTo>
                <a:srgbClr val="E7E7E9">
                  <a:alpha val="0"/>
                </a:srgbClr>
              </a:clrTo>
            </a:clrChange>
            <a:lum bright="10000"/>
          </a:blip>
          <a:srcRect l="2667" t="8000" r="17333" b="21333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228600" y="4114800"/>
            <a:ext cx="261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&amp;zcy;&amp;ocy;&amp;lcy;&amp;ocy;&amp;tcy;&amp;ocy; TG Daily"/>
          <p:cNvPicPr preferRelativeResize="0">
            <a:picLocks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082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381000" y="5867400"/>
            <a:ext cx="170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Золото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534400" y="9144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5717E-6 C 0.00382 -0.01619 0.00781 -0.02891 0.01597 -0.04232 C 0.0184 -0.05273 0.02726 -0.06522 0.03333 -0.07331 C 0.03611 -0.08834 0.03246 -0.07424 0.03906 -0.08673 C 0.04844 -0.10453 0.05677 -0.1235 0.06667 -0.14084 C 0.06979 -0.15379 0.06545 -0.13969 0.07239 -0.15055 C 0.08733 -0.17345 0.07048 -0.15009 0.0783 -0.16582 C 0.08073 -0.17068 0.0842 -0.17461 0.08698 -0.17946 C 0.08958 -0.19403 0.09983 -0.20051 0.10868 -0.20837 C 0.12396 -0.22202 0.13976 -0.2271 0.15798 -0.22965 C 0.17639 -0.22803 0.17934 -0.22687 0.1941 -0.22202 C 0.19844 -0.21808 0.2033 -0.21693 0.20729 -0.2123 C 0.20937 -0.20999 0.21094 -0.20698 0.21302 -0.20444 C 0.21528 -0.20166 0.21788 -0.19935 0.22031 -0.19681 C 0.22239 -0.19103 0.22344 -0.18478 0.22604 -0.17946 C 0.22708 -0.17715 0.22899 -0.17576 0.23038 -0.17368 C 0.23229 -0.17068 0.23663 -0.1605 0.23767 -0.15819 C 0.23923 -0.14917 0.24184 -0.14154 0.24496 -0.13321 C 0.24548 -0.12997 0.24566 -0.12673 0.24635 -0.1235 C 0.24705 -0.12072 0.24878 -0.11841 0.2493 -0.11563 C 0.25104 -0.10615 0.25104 -0.09644 0.25208 -0.08673 C 0.25156 -0.0629 0.25156 -0.03908 0.25069 -0.01526 C 0.25069 -0.01318 0.24965 -0.01133 0.2493 -0.00948 C 0.24774 -0.00185 0.24635 0.00601 0.24496 0.01364 C 0.24392 0.0192 0.23906 0.02914 0.23906 0.02914 C 0.23628 0.04394 0.2316 0.05735 0.22465 0.06961 C 0.22257 0.08464 0.21927 0.09875 0.21736 0.11401 C 0.2184 0.14824 0.21406 0.1531 0.22465 0.17391 C 0.22795 0.18756 0.22326 0.17114 0.23038 0.18548 C 0.23125 0.1871 0.23108 0.18941 0.23177 0.19126 C 0.23628 0.20328 0.24531 0.21485 0.25503 0.21832 C 0.26753 0.22895 0.27847 0.23196 0.29271 0.23566 C 0.35469 0.23381 0.34496 0.25833 0.35503 0.22988 " pathEditMode="relative" ptsTypes="ffffffffffffffffffffffffffffffff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5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9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Использованные источники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Литература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Учебник И.В. Романов, Р.А. Петросова, Биология 6 класс. М: «Дрофа», 2013.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Источники изображений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Шаблон презентации авторский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Фон  малахит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http://www.artly.ru/wp-content/uploads/2012/01/malachite.jpg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Рамка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http://img-fotki.yandex.ru/get/7/123185381.23/0_8cf69_8798e2e1_XL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Шкатулка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http://www.stihi.ru/pics/2013/08/02/8270.jpg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Фон пещера 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http://bookchat.ru/post/94665373aa522bb3f.jpg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Хозяйка медной горы 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http://pix.academ.org/img/2014/02/11/d5d60a15c4185949da1dcabf74887cf5.png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Малахит 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http://paint-net.ru/forum/download/file.php?id=297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Ящерица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http://murzim.ru/uploads/posts/2010-12/1291511894_image049.jpg</a:t>
            </a:r>
            <a:endParaRPr lang="en-US" sz="1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Будильник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://</a:t>
            </a:r>
            <a:r>
              <a:rPr lang="en-US" sz="1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img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-</a:t>
            </a:r>
            <a:r>
              <a:rPr lang="en-US" sz="1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fotki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.</a:t>
            </a:r>
            <a:r>
              <a:rPr lang="en-US" sz="1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yandex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.</a:t>
            </a:r>
            <a:r>
              <a:rPr lang="en-US" sz="1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ru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/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get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/5604/</a:t>
            </a:r>
            <a:r>
              <a:rPr lang="en-US" sz="1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cadi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-1986.410/0_7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b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990_308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b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5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c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8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f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_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XL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http://infocompany.biz/img/content/i1087/1087917.gif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http://img2.board.com.ua/a/2000722378/wm/1-glina-s-dostavkoj.jpeg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http://images.tiu.ru/12710441_w640_h640_dolom.4.jpg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6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http://www.scuolacavasso.it/montagna/images/LimestoneWithFossilUSGOV.jpg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http://www.stihi.ru/pics/2009/12/26/7156.jpg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http://infocompany.biz/img/content/i1087/1087917.gif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7, 20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http://www.stihi.ru/pics/2009/12/26/7156.jpg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http://xreferat.ru/image/20/1305325526_3.png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http://img.stolbik.net/a/5401513/wmua/1-mel_prirodnyij_kuskovoj.JPG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8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http://img2.board.com.ua/a/2000722378/wm/1-glina-s-dostavkoj.jpeg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http://4.bp.blogspot.com/-6Ds7aYLPEqE/UNMc68X6ROI/AAAAAAAABTE/aJ8rVdB4NXY/s1600/72568273.jpg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http://i.klubkrasoti.ru/content/image/49(7).jpg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8077200" cy="5592763"/>
          </a:xfrm>
        </p:spPr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9, 22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http://images.tiu.ru/12710441_w640_h640_dolom.4.jpg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http://infocompany.biz/img/content/i1087/1087917.gif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http://img2.board.com.ua/a/2000722378/wm/1-glina-s-dostavkoj.jpeg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10, 11, 14, 21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http://static.ngs.ru/cache/market/f003dc2262d28a58c1201adaaabc6554_1355584689_800_800.jpg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http://grainboard.ru/data/profile/37240/profileQmyHkM_img.jpg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http://www.incanews.com/resim/haber/2013/05/16/main-big.jpg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12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http://grainboard.ru/data/profile/37240/profileQmyHkM_img.jpg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http://fedpress.ru/sites/fedpress/files/ryabowall/news/gaz_2.jpg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13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http://www.incanews.com/resim/haber/2013/05/16/main-big.jpg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14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15, 23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http://a.imageshack.us/img31/1808/ironelectrolyticand1cm3.jpg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http://static.giantbomb.com/uploads/square_small/0/1992/1202464-copper.jpg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http://egofree.ru/wp-content/uploads/2010/06/aluminumfoil.jpg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16, 17, 24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http://static.giantbomb.com/uploads/square_small/0/1992/1202464-copper.jpg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http://egofree.ru/wp-content/uploads/2010/06/aluminumfoil.jpg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http://arsamaki.aeternaru.users.photofile.ru/photo/arsamaki.aeternaru/4166452/xlarge/106590759.jpg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18, 19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http://img3.board.com.ua/a/2002524990/wm/5-llom-chuguna-vseh-vidov.jpg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http://1.wlimg.com/product_images/bc-full/dir_21/624269/steel-flanges-331980.jpg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http://www.metaprom.ru/board_foto/1320911723foto2_big.jpg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906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Рыхлая, сыпучая горная порода. Её частички плохо сцеплены друг с другом. Легко пропускает воду.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Этой породы много в руслах рек.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&amp;Pcy;&amp;iecy;&amp;scy;&amp;ocy;&amp;kcy; &amp;vcy; &amp;Mcy;&amp;ocy;&amp;scy;&amp;kcy;&amp;vcy;&amp;iecy;. &amp;TScy;&amp;iecy;&amp;ncy;&amp;acy; 100 &amp;zcy;&amp;acy; &amp;tcy;&amp;ocy;&amp;ncy;&amp;ncy;&amp;ucy; &amp;vcy; &amp;Mcy;&amp;ocy;&amp;scy;&amp;kcy;&amp;vcy;&amp;iecy;. &amp;Pcy;&amp;iecy;&amp;scy;&amp;ocy;&amp;kcy; &amp;vcy; &amp;Mcy;&amp;ocy;&amp;scy;&amp;kcy;&amp;vcy;&amp;iecy; - SRBP.RU"/>
          <p:cNvPicPr preferRelativeResize="0"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220" name="Picture 4" descr="&amp;pcy;&amp;iecy;&amp;rcy;&amp;iecy;&amp;khcy;&amp;ocy;&amp;dcy;&amp;icy;&amp;tcy;&amp;iecy; &amp;ncy;&amp;acy; &amp;scy;&amp;acy;&amp;jcy;&amp;tcy; http://mama-usa.com.ua/newborn-medicaid-new"/>
          <p:cNvPicPr preferRelativeResize="0">
            <a:picLocks noChangeArrowheads="1"/>
          </p:cNvPicPr>
          <p:nvPr/>
        </p:nvPicPr>
        <p:blipFill>
          <a:blip r:embed="rId8">
            <a:lum bright="10000"/>
          </a:blip>
          <a:srcRect t="56667" r="56250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222" name="Picture 6" descr="&amp;Icy;&amp;zcy;&amp;vcy;&amp;iecy;&amp;scy;&amp;tcy;&amp;ncy;&amp;yacy;&amp;kcy;"/>
          <p:cNvPicPr preferRelativeResize="0">
            <a:picLocks noChangeArrowheads="1"/>
          </p:cNvPicPr>
          <p:nvPr/>
        </p:nvPicPr>
        <p:blipFill>
          <a:blip r:embed="rId9"/>
          <a:srcRect r="56250" b="58333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762000" y="2514600"/>
            <a:ext cx="1572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Песок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4114800"/>
            <a:ext cx="1564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Глина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943600"/>
            <a:ext cx="2519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Известняк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4"/>
          <a:stretch>
            <a:fillRect/>
          </a:stretch>
        </p:blipFill>
        <p:spPr>
          <a:xfrm>
            <a:off x="8534400" y="838200"/>
            <a:ext cx="304800" cy="304800"/>
          </a:xfrm>
          <a:prstGeom prst="rect">
            <a:avLst/>
          </a:prstGeom>
        </p:spPr>
      </p:pic>
      <p:pic>
        <p:nvPicPr>
          <p:cNvPr id="18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5.40241E-6 C 0.00225 -0.00856 0.00173 -0.01758 0.0059 -0.02521 C 0.01163 -0.03585 0.02013 -0.03932 0.02899 -0.04256 C 0.05034 -0.05042 0.07222 -0.05667 0.09427 -0.0599 C 0.15972 -0.05852 0.15694 -0.06569 0.1927 -0.05412 C 0.19947 -0.04973 0.20208 -0.04371 0.20729 -0.03678 C 0.20902 -0.02961 0.21128 -0.02267 0.21302 -0.0155 C 0.21284 0.00023 0.21145 0.13459 0.21024 0.16789 C 0.20972 0.18061 0.20624 0.19403 0.20434 0.20652 C 0.20017 0.23404 0.19548 0.26318 0.18836 0.28954 C 0.18923 0.32793 0.18993 0.35036 0.1927 0.38413 C 0.19131 0.39523 0.19236 0.40425 0.19565 0.41489 C 0.19739 0.42021 0.20156 0.43038 0.20156 0.43038 C 0.20486 0.44935 0.21597 0.4653 0.22604 0.47872 C 0.22864 0.48219 0.23333 0.48149 0.23628 0.4845 C 0.23802 0.48612 0.23888 0.48889 0.24062 0.49028 C 0.24392 0.49329 0.25121 0.49514 0.25503 0.49606 C 0.26128 0.49745 0.27395 0.49999 0.27395 0.49999 C 0.31336 0.51688 0.36128 0.52335 0.39861 0.49999 " pathEditMode="relative" ptsTypes="ffffffffffffffffffA">
                                      <p:cBhvr>
                                        <p:cTn id="13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0" dur="373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9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6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6106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Полезное  ископаемое образовалось из остатков живых организмов – раковин моллюсков. Большинство залежей этого полезного ископаемого расположено в южных районах.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etting Started in Fossil Hunting Citizen Scientists League"/>
          <p:cNvPicPr preferRelativeResize="0">
            <a:picLocks noChangeArrowheads="1"/>
          </p:cNvPicPr>
          <p:nvPr/>
        </p:nvPicPr>
        <p:blipFill>
          <a:blip r:embed="rId7">
            <a:lum bright="-10000"/>
          </a:blip>
          <a:srcRect l="13333" t="22535" r="33333" b="9859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04800" y="5867400"/>
            <a:ext cx="2519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Известняк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&amp;Gcy;&amp;rcy;&amp;acy;&amp;ncy;&amp;icy;&amp;tcy; - &amp;Scy;&amp;tcy;&amp;rcy;&amp;ocy;&amp;icy;&amp;tcy;&amp;iecy;&amp;lcy;&amp;softcy;&amp;ncy;&amp;ycy;&amp;jcy; &amp;pcy;&amp;ocy;&amp;rcy;&amp;tcy;&amp;acy;&amp;lcy; rmnt.net"/>
          <p:cNvPicPr preferRelativeResize="0">
            <a:picLocks noChangeArrowheads="1"/>
          </p:cNvPicPr>
          <p:nvPr/>
        </p:nvPicPr>
        <p:blipFill>
          <a:blip r:embed="rId8">
            <a:lum bright="10000"/>
          </a:blip>
          <a:srcRect l="27623" t="49558" r="32005" b="6549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57200" y="4038600"/>
            <a:ext cx="1809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Гранит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&amp;Pcy;&amp;iecy;&amp;scy;&amp;ocy;&amp;kcy; &amp;vcy; &amp;Mcy;&amp;ocy;&amp;scy;&amp;kcy;&amp;vcy;&amp;iecy;. &amp;TScy;&amp;iecy;&amp;ncy;&amp;acy; 100 &amp;zcy;&amp;acy; &amp;tcy;&amp;ocy;&amp;ncy;&amp;ncy;&amp;ucy; &amp;vcy; &amp;Mcy;&amp;ocy;&amp;scy;&amp;kcy;&amp;vcy;&amp;iecy;. &amp;Pcy;&amp;iecy;&amp;scy;&amp;ocy;&amp;kcy; &amp;vcy; &amp;Mcy;&amp;ocy;&amp;scy;&amp;kcy;&amp;vcy;&amp;iecy; - SRBP.RU"/>
          <p:cNvPicPr preferRelativeResize="0">
            <a:picLocks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33400" y="2514600"/>
            <a:ext cx="1572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Песок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7620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56707E-6 C 0.00052 -0.04372 0.0007 -0.08743 0.00139 -0.13114 C 0.00191 -0.16051 0.00035 -0.15311 0.00434 -0.16791 C 0.0066 -0.20052 0.01042 -0.2359 0.02014 -0.26643 C 0.02327 -0.27637 0.02813 -0.28585 0.03177 -0.29534 C 0.03785 -0.31083 0.03976 -0.32748 0.04775 -0.34159 C 0.04931 -0.34806 0.05504 -0.35916 0.05504 -0.35916 C 0.05834 -0.37281 0.06216 -0.37882 0.06806 -0.38992 C 0.07136 -0.39594 0.07361 -0.40311 0.07674 -0.40935 C 0.07934 -0.41467 0.08421 -0.41744 0.08681 -0.42276 C 0.09653 -0.44173 0.12066 -0.45792 0.13768 -0.46139 C 0.15764 -0.46994 0.17431 -0.46416 0.19705 -0.46324 C 0.20573 -0.45953 0.21285 -0.45352 0.22171 -0.44982 C 0.22466 -0.44658 0.22882 -0.4452 0.23177 -0.44196 C 0.23368 -0.43988 0.23438 -0.43641 0.23594 -0.43433 C 0.2474 -0.42068 0.26025 -0.40773 0.2724 -0.39571 C 0.27535 -0.3927 0.2783 -0.38946 0.28108 -0.38599 C 0.28507 -0.38114 0.29271 -0.37073 0.29271 -0.37073 C 0.2948 -0.36217 0.29931 -0.35523 0.30278 -0.34737 C 0.30382 -0.34205 0.30712 -0.33766 0.30712 -0.33211 C 0.30712 -0.30459 0.30539 -0.27683 0.29844 -0.25093 C 0.29792 -0.23937 0.29844 -0.2278 0.29705 -0.21624 C 0.29601 -0.20745 0.2915 -0.19658 0.28976 -0.18733 C 0.28976 -0.1871 0.28664 -0.11287 0.2941 -0.09274 C 0.29671 -0.08558 0.30139 -0.08026 0.30434 -0.07332 C 0.30973 -0.06083 0.31719 -0.05343 0.32743 -0.05019 C 0.33247 -0.04557 0.33768 -0.04302 0.34341 -0.04048 C 0.35 -0.03447 0.35382 -0.03447 0.36216 -0.03285 C 0.37153 -0.0347 0.38143 -0.04094 0.38837 -0.05019 C 0.38976 -0.05204 0.39098 -0.05459 0.39271 -0.05597 C 0.39601 -0.05875 0.40209 -0.06014 0.40573 -0.06176 C 0.40921 -0.05482 0.40868 -0.05829 0.40868 -0.05204 " pathEditMode="relative" ptsTypes="fffffffffffffffffffffffffffffffA">
                                      <p:cBhvr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5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9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6106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Своё название полезное ископаемое получило от латинского слова означающее «зерно».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Благодаря красоте и твёрдости он широко используется в строительстве.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&amp;Gcy;&amp;rcy;&amp;acy;&amp;ncy;&amp;icy;&amp;tcy; - &amp;Scy;&amp;tcy;&amp;rcy;&amp;ocy;&amp;icy;&amp;tcy;&amp;iecy;&amp;lcy;&amp;softcy;&amp;ncy;&amp;ycy;&amp;jcy; &amp;pcy;&amp;ocy;&amp;rcy;&amp;tcy;&amp;acy;&amp;lcy; rmnt.net"/>
          <p:cNvPicPr preferRelativeResize="0">
            <a:picLocks noChangeArrowheads="1"/>
          </p:cNvPicPr>
          <p:nvPr/>
        </p:nvPicPr>
        <p:blipFill>
          <a:blip r:embed="rId7">
            <a:lum bright="10000"/>
          </a:blip>
          <a:srcRect l="27623" t="49558" r="32005" b="6549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4038600"/>
            <a:ext cx="1809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Гранит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&amp;SHcy;&amp;kcy;&amp;ocy;&amp;lcy;&amp;acy; XXI &amp;vcy;&amp;iecy;&amp;kcy; - Part 8"/>
          <p:cNvPicPr preferRelativeResize="0">
            <a:picLocks noChangeArrowheads="1"/>
          </p:cNvPicPr>
          <p:nvPr/>
        </p:nvPicPr>
        <p:blipFill>
          <a:blip r:embed="rId8">
            <a:lum bright="20000"/>
          </a:blip>
          <a:srcRect l="14363" t="26667" r="31059" b="23809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81000" y="2514600"/>
            <a:ext cx="2018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Мрамор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&amp;Mcy;&amp;iecy;&amp;lcy; &amp;pcy;&amp;rcy;&amp;icy;&amp;rcy;&amp;ocy;&amp;dcy;&amp;ncy;&amp;ycy;&amp;jcy; &amp;kcy;&amp;ucy;&amp;scy;&amp;kcy;&amp;ocy;&amp;vcy;&amp;ocy;&amp;jcy;"/>
          <p:cNvPicPr preferRelativeResize="0">
            <a:picLocks noChangeArrowheads="1"/>
          </p:cNvPicPr>
          <p:nvPr/>
        </p:nvPicPr>
        <p:blipFill>
          <a:blip r:embed="rId9"/>
          <a:srcRect l="23214" t="11847" r="16072" b="26208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81000" y="5867400"/>
            <a:ext cx="1194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Мел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6858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5.08788E-6 C 0.0099 -0.00833 0.0073 -0.01342 0.00869 -0.03077 C 0.01042 -0.05158 0.01615 -0.07216 0.02327 -0.09067 C 0.02379 -0.0939 0.02483 -0.10107 0.02622 -0.10431 C 0.02796 -0.10824 0.03195 -0.11587 0.03195 -0.11587 C 0.03403 -0.12466 0.03785 -0.1316 0.04202 -0.139 C 0.04619 -0.15912 0.06303 -0.18317 0.07396 -0.19682 C 0.07518 -0.19844 0.09011 -0.22156 0.09567 -0.22388 C 0.10105 -0.23104 0.10452 -0.23405 0.11164 -0.23752 C 0.11737 -0.24307 0.12119 -0.24423 0.12761 -0.247 C 0.13751 -0.25602 0.15244 -0.25533 0.16389 -0.25672 C 0.17692 -0.2625 0.19133 -0.26458 0.20435 -0.25672 C 0.20973 -0.25348 0.21528 -0.2507 0.22032 -0.247 C 0.22327 -0.24469 0.229 -0.23937 0.229 -0.23937 C 0.23264 -0.2322 0.23751 -0.22989 0.24202 -0.22388 C 0.24514 -0.21254 0.25174 -0.19959 0.2566 -0.18918 C 0.25851 -0.18525 0.26233 -0.17762 0.26233 -0.17762 C 0.26442 -0.16421 0.26737 -0.15496 0.27258 -0.14293 C 0.27605 -0.12327 0.28525 -0.10616 0.28994 -0.08673 C 0.29115 -0.07471 0.29358 -0.06384 0.29567 -0.05204 C 0.29514 -0.01735 0.29514 0.01757 0.29428 0.05226 C 0.29393 0.0629 0.28976 0.07515 0.28699 0.0851 C 0.28508 0.09204 0.2783 0.10429 0.2783 0.10429 C 0.27605 0.11655 0.27188 0.12557 0.26824 0.13713 C 0.26563 0.14523 0.26459 0.15378 0.26233 0.16211 C 0.26251 0.16859 0.26077 0.20744 0.26824 0.22016 C 0.28837 0.25415 0.32362 0.26294 0.35365 0.26641 C 0.35452 0.26641 0.38126 0.27034 0.38855 0.26063 " pathEditMode="relative" ptsTypes="fffffffffffffffffffffffffff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5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9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полезное ископаемое используется не только в строительстве. Из него делают красивую фарфоровую посуду, применяется в косметологии и медицине.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&amp;pcy;&amp;iecy;&amp;rcy;&amp;iecy;&amp;khcy;&amp;ocy;&amp;dcy;&amp;icy;&amp;tcy;&amp;iecy; &amp;ncy;&amp;acy; &amp;scy;&amp;acy;&amp;jcy;&amp;tcy; http://mama-usa.com.ua/newborn-medicaid-new"/>
          <p:cNvPicPr preferRelativeResize="0">
            <a:picLocks noChangeArrowheads="1"/>
          </p:cNvPicPr>
          <p:nvPr/>
        </p:nvPicPr>
        <p:blipFill>
          <a:blip r:embed="rId7">
            <a:lum bright="10000"/>
          </a:blip>
          <a:srcRect t="56667" r="56250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4038600"/>
            <a:ext cx="1564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Глина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&amp;Scy;&amp;tcy;&amp;rcy;&amp;ocy;&amp;icy;&amp;tcy;&amp;iecy;&amp;lcy;&amp;softcy;&amp;ncy;&amp;ycy;&amp;jcy; &amp;scy;&amp;lcy;&amp;ocy;&amp;vcy;&amp;acy;&amp;rcy;&amp;softcy; - &amp;icy;&amp;zcy;&amp;vcy;&amp;iecy;&amp;scy;&amp;tcy;&amp;ncy;&amp;yacy;&amp;kcy;: &amp;shchcy;&amp;iecy;&amp;bcy;&amp;iecy;&amp;ncy;&amp;softcy;, &amp;pcy;&amp;iecy;&amp;scy;&amp;ocy;&amp;kcy;, &amp;tscy;&amp;iecy;&amp;mcy;&amp;iecy;&amp;ncy;&amp;tcy;, &amp;scy;&amp;ucy;&amp;khcy;&amp;acy;&amp;yacy; &amp;scy;&amp;mcy;&amp;iecy;&amp;scy;&amp;softcy;, &amp;ocy;&amp;zcy;&amp;iecy;&amp;lcy;&amp;iecy;&amp;ncy;&amp;iecy;&amp;ncy;&amp;icy;&amp;iecy;, &amp;gcy;&amp;rcy;&amp;ucy;&amp;ncy;&amp;tcy;, &amp;tcy;&amp;ocy;&amp;rcy;&amp;fcy;, &amp;chcy;&amp;iecy;&amp;rcy;&amp;ncy;&amp;ocy;&amp;zcy;&amp;iecy;&amp;mcy;, &amp;kcy;&amp;iecy;&amp;rcy;&amp;acy;&amp;mcy;&amp;zcy;&amp;icy;&amp;tcy;, &amp;bcy;&amp;iecy;&amp;tcy;&amp;ocy;&amp;ncy;, &amp;kcy;&amp;icy;&amp;rcy;&amp;pcy;&amp;icy;&amp;chcy;"/>
          <p:cNvPicPr preferRelativeResize="0"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81000" y="2514600"/>
            <a:ext cx="2519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Известняк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&amp;Gcy;&amp;rcy;&amp;acy;&amp;ncy;&amp;icy;&amp;tcy; - &amp;ecy;&amp;tcy;&amp;ocy; &amp;zcy;&amp;vcy;&amp;ucy;&amp;chcy;&amp;icy;&amp;tcy; &amp;gcy;&amp;ocy;&amp;rcy;&amp;dcy;&amp;ocy;. - &amp;Scy;&amp;tcy;&amp;acy;&amp;tcy;&amp;softcy;&amp;icy;"/>
          <p:cNvPicPr preferRelativeResize="0">
            <a:picLocks noChangeArrowheads="1"/>
          </p:cNvPicPr>
          <p:nvPr/>
        </p:nvPicPr>
        <p:blipFill>
          <a:blip r:embed="rId9"/>
          <a:srcRect l="31000" t="36000" r="18000" b="28000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81000" y="5867400"/>
            <a:ext cx="1809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Гранит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8382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86772E-6 C 0.01007 -0.00486 0.00625 -0.01665 0.01163 -0.02706 C 0.01458 -0.07146 0.02916 -0.11309 0.0493 -0.14871 C 0.05139 -0.15749 0.05521 -0.16698 0.06093 -0.17183 C 0.06493 -0.17993 0.07014 -0.18686 0.07396 -0.19496 C 0.07534 -0.19797 0.07517 -0.2019 0.07673 -0.20467 C 0.07934 -0.20953 0.0842 -0.21161 0.08698 -0.21624 C 0.09618 -0.23127 0.10364 -0.24607 0.11458 -0.25879 C 0.1243 -0.27012 0.13784 -0.27821 0.1493 -0.28585 C 0.15868 -0.29209 0.16753 -0.30111 0.17673 -0.30712 C 0.18732 -0.31406 0.19861 -0.31684 0.21007 -0.32054 C 0.21892 -0.31984 0.22864 -0.32239 0.23628 -0.31661 C 0.23941 -0.31429 0.24271 -0.30643 0.24496 -0.30319 C 0.27118 -0.26457 0.24184 -0.31082 0.25798 -0.28377 C 0.26041 -0.27983 0.26267 -0.2759 0.26527 -0.2722 C 0.26753 -0.26896 0.27014 -0.26619 0.27239 -0.26272 C 0.27552 -0.25786 0.28125 -0.24722 0.28125 -0.24722 C 0.28698 -0.20698 0.28402 -0.2308 0.28402 -0.14107 C 0.28402 -0.11286 0.28628 -0.11957 0.27968 -0.10615 C 0.27743 -0.08094 0.27552 -0.05204 0.26666 -0.02914 C 0.26423 -0.00601 0.26198 0.01619 0.25069 0.03469 C 0.24878 0.05967 0.24757 0.06776 0.2493 0.09644 C 0.25069 0.12003 0.27118 0.14477 0.28698 0.15055 C 0.29548 0.15796 0.30555 0.16189 0.31458 0.1679 C 0.32587 0.17553 0.33541 0.1871 0.34791 0.19103 C 0.35677 0.20005 0.35139 0.19611 0.36527 0.20074 C 0.36666 0.2012 0.36962 0.20259 0.36962 0.20259 " pathEditMode="relative" ptsTypes="ffffffffffffffffffffffffff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5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9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906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этого строительного полезного ископаемого получают известь, которой белят потолки, стены и даже стволы деревьев весной, что бы уничтожить насекомых вредителей. 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&amp;Icy;&amp;zcy;&amp;vcy;&amp;iecy;&amp;scy;&amp;tcy;&amp;ncy;&amp;yacy;&amp;kcy;"/>
          <p:cNvPicPr preferRelativeResize="0">
            <a:picLocks noChangeArrowheads="1"/>
          </p:cNvPicPr>
          <p:nvPr/>
        </p:nvPicPr>
        <p:blipFill>
          <a:blip r:embed="rId7"/>
          <a:srcRect l="6250" t="38333" r="35000" b="18333"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81000" y="2514600"/>
            <a:ext cx="2519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Известняк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&amp;Pcy;&amp;iecy;&amp;scy;&amp;ocy;&amp;kcy; &amp;vcy; &amp;Mcy;&amp;ocy;&amp;scy;&amp;kcy;&amp;vcy;&amp;iecy;. &amp;TScy;&amp;iecy;&amp;ncy;&amp;acy; 100 &amp;zcy;&amp;acy; &amp;tcy;&amp;ocy;&amp;ncy;&amp;ncy;&amp;ucy; &amp;vcy; &amp;Mcy;&amp;ocy;&amp;scy;&amp;kcy;&amp;vcy;&amp;iecy;. &amp;Pcy;&amp;iecy;&amp;scy;&amp;ocy;&amp;kcy; &amp;vcy; &amp;Mcy;&amp;ocy;&amp;scy;&amp;kcy;&amp;vcy;&amp;iecy; - SRBP.RU"/>
          <p:cNvPicPr preferRelativeResize="0">
            <a:picLocks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0" name="Picture 6" descr="&amp;pcy;&amp;iecy;&amp;rcy;&amp;iecy;&amp;khcy;&amp;ocy;&amp;dcy;&amp;icy;&amp;tcy;&amp;iecy; &amp;ncy;&amp;acy; &amp;scy;&amp;acy;&amp;jcy;&amp;tcy; http://mama-usa.com.ua/newborn-medicaid-new"/>
          <p:cNvPicPr preferRelativeResize="0">
            <a:picLocks noChangeArrowheads="1"/>
          </p:cNvPicPr>
          <p:nvPr/>
        </p:nvPicPr>
        <p:blipFill>
          <a:blip r:embed="rId9">
            <a:lum bright="10000"/>
          </a:blip>
          <a:srcRect t="56667" r="50000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81000" y="5867400"/>
            <a:ext cx="1564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Глина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4038600"/>
            <a:ext cx="1572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Песок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9144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025E-6 C 0.00225 -0.00763 0.00937 -0.02405 0.01458 -0.02891 C 0.01666 -0.03099 0.01961 -0.03122 0.02187 -0.03284 C 0.025 -0.03515 0.02725 -0.03931 0.03055 -0.04047 C 0.04913 -0.04718 0.06788 -0.05342 0.08698 -0.05596 C 0.11701 -0.05527 0.14687 -0.05573 0.17691 -0.05411 C 0.21684 -0.05203 0.25295 -0.00948 0.27986 0.02498 C 0.28836 0.03608 0.2934 0.05435 0.3 0.06753 C 0.30416 0.0939 0.31076 0.12003 0.31458 0.14663 C 0.31406 0.1723 0.31493 0.1982 0.31319 0.22387 C 0.31302 0.22711 0.30954 0.22873 0.30868 0.23173 C 0.30763 0.23543 0.30833 0.2396 0.30729 0.2433 C 0.30468 0.25278 0.2993 0.26064 0.29722 0.27035 C 0.29427 0.28354 0.29079 0.29626 0.28698 0.30898 C 0.28559 0.31985 0.28437 0.32863 0.27986 0.33788 C 0.27829 0.34552 0.27725 0.3506 0.27395 0.35708 C 0.27187 0.39293 0.26718 0.43155 0.27257 0.46716 C 0.27309 0.47086 0.27569 0.47341 0.27691 0.47688 C 0.28333 0.49399 0.28906 0.51087 0.29861 0.52521 C 0.30434 0.534 0.30746 0.54418 0.31597 0.54834 C 0.33437 0.54764 0.3526 0.54741 0.371 0.54626 C 0.37604 0.54603 0.3842 0.53677 0.3842 0.53677 C 0.3901 0.52475 0.38645 0.52521 0.39132 0.52521 " pathEditMode="relative" ptsTypes="ffffffffffffffffffffffA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2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6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4DA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Горючее полезное ископаемое темно бурого цвета, рыхлое. Образовалось из остатков растений произрастающих на болотах.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&amp;Fcy;&amp;ocy;&amp;tcy;&amp;ocy;&amp;gcy;&amp;acy;&amp;lcy;&amp;iecy;&amp;rcy;&amp;iecy;&amp;yacy; &amp;YUcy;&amp;rcy;&amp;icy;&amp;yacy; &amp;Pcy;&amp;rcy;&amp;ocy;&amp;khcy;&amp;ocy;&amp;rcy;&amp;iecy;&amp;ncy;&amp;kcy;&amp;ocy;"/>
          <p:cNvPicPr preferRelativeResize="0">
            <a:picLocks noChangeArrowheads="1"/>
          </p:cNvPicPr>
          <p:nvPr/>
        </p:nvPicPr>
        <p:blipFill>
          <a:blip r:embed="rId7"/>
          <a:srcRect t="41334" r="60000" b="22666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81000" y="4038600"/>
            <a:ext cx="1393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Торф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&amp;Pcy;&amp;rcy;&amp;yacy;&amp;mcy;&amp;ycy;&amp;iecy; &amp;pcy;&amp;ocy;&amp;scy;&amp;tcy;&amp;acy;&amp;vcy;&amp;kcy;&amp;icy; &amp;ucy;&amp;gcy;&amp;lcy;&amp;yacy; &amp;scy; &amp;shcy;&amp;acy;&amp;khcy;&amp;tcy; &amp;icy; &amp;rcy;&amp;acy;&amp;zcy;&amp;rcy;&amp;iecy;&amp;zcy;&amp;ocy;&amp;vcy;.(&amp;ncy;&amp;iecy; &amp;ocy;&amp;tcy;&amp;gcy;&amp;rcy;&amp;ucy;&amp;zhcy;&amp;acy;&amp;iecy;&amp;mcy; &amp;scy; &amp;pcy;&amp;lcy;&amp;ocy;&amp;shchcy;&amp;acy;&amp;dcy;&amp;ocy;&amp;kcy; &amp;icy; &amp;tcy;&amp;ucy;&amp;pcy;&amp;icy;&amp;kcy;&amp;ocy;&amp;vcy;)., &amp;Pcy;&amp;rcy;&amp;ocy;&amp;mcy;&amp;ycy;&amp;shcy;&amp;lcy;&amp;iecy;&amp;ncy;&amp;ncy;&amp;ocy;&amp;iecy; &amp;scy;&amp;ycy;&amp;rcy;&amp;softcy;&amp;iecy; &amp;icy; &amp;mcy;&amp;acy;&amp;tcy;&amp;iecy;&amp;rcy;&amp;icy;&amp;acy;&amp;lcy;&amp;ycy; - &amp;Ucy;&amp;gcy;&amp;ocy;&amp;lcy;&amp;softcy;, &amp;scy;&amp;lcy;&amp;acy;&amp;ncy;&amp;tscy;&amp;ycy;"/>
          <p:cNvPicPr preferRelativeResize="0">
            <a:picLocks noChangeArrowheads="1"/>
          </p:cNvPicPr>
          <p:nvPr/>
        </p:nvPicPr>
        <p:blipFill>
          <a:blip r:embed="rId8" cstate="print">
            <a:lum bright="-10000"/>
          </a:blip>
          <a:srcRect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2438400"/>
            <a:ext cx="1527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Уголь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4" name="Picture 6" descr="25.09.2013 Evo-NewMarketing"/>
          <p:cNvPicPr preferRelativeResize="0">
            <a:picLocks noChangeArrowheads="1"/>
          </p:cNvPicPr>
          <p:nvPr/>
        </p:nvPicPr>
        <p:blipFill>
          <a:blip r:embed="rId9" cstate="print">
            <a:lum bright="-10000"/>
          </a:blip>
          <a:srcRect t="29898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81000" y="5943600"/>
            <a:ext cx="1658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Нефть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534400" y="9144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08973E-6 C 0.00695 -0.00625 0.00539 -0.01365 0.01025 -0.02313 C 0.01302 -0.03932 0.02136 -0.05851 0.03195 -0.06753 C 0.03785 -0.08048 0.05868 -0.10292 0.06962 -0.10823 C 0.07691 -0.11564 0.08698 -0.12373 0.09566 -0.12743 C 0.10504 -0.13576 0.11702 -0.13946 0.12761 -0.14478 C 0.13368 -0.14778 0.14636 -0.15056 0.14636 -0.15056 C 0.16684 -0.1642 0.19705 -0.15218 0.21893 -0.14293 C 0.23386 -0.12951 0.21146 -0.14871 0.229 -0.13714 C 0.23872 -0.13067 0.24914 -0.12211 0.25799 -0.11402 C 0.26476 -0.10777 0.2691 -0.09181 0.27396 -0.08303 C 0.27622 -0.07401 0.28021 -0.06776 0.28403 -0.0599 C 0.28855 -0.05065 0.2908 -0.03978 0.29271 -0.02914 C 0.2915 0.04671 0.29636 0.03608 0.28837 0.07516 C 0.28681 0.09852 0.27952 0.1302 0.28993 0.15055 C 0.2915 0.16189 0.29514 0.17738 0.3 0.18709 C 0.30348 0.20721 0.31441 0.22826 0.32761 0.23936 C 0.33594 0.2463 0.34723 0.24676 0.3566 0.24907 C 0.37535 0.24838 0.39427 0.24884 0.41302 0.24699 C 0.41702 0.24653 0.41841 0.24028 0.42032 0.23728 C 0.42153 0.2352 0.42466 0.2315 0.42466 0.2315 " pathEditMode="relative" ptsTypes="ffffffffffffffffffffA">
                                      <p:cBhvr>
                                        <p:cTn id="23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3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9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34400" y="914400"/>
            <a:ext cx="304800" cy="304800"/>
          </a:xfrm>
          <a:prstGeom prst="rect">
            <a:avLst/>
          </a:prstGeom>
        </p:spPr>
      </p:pic>
      <p:pic>
        <p:nvPicPr>
          <p:cNvPr id="4" name="Рисунок 3" descr="MOISEIKIN - &amp;YUcy;&amp;vcy;&amp;iecy;&amp;lcy;&amp;icy;&amp;rcy;&amp;ncy;&amp;ycy;&amp;jcy; &amp;icy;&amp;ncy;&amp;tcy;&amp;iecy;&amp;rcy;&amp;ncy;&amp;iecy;&amp;tcy;-&amp;mcy;&amp;acy;&amp;gcy;&amp;acy;&amp;zcy;&amp;icy;&amp;ncy;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6072" t="8817" r="6448" b="7957"/>
          <a:stretch>
            <a:fillRect/>
          </a:stretch>
        </p:blipFill>
        <p:spPr bwMode="auto">
          <a:xfrm flipH="1">
            <a:off x="3657600" y="4800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8153400" y="0"/>
            <a:ext cx="990600" cy="533400"/>
          </a:xfrm>
          <a:prstGeom prst="actionButtonEnd">
            <a:avLst/>
          </a:prstGeom>
          <a:gradFill flip="none" rotWithShape="1">
            <a:gsLst>
              <a:gs pos="0">
                <a:srgbClr val="0DA37F">
                  <a:tint val="66000"/>
                  <a:satMod val="160000"/>
                </a:srgbClr>
              </a:gs>
              <a:gs pos="50000">
                <a:srgbClr val="0DA37F">
                  <a:tint val="44500"/>
                  <a:satMod val="160000"/>
                </a:srgbClr>
              </a:gs>
              <a:gs pos="100000">
                <a:srgbClr val="0DA37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0"/>
            <a:ext cx="8153400" cy="1905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4DA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горючее полезное ископаемое стало применяться гораздо позднее, чем торф и каменный уголь. Его используют главным образом для получения топлива для автомобилей, самолётов, ракет.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&amp;Fcy;&amp;ocy;&amp;tcy;&amp;ocy;&amp;gcy;&amp;acy;&amp;lcy;&amp;iecy;&amp;rcy;&amp;iecy;&amp;yacy; &amp;YUcy;&amp;rcy;&amp;icy;&amp;yacy; &amp;Pcy;&amp;rcy;&amp;ocy;&amp;khcy;&amp;ocy;&amp;rcy;&amp;iecy;&amp;ncy;&amp;kcy;&amp;ocy;"/>
          <p:cNvPicPr preferRelativeResize="0">
            <a:picLocks noChangeArrowheads="1"/>
          </p:cNvPicPr>
          <p:nvPr/>
        </p:nvPicPr>
        <p:blipFill>
          <a:blip r:embed="rId7"/>
          <a:srcRect t="41334" r="60000" b="22666"/>
          <a:stretch>
            <a:fillRect/>
          </a:stretch>
        </p:blipFill>
        <p:spPr bwMode="auto">
          <a:xfrm>
            <a:off x="274320" y="33832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81000" y="4038600"/>
            <a:ext cx="1393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Торф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&amp;Pcy;&amp;rcy;&amp;yacy;&amp;mcy;&amp;ycy;&amp;iecy; &amp;pcy;&amp;ocy;&amp;scy;&amp;tcy;&amp;acy;&amp;vcy;&amp;kcy;&amp;icy; &amp;ucy;&amp;gcy;&amp;lcy;&amp;yacy; &amp;scy; &amp;shcy;&amp;acy;&amp;khcy;&amp;tcy; &amp;icy; &amp;rcy;&amp;acy;&amp;zcy;&amp;rcy;&amp;iecy;&amp;zcy;&amp;ocy;&amp;vcy;.(&amp;ncy;&amp;iecy; &amp;ocy;&amp;tcy;&amp;gcy;&amp;rcy;&amp;ucy;&amp;zhcy;&amp;acy;&amp;iecy;&amp;mcy; &amp;scy; &amp;pcy;&amp;lcy;&amp;ocy;&amp;shchcy;&amp;acy;&amp;dcy;&amp;ocy;&amp;kcy; &amp;icy; &amp;tcy;&amp;ucy;&amp;pcy;&amp;icy;&amp;kcy;&amp;ocy;&amp;vcy;)., &amp;Pcy;&amp;rcy;&amp;ocy;&amp;mcy;&amp;ycy;&amp;shcy;&amp;lcy;&amp;iecy;&amp;ncy;&amp;ncy;&amp;ocy;&amp;iecy; &amp;scy;&amp;ycy;&amp;rcy;&amp;softcy;&amp;iecy; &amp;icy; &amp;mcy;&amp;acy;&amp;tcy;&amp;iecy;&amp;rcy;&amp;icy;&amp;acy;&amp;lcy;&amp;ycy; - &amp;Ucy;&amp;gcy;&amp;ocy;&amp;lcy;&amp;softcy;, &amp;scy;&amp;lcy;&amp;acy;&amp;ncy;&amp;tscy;&amp;ycy;"/>
          <p:cNvPicPr preferRelativeResize="0">
            <a:picLocks noChangeArrowheads="1"/>
          </p:cNvPicPr>
          <p:nvPr/>
        </p:nvPicPr>
        <p:blipFill>
          <a:blip r:embed="rId8" cstate="print">
            <a:lum bright="-10000"/>
          </a:blip>
          <a:srcRect/>
          <a:stretch>
            <a:fillRect/>
          </a:stretch>
        </p:blipFill>
        <p:spPr bwMode="auto">
          <a:xfrm>
            <a:off x="274320" y="182880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81000" y="2514600"/>
            <a:ext cx="1527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Уголь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4" name="Picture 6" descr="25.09.2013 Evo-NewMarketing"/>
          <p:cNvPicPr preferRelativeResize="0">
            <a:picLocks noChangeArrowheads="1"/>
          </p:cNvPicPr>
          <p:nvPr/>
        </p:nvPicPr>
        <p:blipFill>
          <a:blip r:embed="rId9" cstate="print">
            <a:lum bright="-10000"/>
          </a:blip>
          <a:srcRect t="29898"/>
          <a:stretch>
            <a:fillRect/>
          </a:stretch>
        </p:blipFill>
        <p:spPr bwMode="auto">
          <a:xfrm>
            <a:off x="274320" y="5212080"/>
            <a:ext cx="2560320" cy="14630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04800" y="5867400"/>
            <a:ext cx="1658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Нефть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ELPHRG01.wav">
            <a:hlinkClick r:id="" action="ppaction://media"/>
          </p:cNvPr>
          <p:cNvPicPr>
            <a:picLocks noRot="1" noChangeAspect="1"/>
          </p:cNvPicPr>
          <p:nvPr>
            <a:wavAudioFile r:embed="rId2" name="ELPHRG01.wav"/>
          </p:nvPr>
        </p:nvPicPr>
        <p:blipFill>
          <a:blip r:embed="rId10"/>
          <a:stretch>
            <a:fillRect/>
          </a:stretch>
        </p:blipFill>
        <p:spPr>
          <a:xfrm>
            <a:off x="8458200" y="838200"/>
            <a:ext cx="304800" cy="304800"/>
          </a:xfrm>
          <a:prstGeom prst="rect">
            <a:avLst/>
          </a:prstGeom>
        </p:spPr>
      </p:pic>
      <p:pic>
        <p:nvPicPr>
          <p:cNvPr id="17" name="Picture 6" descr="http://img-fotki.yandex.ru/get/5604/cadi-1986.410/0_7b990_308b5c8f_X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533400"/>
            <a:ext cx="762000" cy="1062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94912E-6 C 0.00503 -0.00462 0.00868 -0.00578 0.01302 -0.01156 C 0.01389 -0.03469 0.01146 -0.0703 0.02309 -0.09066 C 0.02639 -0.11424 0.02309 -0.10592 0.02882 -0.11771 C 0.03125 -0.14223 0.03593 -0.16443 0.04635 -0.18547 C 0.04843 -0.19403 0.05017 -0.20004 0.05503 -0.20652 C 0.05781 -0.22178 0.06909 -0.24399 0.07673 -0.25671 C 0.08055 -0.27289 0.08611 -0.27197 0.09271 -0.28584 C 0.09357 -0.2877 0.09409 -0.29024 0.09548 -0.29163 C 0.09757 -0.29371 0.10034 -0.29417 0.10277 -0.29533 C 0.11215 -0.30782 0.12274 -0.31545 0.13472 -0.32239 C 0.13767 -0.32424 0.14062 -0.32609 0.1434 -0.32817 C 0.14496 -0.32932 0.14618 -0.33117 0.14774 -0.3321 C 0.15955 -0.3395 0.16979 -0.34343 0.18246 -0.34551 C 0.18923 -0.34482 0.196 -0.34505 0.20277 -0.34366 C 0.20764 -0.34251 0.21041 -0.33672 0.21441 -0.33395 C 0.22257 -0.32794 0.23194 -0.32354 0.23906 -0.31475 C 0.24878 -0.30273 0.25694 -0.28793 0.26805 -0.27798 C 0.27152 -0.27104 0.27326 -0.26364 0.27673 -0.25671 C 0.28055 -0.23011 0.27517 -0.26295 0.28107 -0.23936 C 0.28368 -0.22872 0.28316 -0.22363 0.28837 -0.21438 C 0.28923 -0.20189 0.28958 -0.19288 0.29271 -0.18154 C 0.29479 -0.15495 0.29236 -0.12003 0.30139 -0.09667 C 0.30347 -0.08233 0.30885 -0.07308 0.31302 -0.0599 C 0.32118 -0.03469 0.32916 -0.02359 0.34635 -0.00971 C 0.35885 0.00046 0.35052 -0.0037 0.35937 -4.94912E-6 C 0.36979 0.00902 0.36475 0.00648 0.37378 0.00971 C 0.38003 0.01503 0.38576 0.01619 0.39271 0.0192 C 0.3967 0.02082 0.40434 0.02498 0.40434 0.02498 C 0.43802 0.02313 0.43611 0.03724 0.43611 0.0155 " pathEditMode="relative" ptsTypes="fffffffffffffffffffffffffffffA">
                                      <p:cBhvr>
                                        <p:cTn id="23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)">
                                      <p:cBhvr>
                                        <p:cTn id="30" dur="373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1100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10" grpId="0"/>
    </p:bldLst>
  </p:timing>
</p:sld>
</file>

<file path=ppt/theme/theme1.xml><?xml version="1.0" encoding="utf-8"?>
<a:theme xmlns:a="http://schemas.openxmlformats.org/drawingml/2006/main" name="малахитовая шкатул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малахитовая шкатулка</Template>
  <TotalTime>497</TotalTime>
  <Words>856</Words>
  <Application>Microsoft Office PowerPoint</Application>
  <PresentationFormat>Экран (4:3)</PresentationFormat>
  <Paragraphs>138</Paragraphs>
  <Slides>24</Slides>
  <Notes>0</Notes>
  <HiddenSlides>0</HiddenSlides>
  <MMClips>40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малахитовая шкатулка</vt:lpstr>
      <vt:lpstr>Загадки  Малахитовой шкатулки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Использованные источники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user</cp:lastModifiedBy>
  <cp:revision>120</cp:revision>
  <dcterms:created xsi:type="dcterms:W3CDTF">2014-10-27T15:30:58Z</dcterms:created>
  <dcterms:modified xsi:type="dcterms:W3CDTF">2018-01-29T06:59:56Z</dcterms:modified>
</cp:coreProperties>
</file>