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47"/>
  </p:notesMasterIdLst>
  <p:sldIdLst>
    <p:sldId id="257" r:id="rId2"/>
    <p:sldId id="344" r:id="rId3"/>
    <p:sldId id="399" r:id="rId4"/>
    <p:sldId id="350" r:id="rId5"/>
    <p:sldId id="400" r:id="rId6"/>
    <p:sldId id="401" r:id="rId7"/>
    <p:sldId id="362" r:id="rId8"/>
    <p:sldId id="359" r:id="rId9"/>
    <p:sldId id="361" r:id="rId10"/>
    <p:sldId id="402" r:id="rId11"/>
    <p:sldId id="364" r:id="rId12"/>
    <p:sldId id="353" r:id="rId13"/>
    <p:sldId id="371" r:id="rId14"/>
    <p:sldId id="372" r:id="rId15"/>
    <p:sldId id="375" r:id="rId16"/>
    <p:sldId id="376" r:id="rId17"/>
    <p:sldId id="373" r:id="rId18"/>
    <p:sldId id="378" r:id="rId19"/>
    <p:sldId id="380" r:id="rId20"/>
    <p:sldId id="383" r:id="rId21"/>
    <p:sldId id="381" r:id="rId22"/>
    <p:sldId id="382" r:id="rId23"/>
    <p:sldId id="386" r:id="rId24"/>
    <p:sldId id="388" r:id="rId25"/>
    <p:sldId id="387" r:id="rId26"/>
    <p:sldId id="384" r:id="rId27"/>
    <p:sldId id="390" r:id="rId28"/>
    <p:sldId id="356" r:id="rId29"/>
    <p:sldId id="276" r:id="rId30"/>
    <p:sldId id="357" r:id="rId31"/>
    <p:sldId id="404" r:id="rId32"/>
    <p:sldId id="358" r:id="rId33"/>
    <p:sldId id="405" r:id="rId34"/>
    <p:sldId id="366" r:id="rId35"/>
    <p:sldId id="403" r:id="rId36"/>
    <p:sldId id="368" r:id="rId37"/>
    <p:sldId id="367" r:id="rId38"/>
    <p:sldId id="370" r:id="rId39"/>
    <p:sldId id="394" r:id="rId40"/>
    <p:sldId id="395" r:id="rId41"/>
    <p:sldId id="396" r:id="rId42"/>
    <p:sldId id="397" r:id="rId43"/>
    <p:sldId id="392" r:id="rId44"/>
    <p:sldId id="377" r:id="rId45"/>
    <p:sldId id="398" r:id="rId4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66FF"/>
    <a:srgbClr val="FFFF99"/>
    <a:srgbClr val="AACA0A"/>
    <a:srgbClr val="A2C911"/>
    <a:srgbClr val="CCFFFF"/>
    <a:srgbClr val="CC99FF"/>
    <a:srgbClr val="CC66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70" autoAdjust="0"/>
    <p:restoredTop sz="95039" autoAdjust="0"/>
  </p:normalViewPr>
  <p:slideViewPr>
    <p:cSldViewPr>
      <p:cViewPr varScale="1">
        <p:scale>
          <a:sx n="112" d="100"/>
          <a:sy n="112" d="100"/>
        </p:scale>
        <p:origin x="120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7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 altLang="ru-RU"/>
          </a:p>
        </p:txBody>
      </p:sp>
      <p:sp>
        <p:nvSpPr>
          <p:cNvPr id="161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1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61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95B3C95-0E4E-4858-8908-C8C87C57428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88932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1B25C9-76ED-4F62-98A6-6A7367A9D5D6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Внеклассное мероприятие можно использовать для групповых и индивидуальных занятий. </a:t>
            </a:r>
          </a:p>
          <a:p>
            <a:r>
              <a:rPr lang="ru-RU" altLang="ru-RU"/>
              <a:t>1. </a:t>
            </a:r>
          </a:p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55348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1F967C-3E52-44DD-8746-640DF89D422A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412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32914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E46550-EE0D-4FF5-9790-F8C83FF878D6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310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40746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27075F-29A3-4CD0-864A-976D1771402D}" type="slidenum">
              <a:rPr lang="ru-RU" altLang="ru-RU"/>
              <a:pPr/>
              <a:t>12</a:t>
            </a:fld>
            <a:endParaRPr lang="ru-RU" altLang="ru-RU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90578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5F76D5-21B8-4428-8BDB-3941A56578A9}" type="slidenum">
              <a:rPr lang="ru-RU" altLang="ru-RU"/>
              <a:pPr/>
              <a:t>13</a:t>
            </a:fld>
            <a:endParaRPr lang="ru-RU" altLang="ru-RU"/>
          </a:p>
        </p:txBody>
      </p:sp>
      <p:sp>
        <p:nvSpPr>
          <p:cNvPr id="32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63274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64D99C-C9D9-484E-B308-373FE3BBBE95}" type="slidenum">
              <a:rPr lang="ru-RU" altLang="ru-RU"/>
              <a:pPr/>
              <a:t>14</a:t>
            </a:fld>
            <a:endParaRPr lang="ru-RU" altLang="ru-RU"/>
          </a:p>
        </p:txBody>
      </p:sp>
      <p:sp>
        <p:nvSpPr>
          <p:cNvPr id="32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73578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716F8F-82FF-4773-A40D-EF42754A898E}" type="slidenum">
              <a:rPr lang="ru-RU" altLang="ru-RU"/>
              <a:pPr/>
              <a:t>15</a:t>
            </a:fld>
            <a:endParaRPr lang="ru-RU" altLang="ru-RU"/>
          </a:p>
        </p:txBody>
      </p:sp>
      <p:sp>
        <p:nvSpPr>
          <p:cNvPr id="334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93847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8E9A0B-2F4B-4489-B3E7-F1E897281CB3}" type="slidenum">
              <a:rPr lang="ru-RU" altLang="ru-RU"/>
              <a:pPr/>
              <a:t>16</a:t>
            </a:fld>
            <a:endParaRPr lang="ru-RU" altLang="ru-RU"/>
          </a:p>
        </p:txBody>
      </p:sp>
      <p:sp>
        <p:nvSpPr>
          <p:cNvPr id="338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082247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7D9528-4DC1-4AFA-B85C-48FE14888CFD}" type="slidenum">
              <a:rPr lang="ru-RU" altLang="ru-RU"/>
              <a:pPr/>
              <a:t>17</a:t>
            </a:fld>
            <a:endParaRPr lang="ru-RU" altLang="ru-RU"/>
          </a:p>
        </p:txBody>
      </p:sp>
      <p:sp>
        <p:nvSpPr>
          <p:cNvPr id="33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647238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CA84DF-4E1C-45AC-98F7-9DF2EBE36E0A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346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78927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D5F754-50E7-4625-B9DB-75333A3210CB}" type="slidenum">
              <a:rPr lang="ru-RU" altLang="ru-RU"/>
              <a:pPr/>
              <a:t>19</a:t>
            </a:fld>
            <a:endParaRPr lang="ru-RU" altLang="ru-RU"/>
          </a:p>
        </p:txBody>
      </p:sp>
      <p:sp>
        <p:nvSpPr>
          <p:cNvPr id="35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42842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BB2C38-2B3D-41D3-A4DB-7F64A340C02A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251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02666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D5EDCA-116F-4F75-B0F2-EB25BEB05152}" type="slidenum">
              <a:rPr lang="ru-RU" altLang="ru-RU"/>
              <a:pPr/>
              <a:t>20</a:t>
            </a:fld>
            <a:endParaRPr lang="ru-RU" altLang="ru-RU"/>
          </a:p>
        </p:txBody>
      </p:sp>
      <p:sp>
        <p:nvSpPr>
          <p:cNvPr id="35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360264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35A023-3BE5-4344-AB4D-790AE94557D9}" type="slidenum">
              <a:rPr lang="ru-RU" altLang="ru-RU"/>
              <a:pPr/>
              <a:t>21</a:t>
            </a:fld>
            <a:endParaRPr lang="ru-RU" altLang="ru-RU"/>
          </a:p>
        </p:txBody>
      </p:sp>
      <p:sp>
        <p:nvSpPr>
          <p:cNvPr id="352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49803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445E48-0279-47BE-BAE5-129B219ECE64}" type="slidenum">
              <a:rPr lang="ru-RU" altLang="ru-RU"/>
              <a:pPr/>
              <a:t>22</a:t>
            </a:fld>
            <a:endParaRPr lang="ru-RU" altLang="ru-RU"/>
          </a:p>
        </p:txBody>
      </p:sp>
      <p:sp>
        <p:nvSpPr>
          <p:cNvPr id="35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03336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15EC62-A928-4F3A-B0AF-3F04E5895816}" type="slidenum">
              <a:rPr lang="ru-RU" altLang="ru-RU"/>
              <a:pPr/>
              <a:t>23</a:t>
            </a:fld>
            <a:endParaRPr lang="ru-RU" altLang="ru-RU"/>
          </a:p>
        </p:txBody>
      </p:sp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690295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53E521-C4AF-4D97-A99B-DCD8A9A2136F}" type="slidenum">
              <a:rPr lang="ru-RU" altLang="ru-RU"/>
              <a:pPr/>
              <a:t>24</a:t>
            </a:fld>
            <a:endParaRPr lang="ru-RU" altLang="ru-RU"/>
          </a:p>
        </p:txBody>
      </p:sp>
      <p:sp>
        <p:nvSpPr>
          <p:cNvPr id="37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26134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6B3413-A76A-4151-AEDB-60368B1FE824}" type="slidenum">
              <a:rPr lang="ru-RU" altLang="ru-RU"/>
              <a:pPr/>
              <a:t>25</a:t>
            </a:fld>
            <a:endParaRPr lang="ru-RU" altLang="ru-RU"/>
          </a:p>
        </p:txBody>
      </p:sp>
      <p:sp>
        <p:nvSpPr>
          <p:cNvPr id="367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586643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5068B0-5845-40E2-91B2-C59058D9FC71}" type="slidenum">
              <a:rPr lang="ru-RU" altLang="ru-RU"/>
              <a:pPr/>
              <a:t>26</a:t>
            </a:fld>
            <a:endParaRPr lang="ru-RU" altLang="ru-RU"/>
          </a:p>
        </p:txBody>
      </p:sp>
      <p:sp>
        <p:nvSpPr>
          <p:cNvPr id="360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11773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6CFBEF-BD60-4FE6-9BD0-083E1E924D3A}" type="slidenum">
              <a:rPr lang="ru-RU" altLang="ru-RU"/>
              <a:pPr/>
              <a:t>27</a:t>
            </a:fld>
            <a:endParaRPr lang="ru-RU" altLang="ru-RU"/>
          </a:p>
        </p:txBody>
      </p:sp>
      <p:sp>
        <p:nvSpPr>
          <p:cNvPr id="376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05280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51273A-AAD9-42EB-BE4D-2E11651F1F0A}" type="slidenum">
              <a:rPr lang="ru-RU" altLang="ru-RU"/>
              <a:pPr/>
              <a:t>28</a:t>
            </a:fld>
            <a:endParaRPr lang="ru-RU" altLang="ru-RU"/>
          </a:p>
        </p:txBody>
      </p:sp>
      <p:sp>
        <p:nvSpPr>
          <p:cNvPr id="29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25279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342FD3-7987-447E-B9DE-56D1E6F43151}" type="slidenum">
              <a:rPr lang="ru-RU" altLang="ru-RU"/>
              <a:pPr/>
              <a:t>29</a:t>
            </a:fld>
            <a:endParaRPr lang="ru-RU" altLang="ru-RU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844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E94073-B0FC-4A16-9D74-580E004F6264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405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767437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AF2099-A313-47ED-98A4-C6AD6B204BE7}" type="slidenum">
              <a:rPr lang="ru-RU" altLang="ru-RU"/>
              <a:pPr/>
              <a:t>30</a:t>
            </a:fld>
            <a:endParaRPr lang="ru-RU" altLang="ru-RU"/>
          </a:p>
        </p:txBody>
      </p:sp>
      <p:sp>
        <p:nvSpPr>
          <p:cNvPr id="29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845442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1D0412-6416-4AEA-B796-87B7BD99A08E}" type="slidenum">
              <a:rPr lang="ru-RU" altLang="ru-RU"/>
              <a:pPr/>
              <a:t>31</a:t>
            </a:fld>
            <a:endParaRPr lang="ru-RU" altLang="ru-RU"/>
          </a:p>
        </p:txBody>
      </p:sp>
      <p:sp>
        <p:nvSpPr>
          <p:cNvPr id="425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5186818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26859A-5F1F-4CBB-8C6D-12131B7E272A}" type="slidenum">
              <a:rPr lang="ru-RU" altLang="ru-RU"/>
              <a:pPr/>
              <a:t>32</a:t>
            </a:fld>
            <a:endParaRPr lang="ru-RU" altLang="ru-RU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9281534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D9FE3B-0B1A-4522-911A-184D65EC3401}" type="slidenum">
              <a:rPr lang="ru-RU" altLang="ru-RU"/>
              <a:pPr/>
              <a:t>33</a:t>
            </a:fld>
            <a:endParaRPr lang="ru-RU" altLang="ru-RU"/>
          </a:p>
        </p:txBody>
      </p:sp>
      <p:sp>
        <p:nvSpPr>
          <p:cNvPr id="432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600352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D04073-78A1-459F-B0B9-BD40FCD240C5}" type="slidenum">
              <a:rPr lang="ru-RU" altLang="ru-RU"/>
              <a:pPr/>
              <a:t>34</a:t>
            </a:fld>
            <a:endParaRPr lang="ru-RU" altLang="ru-RU"/>
          </a:p>
        </p:txBody>
      </p:sp>
      <p:sp>
        <p:nvSpPr>
          <p:cNvPr id="314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248382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E066BF-69AB-4523-BE06-570AFF61E9B8}" type="slidenum">
              <a:rPr lang="ru-RU" altLang="ru-RU"/>
              <a:pPr/>
              <a:t>35</a:t>
            </a:fld>
            <a:endParaRPr lang="ru-RU" altLang="ru-RU"/>
          </a:p>
        </p:txBody>
      </p:sp>
      <p:sp>
        <p:nvSpPr>
          <p:cNvPr id="419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668568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B479EE-0147-4FC2-B4E1-D2A4FD7C59E3}" type="slidenum">
              <a:rPr lang="ru-RU" altLang="ru-RU"/>
              <a:pPr/>
              <a:t>36</a:t>
            </a:fld>
            <a:endParaRPr lang="ru-RU" altLang="ru-RU"/>
          </a:p>
        </p:txBody>
      </p:sp>
      <p:sp>
        <p:nvSpPr>
          <p:cNvPr id="318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59347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84704B-4ABB-40F7-BDB7-3BDE9E932EFC}" type="slidenum">
              <a:rPr lang="ru-RU" altLang="ru-RU"/>
              <a:pPr/>
              <a:t>37</a:t>
            </a:fld>
            <a:endParaRPr lang="ru-RU" altLang="ru-RU"/>
          </a:p>
        </p:txBody>
      </p:sp>
      <p:sp>
        <p:nvSpPr>
          <p:cNvPr id="316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504843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662F5B-56DB-44CB-9532-DD734387F62D}" type="slidenum">
              <a:rPr lang="ru-RU" altLang="ru-RU"/>
              <a:pPr/>
              <a:t>39</a:t>
            </a:fld>
            <a:endParaRPr lang="ru-RU" altLang="ru-RU"/>
          </a:p>
        </p:txBody>
      </p:sp>
      <p:sp>
        <p:nvSpPr>
          <p:cNvPr id="386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33035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C47A32-63D8-4171-B87E-DECCE0FD7B4C}" type="slidenum">
              <a:rPr lang="ru-RU" altLang="ru-RU"/>
              <a:pPr/>
              <a:t>40</a:t>
            </a:fld>
            <a:endParaRPr lang="ru-RU" altLang="ru-RU"/>
          </a:p>
        </p:txBody>
      </p:sp>
      <p:sp>
        <p:nvSpPr>
          <p:cNvPr id="38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73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75B0B4-5EDD-4FB4-AB7E-E747932FEDB7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273385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16A2E6-2329-458D-A63E-13FA422402CE}" type="slidenum">
              <a:rPr lang="ru-RU" altLang="ru-RU"/>
              <a:pPr/>
              <a:t>41</a:t>
            </a:fld>
            <a:endParaRPr lang="ru-RU" altLang="ru-RU"/>
          </a:p>
        </p:txBody>
      </p:sp>
      <p:sp>
        <p:nvSpPr>
          <p:cNvPr id="39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989998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C226C9-3FA3-4B91-9B9F-67FEB583DF92}" type="slidenum">
              <a:rPr lang="ru-RU" altLang="ru-RU"/>
              <a:pPr/>
              <a:t>42</a:t>
            </a:fld>
            <a:endParaRPr lang="ru-RU" altLang="ru-RU"/>
          </a:p>
        </p:txBody>
      </p:sp>
      <p:sp>
        <p:nvSpPr>
          <p:cNvPr id="39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866454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13CB4F-F73B-4582-B229-50CB427DFB62}" type="slidenum">
              <a:rPr lang="ru-RU" altLang="ru-RU"/>
              <a:pPr/>
              <a:t>43</a:t>
            </a:fld>
            <a:endParaRPr lang="ru-RU" altLang="ru-RU"/>
          </a:p>
        </p:txBody>
      </p:sp>
      <p:sp>
        <p:nvSpPr>
          <p:cNvPr id="38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736263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B129AC-B626-46DC-ADB9-B0940C019463}" type="slidenum">
              <a:rPr lang="ru-RU" altLang="ru-RU"/>
              <a:pPr/>
              <a:t>44</a:t>
            </a:fld>
            <a:endParaRPr lang="ru-RU" altLang="ru-RU"/>
          </a:p>
        </p:txBody>
      </p:sp>
      <p:sp>
        <p:nvSpPr>
          <p:cNvPr id="34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518431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830932-CA65-4CD0-868D-F0D4C560F627}" type="slidenum">
              <a:rPr lang="ru-RU" altLang="ru-RU"/>
              <a:pPr/>
              <a:t>45</a:t>
            </a:fld>
            <a:endParaRPr lang="ru-RU" altLang="ru-RU"/>
          </a:p>
        </p:txBody>
      </p:sp>
      <p:sp>
        <p:nvSpPr>
          <p:cNvPr id="399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9741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3AB310-7782-470A-8D49-5B153E1CDCE5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407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7832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16A64D-2823-423B-9EF2-E1F7CD7FEDF5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40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2478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308E50-41C0-49BD-98BD-197D87B7A76E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306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56801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1E8C3B-0FFD-4BC9-8D0C-AFD6EE0873E3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30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62076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2A310C-152F-4F5C-AB70-BFE06FD50756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30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7232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883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24883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24883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248837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8838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8839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48840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248841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8842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4884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4884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48845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248846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248847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3D44DCC-560D-40EC-8F1B-F4DA439D85F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E13FB1-0212-49D1-BD9E-F03D6CD957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5658027"/>
      </p:ext>
    </p:extLst>
  </p:cSld>
  <p:clrMapOvr>
    <a:masterClrMapping/>
  </p:clrMapOvr>
  <p:transition spd="med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71509-9DEE-4643-AFCF-23C366C77CC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5517171"/>
      </p:ext>
    </p:extLst>
  </p:cSld>
  <p:clrMapOvr>
    <a:masterClrMapping/>
  </p:clrMapOvr>
  <p:transition spd="med">
    <p:blinds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F0C4911-2AC9-4C75-9C02-5B15D9343B3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7078975"/>
      </p:ext>
    </p:extLst>
  </p:cSld>
  <p:clrMapOvr>
    <a:masterClrMapping/>
  </p:clrMapOvr>
  <p:transition spd="med"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2A37136-0E5C-4FD8-A987-4282C76420E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0232410"/>
      </p:ext>
    </p:extLst>
  </p:cSld>
  <p:clrMapOvr>
    <a:masterClrMapping/>
  </p:clrMapOvr>
  <p:transition spd="med">
    <p:blinds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876800" y="3941763"/>
            <a:ext cx="381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6031954-33A7-4CA6-AD51-89EA51B2A18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0944933"/>
      </p:ext>
    </p:extLst>
  </p:cSld>
  <p:clrMapOvr>
    <a:masterClrMapping/>
  </p:clrMapOvr>
  <p:transition spd="med">
    <p:blinds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57DB6DE-8678-416A-A5A8-2B5A01A871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690345"/>
      </p:ext>
    </p:extLst>
  </p:cSld>
  <p:clrMapOvr>
    <a:masterClrMapping/>
  </p:clrMapOvr>
  <p:transition spd="med">
    <p:blinds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71B8C8B-AFE8-4089-8010-BEBC950526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9704300"/>
      </p:ext>
    </p:extLst>
  </p:cSld>
  <p:clrMapOvr>
    <a:masterClrMapping/>
  </p:clrMapOvr>
  <p:transition spd="med">
    <p:blinds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914400" y="3941763"/>
            <a:ext cx="381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876800" y="3941763"/>
            <a:ext cx="381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E077991-0085-41BD-AEC3-A3C264916FC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4727402"/>
      </p:ext>
    </p:extLst>
  </p:cSld>
  <p:clrMapOvr>
    <a:masterClrMapping/>
  </p:clrMapOvr>
  <p:transition spd="med">
    <p:blinds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19E298E-E324-4A48-884E-5E2B5DE934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9420190"/>
      </p:ext>
    </p:extLst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1520DC-F5F8-41F3-B5F7-2DAB98FB474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1661546"/>
      </p:ext>
    </p:extLst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C8560-9336-46AC-AADF-16AC12571A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9917271"/>
      </p:ext>
    </p:extLst>
  </p:cSld>
  <p:clrMapOvr>
    <a:masterClrMapping/>
  </p:clrMapOvr>
  <p:transition spd="med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0653BF-A95F-4DFE-BFC0-5FF9C4A416D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1699138"/>
      </p:ext>
    </p:extLst>
  </p:cSld>
  <p:clrMapOvr>
    <a:masterClrMapping/>
  </p:clrMapOvr>
  <p:transition spd="med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DD25D-7C3C-4EF9-B0BD-A0BB803172F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28915953"/>
      </p:ext>
    </p:extLst>
  </p:cSld>
  <p:clrMapOvr>
    <a:masterClrMapping/>
  </p:clrMapOvr>
  <p:transition spd="med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0B22C-FD25-4FB8-9F20-1F717CBE01C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9719523"/>
      </p:ext>
    </p:extLst>
  </p:cSld>
  <p:clrMapOvr>
    <a:masterClrMapping/>
  </p:clrMapOvr>
  <p:transition spd="med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98E21-471E-4CC6-A228-6C85CE52F2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4202958"/>
      </p:ext>
    </p:extLst>
  </p:cSld>
  <p:clrMapOvr>
    <a:masterClrMapping/>
  </p:clrMapOvr>
  <p:transition spd="med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2BE4A-4E9F-472F-89D5-76AE83C2395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3302513"/>
      </p:ext>
    </p:extLst>
  </p:cSld>
  <p:clrMapOvr>
    <a:masterClrMapping/>
  </p:clrMapOvr>
  <p:transition spd="med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DB85D-EC8F-4B26-ADAD-8A2BBE23F8C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4303794"/>
      </p:ext>
    </p:extLst>
  </p:cSld>
  <p:clrMapOvr>
    <a:masterClrMapping/>
  </p:clrMapOvr>
  <p:transition spd="med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7810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4781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247812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4781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781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4781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781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4781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 altLang="ru-RU"/>
          </a:p>
        </p:txBody>
      </p:sp>
      <p:sp>
        <p:nvSpPr>
          <p:cNvPr id="24781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 altLang="ru-RU"/>
          </a:p>
        </p:txBody>
      </p:sp>
      <p:sp>
        <p:nvSpPr>
          <p:cNvPr id="24781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B41B0DE9-F956-4450-A77E-2D021B4E4156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24782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  <p:sldLayoutId id="2147483725" r:id="rId18"/>
  </p:sldLayoutIdLst>
  <p:transition spd="med">
    <p:blinds dir="vert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3.xml"/><Relationship Id="rId18" Type="http://schemas.openxmlformats.org/officeDocument/2006/relationships/slide" Target="slide18.xml"/><Relationship Id="rId26" Type="http://schemas.openxmlformats.org/officeDocument/2006/relationships/slide" Target="slide26.xml"/><Relationship Id="rId21" Type="http://schemas.openxmlformats.org/officeDocument/2006/relationships/slide" Target="slide21.xml"/><Relationship Id="rId34" Type="http://schemas.openxmlformats.org/officeDocument/2006/relationships/slide" Target="slide34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25.xml"/><Relationship Id="rId33" Type="http://schemas.openxmlformats.org/officeDocument/2006/relationships/slide" Target="slide33.xml"/><Relationship Id="rId38" Type="http://schemas.openxmlformats.org/officeDocument/2006/relationships/slide" Target="slide38.xml"/><Relationship Id="rId2" Type="http://schemas.openxmlformats.org/officeDocument/2006/relationships/notesSlide" Target="../notesSlides/notesSlide2.xml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29" Type="http://schemas.openxmlformats.org/officeDocument/2006/relationships/slide" Target="slide29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4.xml"/><Relationship Id="rId32" Type="http://schemas.openxmlformats.org/officeDocument/2006/relationships/slide" Target="slide32.xml"/><Relationship Id="rId37" Type="http://schemas.openxmlformats.org/officeDocument/2006/relationships/slide" Target="slide37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28" Type="http://schemas.openxmlformats.org/officeDocument/2006/relationships/slide" Target="slide28.xml"/><Relationship Id="rId36" Type="http://schemas.openxmlformats.org/officeDocument/2006/relationships/slide" Target="slide36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31" Type="http://schemas.openxmlformats.org/officeDocument/2006/relationships/slide" Target="slide31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Relationship Id="rId27" Type="http://schemas.openxmlformats.org/officeDocument/2006/relationships/slide" Target="slide27.xml"/><Relationship Id="rId30" Type="http://schemas.openxmlformats.org/officeDocument/2006/relationships/slide" Target="slide30.xml"/><Relationship Id="rId35" Type="http://schemas.openxmlformats.org/officeDocument/2006/relationships/slide" Target="slide35.xml"/><Relationship Id="rId8" Type="http://schemas.openxmlformats.org/officeDocument/2006/relationships/slide" Target="slide8.xml"/><Relationship Id="rId3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8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" Target="slide44.xml"/><Relationship Id="rId3" Type="http://schemas.openxmlformats.org/officeDocument/2006/relationships/slide" Target="slide43.xml"/><Relationship Id="rId7" Type="http://schemas.openxmlformats.org/officeDocument/2006/relationships/slide" Target="slide39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1.xml"/><Relationship Id="rId5" Type="http://schemas.openxmlformats.org/officeDocument/2006/relationships/slide" Target="slide40.xml"/><Relationship Id="rId4" Type="http://schemas.openxmlformats.org/officeDocument/2006/relationships/slide" Target="slide4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A2C911"/>
            </a:gs>
            <a:gs pos="50000">
              <a:srgbClr val="FFFF99"/>
            </a:gs>
            <a:gs pos="100000">
              <a:srgbClr val="A2C91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2667000"/>
            <a:ext cx="3810000" cy="12192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rgbClr val="9966FF"/>
                </a:solidFill>
              </a:rPr>
              <a:t>Интеллектуальная игра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rgbClr val="9966FF"/>
                </a:solidFill>
              </a:rPr>
              <a:t>   по географии 5 класс</a:t>
            </a:r>
          </a:p>
        </p:txBody>
      </p:sp>
      <p:sp>
        <p:nvSpPr>
          <p:cNvPr id="5135" name="Oval 15"/>
          <p:cNvSpPr>
            <a:spLocks noChangeArrowheads="1"/>
          </p:cNvSpPr>
          <p:nvPr/>
        </p:nvSpPr>
        <p:spPr bwMode="auto">
          <a:xfrm>
            <a:off x="4876800" y="4953000"/>
            <a:ext cx="3962400" cy="1600200"/>
          </a:xfrm>
          <a:prstGeom prst="ellipse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 sz="1400"/>
          </a:p>
          <a:p>
            <a:pPr algn="ctr"/>
            <a:r>
              <a:rPr lang="ru-RU" altLang="ru-RU" sz="1400"/>
              <a:t>Лисенков Сергей Александрович – </a:t>
            </a:r>
          </a:p>
          <a:p>
            <a:pPr algn="ctr"/>
            <a:r>
              <a:rPr lang="ru-RU" altLang="ru-RU" sz="1400"/>
              <a:t>учитель географии</a:t>
            </a:r>
          </a:p>
          <a:p>
            <a:pPr algn="ctr"/>
            <a:r>
              <a:rPr lang="ru-RU" altLang="ru-RU" sz="1400"/>
              <a:t>ГБОУ СОШ «ЦО» пос. Варламово</a:t>
            </a:r>
          </a:p>
          <a:p>
            <a:pPr algn="ctr"/>
            <a:r>
              <a:rPr lang="ru-RU" altLang="ru-RU" sz="1400"/>
              <a:t>м.р.Сызранский, Самарская область</a:t>
            </a:r>
          </a:p>
          <a:p>
            <a:pPr algn="ctr"/>
            <a:endParaRPr lang="ru-RU" altLang="ru-RU" sz="1400"/>
          </a:p>
        </p:txBody>
      </p:sp>
      <p:pic>
        <p:nvPicPr>
          <p:cNvPr id="5142" name="Picture 22" descr="обложк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990600"/>
            <a:ext cx="3794125" cy="5105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43" name="WordArt 23"/>
          <p:cNvSpPr>
            <a:spLocks noChangeArrowheads="1" noChangeShapeType="1" noTextEdit="1"/>
          </p:cNvSpPr>
          <p:nvPr/>
        </p:nvSpPr>
        <p:spPr bwMode="auto">
          <a:xfrm>
            <a:off x="4648200" y="1066800"/>
            <a:ext cx="4114800" cy="1219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3399"/>
                </a:solidFill>
                <a:effectLst>
                  <a:outerShdw dist="107763" dir="18900000" algn="ctr" rotWithShape="0">
                    <a:srgbClr val="B2B2B2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ЗНАТОКИ </a:t>
            </a:r>
          </a:p>
          <a:p>
            <a:pPr algn="ctr"/>
            <a:r>
              <a:rPr lang="ru-RU" sz="3600" b="1" kern="10">
                <a:solidFill>
                  <a:srgbClr val="333399"/>
                </a:solidFill>
                <a:effectLst>
                  <a:outerShdw dist="107763" dir="18900000" algn="ctr" rotWithShape="0">
                    <a:srgbClr val="B2B2B2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ГЕОГРАФИИ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772400" cy="1143000"/>
          </a:xfrm>
        </p:spPr>
        <p:txBody>
          <a:bodyPr/>
          <a:lstStyle/>
          <a:p>
            <a:r>
              <a:rPr lang="ru-RU" altLang="ru-RU" sz="3800" b="1">
                <a:solidFill>
                  <a:srgbClr val="9966FF"/>
                </a:solidFill>
              </a:rPr>
              <a:t>2. Географические открытия (30)</a:t>
            </a:r>
            <a:r>
              <a:rPr lang="ru-RU" altLang="ru-RU" sz="3800">
                <a:solidFill>
                  <a:srgbClr val="FF6600"/>
                </a:solidFill>
              </a:rPr>
              <a:t> </a:t>
            </a:r>
            <a:r>
              <a:rPr lang="ru-RU" altLang="ru-RU" sz="3800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1676400"/>
            <a:ext cx="4038600" cy="4724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/>
              <a:t>Экспедиция этого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/>
              <a:t>исследователя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/>
              <a:t>доказала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/>
              <a:t>шарообразность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/>
              <a:t>Земли и наличие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/>
              <a:t>единого Мирового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/>
              <a:t>океана </a:t>
            </a:r>
            <a:endParaRPr lang="ru-RU" altLang="ru-RU" sz="3200" b="1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1800" b="1" u="sng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b="1" u="sng">
                <a:solidFill>
                  <a:schemeClr val="accent2"/>
                </a:solidFill>
              </a:rPr>
              <a:t>Ответ</a:t>
            </a:r>
            <a:r>
              <a:rPr lang="ru-RU" altLang="ru-RU" sz="2400" b="1">
                <a:solidFill>
                  <a:schemeClr val="accent2"/>
                </a:solidFill>
              </a:rPr>
              <a:t>: Фернан Магеллан</a:t>
            </a:r>
          </a:p>
        </p:txBody>
      </p:sp>
      <p:sp>
        <p:nvSpPr>
          <p:cNvPr id="41165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11656" name="Picture 8" descr="магеллан +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1828800"/>
            <a:ext cx="3810000" cy="38846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1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1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1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1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1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1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1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1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1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1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1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1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b="1">
                <a:solidFill>
                  <a:srgbClr val="9966FF"/>
                </a:solidFill>
              </a:rPr>
              <a:t>2. Географические открытия (40)</a:t>
            </a:r>
            <a:r>
              <a:rPr lang="ru-RU" altLang="ru-RU" sz="3800">
                <a:solidFill>
                  <a:srgbClr val="FF6600"/>
                </a:solidFill>
              </a:rPr>
              <a:t> </a:t>
            </a:r>
            <a:r>
              <a:rPr lang="ru-RU" altLang="ru-RU" sz="3800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0925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5181600"/>
            <a:ext cx="7696200" cy="1371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rgbClr val="CC66FF"/>
                </a:solidFill>
              </a:rPr>
              <a:t>ФОТОВОПРОС</a:t>
            </a:r>
            <a:r>
              <a:rPr lang="ru-RU" altLang="ru-RU" sz="2400" b="1"/>
              <a:t>     </a:t>
            </a:r>
            <a:r>
              <a:rPr lang="ru-RU" altLang="ru-RU" b="1"/>
              <a:t>Кто автор этой карты? </a:t>
            </a:r>
            <a:endParaRPr lang="ru-RU" altLang="ru-RU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Ответ: Эратосфен</a:t>
            </a:r>
          </a:p>
        </p:txBody>
      </p:sp>
      <p:sp>
        <p:nvSpPr>
          <p:cNvPr id="30925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09259" name="Picture 11" descr="вопрос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10200" y="1905000"/>
            <a:ext cx="3438525" cy="2184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9262" name="Picture 14" descr="карта по Эритосфену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1828800"/>
            <a:ext cx="4953000" cy="32464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9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9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9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9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9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9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9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9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9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b="1">
                <a:solidFill>
                  <a:srgbClr val="9966FF"/>
                </a:solidFill>
              </a:rPr>
              <a:t>2. Географические открытия (50)</a:t>
            </a:r>
            <a:r>
              <a:rPr lang="ru-RU" altLang="ru-RU" sz="3800">
                <a:solidFill>
                  <a:srgbClr val="FF6600"/>
                </a:solidFill>
              </a:rPr>
              <a:t> </a:t>
            </a:r>
            <a:r>
              <a:rPr lang="ru-RU" altLang="ru-RU" sz="3800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276491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7772400" cy="2667000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/>
              <a:t>Установите соответствие: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/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/>
              <a:t>1.Христофор Колумб                  А. 1606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/>
              <a:t>2.Фернан Магеллан                    Б. 1492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/>
              <a:t>3. Виллем Янсзон                       В. 1519-1522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/>
          </a:p>
        </p:txBody>
      </p:sp>
      <p:sp>
        <p:nvSpPr>
          <p:cNvPr id="276492" name="Rectangle 12"/>
          <p:cNvSpPr>
            <a:spLocks noGrp="1" noChangeArrowheads="1"/>
          </p:cNvSpPr>
          <p:nvPr>
            <p:ph type="body" sz="half" idx="2"/>
          </p:nvPr>
        </p:nvSpPr>
        <p:spPr>
          <a:xfrm>
            <a:off x="762000" y="4495800"/>
            <a:ext cx="7924800" cy="16351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Ответ: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1Б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2В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3А</a:t>
            </a:r>
          </a:p>
        </p:txBody>
      </p:sp>
      <p:sp>
        <p:nvSpPr>
          <p:cNvPr id="27648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6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6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b="1">
                <a:solidFill>
                  <a:srgbClr val="9966FF"/>
                </a:solidFill>
              </a:rPr>
              <a:t>3. Русские путешественники (10)</a:t>
            </a:r>
            <a:r>
              <a:rPr lang="ru-RU" altLang="ru-RU" sz="3800">
                <a:solidFill>
                  <a:srgbClr val="FF6600"/>
                </a:solidFill>
              </a:rPr>
              <a:t> </a:t>
            </a:r>
            <a:r>
              <a:rPr lang="ru-RU" altLang="ru-RU" sz="3800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762000" y="5410200"/>
            <a:ext cx="7772400" cy="1219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000"/>
              <a:t>   </a:t>
            </a:r>
            <a:r>
              <a:rPr lang="ru-RU" altLang="ru-RU" sz="2400" b="1"/>
              <a:t>Какой материк  был  открыт ими в 1820 году?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2400" b="1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000" b="1" u="sng">
                <a:solidFill>
                  <a:schemeClr val="accent2"/>
                </a:solidFill>
              </a:rPr>
              <a:t>Ответ</a:t>
            </a:r>
            <a:r>
              <a:rPr lang="ru-RU" altLang="ru-RU" sz="2000" b="1">
                <a:solidFill>
                  <a:schemeClr val="accent2"/>
                </a:solidFill>
              </a:rPr>
              <a:t>: Антарктида</a:t>
            </a:r>
          </a:p>
        </p:txBody>
      </p:sp>
      <p:sp>
        <p:nvSpPr>
          <p:cNvPr id="32563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25641" name="Picture 9" descr="бел и лаз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5000" y="1447800"/>
            <a:ext cx="5486400" cy="3871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b="1">
                <a:solidFill>
                  <a:srgbClr val="9966FF"/>
                </a:solidFill>
              </a:rPr>
              <a:t>3. Русские путешественники (20)</a:t>
            </a:r>
            <a:r>
              <a:rPr lang="ru-RU" altLang="ru-RU" sz="3800">
                <a:solidFill>
                  <a:srgbClr val="FF6600"/>
                </a:solidFill>
              </a:rPr>
              <a:t> </a:t>
            </a:r>
            <a:r>
              <a:rPr lang="ru-RU" altLang="ru-RU" sz="3800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2768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1905000"/>
            <a:ext cx="3733800" cy="426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400"/>
              <a:t>Этот путешественник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/>
              <a:t>исследовал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/>
              <a:t>труднодоступные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/>
              <a:t>районы Азии. Нанес на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/>
              <a:t>карту более 20 горных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/>
              <a:t>хребтов, ряд озер и рек 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1800" b="1" u="sng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ru-RU" altLang="ru-RU" sz="1800" b="1" u="sng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800" b="1" u="sng">
                <a:solidFill>
                  <a:schemeClr val="accent2"/>
                </a:solidFill>
              </a:rPr>
              <a:t>Ответ</a:t>
            </a:r>
            <a:r>
              <a:rPr lang="ru-RU" altLang="ru-RU" sz="1800" b="1">
                <a:solidFill>
                  <a:schemeClr val="accent2"/>
                </a:solidFill>
              </a:rPr>
              <a:t>: Николай Пржевальский</a:t>
            </a:r>
          </a:p>
        </p:txBody>
      </p:sp>
      <p:sp>
        <p:nvSpPr>
          <p:cNvPr id="32768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27689" name="Picture 9" descr="Рисунок1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2350" y="1600200"/>
            <a:ext cx="35925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7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7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7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7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7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7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7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772400" cy="1143000"/>
          </a:xfrm>
        </p:spPr>
        <p:txBody>
          <a:bodyPr/>
          <a:lstStyle/>
          <a:p>
            <a:r>
              <a:rPr lang="ru-RU" altLang="ru-RU" sz="3800" b="1">
                <a:solidFill>
                  <a:srgbClr val="9966FF"/>
                </a:solidFill>
              </a:rPr>
              <a:t>3. Русские путешественники (30)</a:t>
            </a:r>
            <a:r>
              <a:rPr lang="ru-RU" altLang="ru-RU" sz="3800">
                <a:solidFill>
                  <a:srgbClr val="FF6600"/>
                </a:solidFill>
              </a:rPr>
              <a:t> </a:t>
            </a:r>
            <a:r>
              <a:rPr lang="ru-RU" altLang="ru-RU" sz="3800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0" y="1981200"/>
            <a:ext cx="3505200" cy="403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b="1"/>
              <a:t>Этот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b="1"/>
              <a:t>мореплаватель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b="1"/>
              <a:t>возглавил первое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b="1"/>
              <a:t>русское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b="1"/>
              <a:t>кругосветное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b="1"/>
              <a:t>плавание</a:t>
            </a:r>
            <a:r>
              <a:rPr lang="ru-RU" altLang="ru-RU"/>
              <a:t> </a:t>
            </a:r>
            <a:endParaRPr lang="ru-RU" altLang="ru-RU" b="1"/>
          </a:p>
          <a:p>
            <a:pPr>
              <a:buFont typeface="Wingdings" panose="05000000000000000000" pitchFamily="2" charset="2"/>
              <a:buNone/>
            </a:pPr>
            <a:endParaRPr lang="ru-RU" altLang="ru-RU" b="1" u="sng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000" b="1" u="sng">
                <a:solidFill>
                  <a:schemeClr val="accent2"/>
                </a:solidFill>
              </a:rPr>
              <a:t>Ответ</a:t>
            </a:r>
            <a:r>
              <a:rPr lang="ru-RU" altLang="ru-RU" sz="2000" b="1">
                <a:solidFill>
                  <a:schemeClr val="accent2"/>
                </a:solidFill>
              </a:rPr>
              <a:t>: Иван Крузенштерн</a:t>
            </a:r>
          </a:p>
        </p:txBody>
      </p:sp>
      <p:sp>
        <p:nvSpPr>
          <p:cNvPr id="33382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33839" name="Picture 15" descr="е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1676400"/>
            <a:ext cx="3686175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3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3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3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3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3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3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3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3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3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3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b="1">
                <a:solidFill>
                  <a:srgbClr val="9966FF"/>
                </a:solidFill>
              </a:rPr>
              <a:t>3. Русские путешественники (40)</a:t>
            </a:r>
            <a:r>
              <a:rPr lang="ru-RU" altLang="ru-RU" sz="3800">
                <a:solidFill>
                  <a:srgbClr val="FF6600"/>
                </a:solidFill>
              </a:rPr>
              <a:t> </a:t>
            </a:r>
            <a:r>
              <a:rPr lang="ru-RU" altLang="ru-RU" sz="3800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379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2133600"/>
            <a:ext cx="4038600" cy="3886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/>
              <a:t>  </a:t>
            </a:r>
            <a:r>
              <a:rPr lang="ru-RU" altLang="ru-RU" b="1"/>
              <a:t>Назовите имя</a:t>
            </a: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b="1"/>
              <a:t>человека, </a:t>
            </a: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b="1"/>
              <a:t>открывшего пролив</a:t>
            </a: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b="1"/>
              <a:t>между Азией и</a:t>
            </a: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b="1"/>
              <a:t>Америкой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b="1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b="1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1800" b="1" u="sng">
                <a:solidFill>
                  <a:schemeClr val="accent2"/>
                </a:solidFill>
              </a:rPr>
              <a:t>Ответ</a:t>
            </a:r>
            <a:r>
              <a:rPr lang="ru-RU" altLang="ru-RU" sz="1800" b="1">
                <a:solidFill>
                  <a:schemeClr val="accent2"/>
                </a:solidFill>
              </a:rPr>
              <a:t>: Семен Дежнев</a:t>
            </a:r>
          </a:p>
        </p:txBody>
      </p:sp>
      <p:sp>
        <p:nvSpPr>
          <p:cNvPr id="33792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37930" name="Picture 10" descr="Рисунок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600200"/>
            <a:ext cx="3214688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7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7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b="1">
                <a:solidFill>
                  <a:srgbClr val="9966FF"/>
                </a:solidFill>
              </a:rPr>
              <a:t>3. Русские путешественники (50)</a:t>
            </a:r>
            <a:r>
              <a:rPr lang="ru-RU" altLang="ru-RU" sz="3800">
                <a:solidFill>
                  <a:srgbClr val="FF6600"/>
                </a:solidFill>
              </a:rPr>
              <a:t> </a:t>
            </a:r>
            <a:r>
              <a:rPr lang="ru-RU" altLang="ru-RU" sz="3800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828800"/>
            <a:ext cx="3352800" cy="4419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b="1"/>
              <a:t>Перечислите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b="1"/>
              <a:t>3 моря, за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b="1"/>
              <a:t>которые «ходил»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b="1"/>
              <a:t>Афанасий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b="1"/>
              <a:t>Никитин </a:t>
            </a:r>
          </a:p>
          <a:p>
            <a:pPr algn="ctr">
              <a:buFont typeface="Wingdings" panose="05000000000000000000" pitchFamily="2" charset="2"/>
              <a:buNone/>
            </a:pPr>
            <a:endParaRPr lang="ru-RU" altLang="ru-RU" b="1"/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 b="1" u="sng">
                <a:solidFill>
                  <a:schemeClr val="accent2"/>
                </a:solidFill>
              </a:rPr>
              <a:t>Ответ</a:t>
            </a:r>
            <a:r>
              <a:rPr lang="ru-RU" altLang="ru-RU" sz="2400" b="1">
                <a:solidFill>
                  <a:schemeClr val="accent2"/>
                </a:solidFill>
              </a:rPr>
              <a:t>: Каспийское,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             Аравийское,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             Черное</a:t>
            </a:r>
          </a:p>
        </p:txBody>
      </p:sp>
      <p:sp>
        <p:nvSpPr>
          <p:cNvPr id="32973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8200" y="6248400"/>
            <a:ext cx="685800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29736" name="Picture 8" descr="Афанасий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71600" y="1828800"/>
            <a:ext cx="3095625" cy="4343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9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9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9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9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9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9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9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9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9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9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>
                <a:solidFill>
                  <a:srgbClr val="9966FF"/>
                </a:solidFill>
              </a:rPr>
              <a:t>4. Вселенная (10)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4509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4876800"/>
            <a:ext cx="8229600" cy="1600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3600"/>
              <a:t> </a:t>
            </a:r>
            <a:r>
              <a:rPr lang="ru-RU" altLang="ru-RU" sz="3200" b="1"/>
              <a:t>Сколько планет в Солнечной системе 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2000" b="1" u="sng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000" b="1" u="sng">
                <a:solidFill>
                  <a:schemeClr val="accent2"/>
                </a:solidFill>
              </a:rPr>
              <a:t>Ответ</a:t>
            </a:r>
            <a:r>
              <a:rPr lang="ru-RU" altLang="ru-RU" sz="2000" b="1">
                <a:solidFill>
                  <a:schemeClr val="accent2"/>
                </a:solidFill>
              </a:rPr>
              <a:t>: восемь</a:t>
            </a:r>
          </a:p>
        </p:txBody>
      </p:sp>
      <p:sp>
        <p:nvSpPr>
          <p:cNvPr id="34509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45097" name="Picture 9" descr="солн систем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33600" y="1600200"/>
            <a:ext cx="4419600" cy="33147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5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5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>
                <a:solidFill>
                  <a:srgbClr val="9966FF"/>
                </a:solidFill>
              </a:rPr>
              <a:t>4. Вселенная (20)</a:t>
            </a:r>
          </a:p>
        </p:txBody>
      </p:sp>
      <p:sp>
        <p:nvSpPr>
          <p:cNvPr id="349193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981200"/>
            <a:ext cx="3733800" cy="44958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3600"/>
              <a:t>Самая большая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3600"/>
              <a:t>планета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3600"/>
              <a:t>Солнечной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3600"/>
              <a:t>системы 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3600"/>
          </a:p>
          <a:p>
            <a:pPr>
              <a:buFont typeface="Wingdings" panose="05000000000000000000" pitchFamily="2" charset="2"/>
              <a:buNone/>
            </a:pPr>
            <a:endParaRPr lang="ru-RU" altLang="ru-RU" sz="2400"/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Ответ: Юпитер </a:t>
            </a:r>
          </a:p>
        </p:txBody>
      </p:sp>
      <p:sp>
        <p:nvSpPr>
          <p:cNvPr id="34918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49198" name="Picture 14" descr="юпитер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905000"/>
            <a:ext cx="41148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9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9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9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9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9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9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9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9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9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9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9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9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772400" cy="1143000"/>
          </a:xfrm>
        </p:spPr>
        <p:txBody>
          <a:bodyPr/>
          <a:lstStyle/>
          <a:p>
            <a:r>
              <a:rPr lang="ru-RU" altLang="ru-RU" b="1">
                <a:solidFill>
                  <a:srgbClr val="9966FF"/>
                </a:solidFill>
              </a:rPr>
              <a:t>Темы</a:t>
            </a:r>
            <a:endParaRPr lang="ru-RU" altLang="ru-RU">
              <a:solidFill>
                <a:srgbClr val="9966FF"/>
              </a:solidFill>
            </a:endParaRPr>
          </a:p>
        </p:txBody>
      </p:sp>
      <p:graphicFrame>
        <p:nvGraphicFramePr>
          <p:cNvPr id="251316" name="Group 436"/>
          <p:cNvGraphicFramePr>
            <a:graphicFrameLocks noGrp="1"/>
          </p:cNvGraphicFramePr>
          <p:nvPr>
            <p:ph idx="1"/>
          </p:nvPr>
        </p:nvGraphicFramePr>
        <p:xfrm>
          <a:off x="762000" y="1676400"/>
          <a:ext cx="7772400" cy="4211638"/>
        </p:xfrm>
        <a:graphic>
          <a:graphicData uri="http://schemas.openxmlformats.org/drawingml/2006/table">
            <a:tbl>
              <a:tblPr/>
              <a:tblGrid>
                <a:gridCol w="3454400"/>
                <a:gridCol w="849313"/>
                <a:gridCol w="850900"/>
                <a:gridCol w="850900"/>
                <a:gridCol w="915987"/>
                <a:gridCol w="850900"/>
              </a:tblGrid>
              <a:tr h="37306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Науки о природе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" action="ppaction://hlinksldjump"/>
                        </a:rPr>
                        <a:t>10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4" action="ppaction://hlinksldjump"/>
                        </a:rPr>
                        <a:t>20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 action="ppaction://hlinksldjump"/>
                        </a:rPr>
                        <a:t>30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6" action="ppaction://hlinksldjump"/>
                        </a:rPr>
                        <a:t>40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7" action="ppaction://hlinksldjump"/>
                        </a:rPr>
                        <a:t>50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47307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Географические открытия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8" action="ppaction://hlinksldjump"/>
                        </a:rPr>
                        <a:t>10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9" action="ppaction://hlinksldjump"/>
                        </a:rPr>
                        <a:t>20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0" action="ppaction://hlinksldjump"/>
                        </a:rPr>
                        <a:t>30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1" action="ppaction://hlinksldjump"/>
                        </a:rPr>
                        <a:t>40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2" action="ppaction://hlinksldjump"/>
                        </a:rPr>
                        <a:t>50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54927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Русские путешественники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3" action="ppaction://hlinksldjump"/>
                        </a:rPr>
                        <a:t>10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4" action="ppaction://hlinksldjump"/>
                        </a:rPr>
                        <a:t>20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5" action="ppaction://hlinksldjump"/>
                        </a:rPr>
                        <a:t>30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6" action="ppaction://hlinksldjump"/>
                        </a:rPr>
                        <a:t>40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7" action="ppaction://hlinksldjump"/>
                        </a:rPr>
                        <a:t>50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2546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Вселенная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8" action="ppaction://hlinksldjump"/>
                        </a:rPr>
                        <a:t>10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9" action="ppaction://hlinksldjump"/>
                        </a:rPr>
                        <a:t>20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0" action="ppaction://hlinksldjump"/>
                        </a:rPr>
                        <a:t>30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1" action="ppaction://hlinksldjump"/>
                        </a:rPr>
                        <a:t>40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2" action="ppaction://hlinksldjump"/>
                        </a:rPr>
                        <a:t>50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52546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5. 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Виды изображений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3" action="ppaction://hlinksldjump"/>
                        </a:rPr>
                        <a:t>10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4" action="ppaction://hlinksldjump"/>
                        </a:rPr>
                        <a:t>20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5" action="ppaction://hlinksldjump"/>
                        </a:rPr>
                        <a:t>30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6" action="ppaction://hlinksldjump"/>
                        </a:rPr>
                        <a:t>40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7" action="ppaction://hlinksldjump"/>
                        </a:rPr>
                        <a:t>50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2546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6. Строение Земли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8" action="ppaction://hlinksldjump"/>
                        </a:rPr>
                        <a:t>10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9" action="ppaction://hlinksldjump"/>
                        </a:rPr>
                        <a:t>20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0" action="ppaction://hlinksldjump"/>
                        </a:rPr>
                        <a:t>30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1" action="ppaction://hlinksldjump"/>
                        </a:rPr>
                        <a:t>40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2" action="ppaction://hlinksldjump"/>
                        </a:rPr>
                        <a:t>50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52546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7. Материки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hlinkClick r:id="rId33" action="ppaction://hlinksldjump"/>
                        </a:rPr>
                        <a:t>10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4" action="ppaction://hlinksldjump"/>
                        </a:rPr>
                        <a:t>20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5" action="ppaction://hlinksldjump"/>
                        </a:rPr>
                        <a:t>30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6" action="ppaction://hlinksldjump"/>
                        </a:rPr>
                        <a:t>40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7" action="ppaction://hlinksldjump"/>
                        </a:rPr>
                        <a:t>50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2546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8. 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hlinkClick r:id="rId38" action="ppaction://hlinksldjump"/>
                        </a:rPr>
                        <a:t>ФИНАЛ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>
                <a:solidFill>
                  <a:srgbClr val="9966FF"/>
                </a:solidFill>
              </a:rPr>
              <a:t>4. Вселенная (30)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1828800"/>
            <a:ext cx="3886200" cy="419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3200" b="1"/>
              <a:t>Как называется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3200" b="1"/>
              <a:t>гигантское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3200" b="1"/>
              <a:t>скопление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3200" b="1"/>
              <a:t>звезд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3200" b="1"/>
          </a:p>
          <a:p>
            <a:pPr>
              <a:buFont typeface="Wingdings" panose="05000000000000000000" pitchFamily="2" charset="2"/>
              <a:buNone/>
            </a:pPr>
            <a:endParaRPr lang="ru-RU" altLang="ru-RU" sz="2000" b="1" u="sng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ru-RU" altLang="ru-RU" sz="2000" b="1" u="sng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 b="1" u="sng">
                <a:solidFill>
                  <a:schemeClr val="accent2"/>
                </a:solidFill>
              </a:rPr>
              <a:t>Ответ</a:t>
            </a:r>
            <a:r>
              <a:rPr lang="ru-RU" altLang="ru-RU" sz="2400" b="1">
                <a:solidFill>
                  <a:schemeClr val="accent2"/>
                </a:solidFill>
              </a:rPr>
              <a:t>: галактика</a:t>
            </a:r>
          </a:p>
        </p:txBody>
      </p:sp>
      <p:sp>
        <p:nvSpPr>
          <p:cNvPr id="35533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55336" name="Picture 8" descr="галактик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2057400"/>
            <a:ext cx="4267200" cy="3413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5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5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5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5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5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5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5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5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>
                <a:solidFill>
                  <a:srgbClr val="9966FF"/>
                </a:solidFill>
              </a:rPr>
              <a:t>4. Вселенная (40)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51235" name="Rectangle 3"/>
          <p:cNvSpPr>
            <a:spLocks noGrp="1" noChangeArrowheads="1"/>
          </p:cNvSpPr>
          <p:nvPr>
            <p:ph type="body" sz="half" idx="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4000"/>
              <a:t>Перечислите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4000"/>
              <a:t>планеты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4000"/>
              <a:t>Земной группы 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4000" b="1" u="sng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ru-RU" altLang="ru-RU" sz="4000" b="1" u="sng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 b="1" u="sng">
                <a:solidFill>
                  <a:schemeClr val="accent2"/>
                </a:solidFill>
              </a:rPr>
              <a:t>Ответ</a:t>
            </a:r>
            <a:r>
              <a:rPr lang="ru-RU" altLang="ru-RU" sz="2400" b="1">
                <a:solidFill>
                  <a:schemeClr val="accent2"/>
                </a:solidFill>
              </a:rPr>
              <a:t>:  Марс, Венера, Меркурий, Земля</a:t>
            </a:r>
          </a:p>
        </p:txBody>
      </p:sp>
      <p:sp>
        <p:nvSpPr>
          <p:cNvPr id="35123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51239" name="Picture 7" descr="зем групп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905000"/>
            <a:ext cx="4038600" cy="403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1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1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1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1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1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1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>
                <a:solidFill>
                  <a:srgbClr val="9966FF"/>
                </a:solidFill>
              </a:rPr>
              <a:t>4. Вселенная (50)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609600" y="5410200"/>
            <a:ext cx="8077200" cy="1101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>
                <a:solidFill>
                  <a:srgbClr val="CC66FF"/>
                </a:solidFill>
              </a:rPr>
              <a:t>      </a:t>
            </a:r>
            <a:r>
              <a:rPr lang="ru-RU" altLang="ru-RU" sz="3200"/>
              <a:t>Назовите представленное созвездие</a:t>
            </a:r>
            <a:endParaRPr lang="ru-RU" altLang="ru-RU" sz="3200">
              <a:solidFill>
                <a:srgbClr val="CC66FF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400" b="1" u="sng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b="1" u="sng">
                <a:solidFill>
                  <a:schemeClr val="accent2"/>
                </a:solidFill>
              </a:rPr>
              <a:t>Ответ</a:t>
            </a:r>
            <a:r>
              <a:rPr lang="ru-RU" altLang="ru-RU" sz="2400" b="1">
                <a:solidFill>
                  <a:schemeClr val="accent2"/>
                </a:solidFill>
              </a:rPr>
              <a:t>  Большая медведица</a:t>
            </a:r>
          </a:p>
        </p:txBody>
      </p:sp>
      <p:sp>
        <p:nvSpPr>
          <p:cNvPr id="35328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53292" name="Picture 12" descr="bolshaya_medvedica_sozvezdie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1524000"/>
            <a:ext cx="6705600" cy="37179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3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3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>
                <a:solidFill>
                  <a:srgbClr val="9966FF"/>
                </a:solidFill>
              </a:rPr>
              <a:t>5. Виды изображений (10)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635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4530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3600" b="1"/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600" b="1"/>
              <a:t>Прибор </a:t>
            </a: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600" b="1"/>
              <a:t>для определения</a:t>
            </a: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600" b="1"/>
              <a:t>сторон горизонта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3600" b="1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2400" b="1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2400" b="1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b="1" u="sng">
                <a:solidFill>
                  <a:schemeClr val="accent2"/>
                </a:solidFill>
              </a:rPr>
              <a:t>Ответ</a:t>
            </a:r>
            <a:r>
              <a:rPr lang="ru-RU" altLang="ru-RU" sz="2400" b="1">
                <a:solidFill>
                  <a:schemeClr val="accent2"/>
                </a:solidFill>
              </a:rPr>
              <a:t>: компас</a:t>
            </a:r>
          </a:p>
        </p:txBody>
      </p:sp>
      <p:sp>
        <p:nvSpPr>
          <p:cNvPr id="36352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6019800"/>
            <a:ext cx="738188" cy="609600"/>
          </a:xfrm>
          <a:prstGeom prst="actionButtonHome">
            <a:avLst/>
          </a:prstGeom>
          <a:solidFill>
            <a:srgbClr val="66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63542" name="Picture 22" descr="компас1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828800"/>
            <a:ext cx="3756025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3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3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3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3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3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3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3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3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3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3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>
                <a:solidFill>
                  <a:srgbClr val="9966FF"/>
                </a:solidFill>
              </a:rPr>
              <a:t>5. Виды изображений (20)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1676400"/>
            <a:ext cx="4038600" cy="449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3600"/>
              <a:t>Как называются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600"/>
              <a:t>линии,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600"/>
              <a:t>соединяющие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600"/>
              <a:t>Северный и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600"/>
              <a:t>Южный полюсы </a:t>
            </a:r>
            <a:r>
              <a:rPr lang="ru-RU" altLang="ru-RU" sz="2400"/>
              <a:t>?</a:t>
            </a:r>
            <a:endParaRPr lang="ru-RU" altLang="ru-RU" sz="3200" b="1"/>
          </a:p>
          <a:p>
            <a:pPr>
              <a:buFont typeface="Wingdings" panose="05000000000000000000" pitchFamily="2" charset="2"/>
              <a:buNone/>
            </a:pPr>
            <a:endParaRPr lang="ru-RU" altLang="ru-RU" sz="2400" b="1" u="sng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 b="1" u="sng">
                <a:solidFill>
                  <a:schemeClr val="accent2"/>
                </a:solidFill>
              </a:rPr>
              <a:t>Ответ</a:t>
            </a:r>
            <a:r>
              <a:rPr lang="ru-RU" altLang="ru-RU" sz="2400" b="1">
                <a:solidFill>
                  <a:schemeClr val="accent2"/>
                </a:solidFill>
              </a:rPr>
              <a:t>: меридианы</a:t>
            </a:r>
          </a:p>
        </p:txBody>
      </p:sp>
      <p:sp>
        <p:nvSpPr>
          <p:cNvPr id="37069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70696" name="Picture 8" descr="глобус19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2057400"/>
            <a:ext cx="4343400" cy="2943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0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0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0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0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0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0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0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0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0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0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>
                <a:solidFill>
                  <a:srgbClr val="9966FF"/>
                </a:solidFill>
              </a:rPr>
              <a:t>5. Виды изображений (30)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66599" name="Rectangle 7"/>
          <p:cNvSpPr>
            <a:spLocks noGrp="1" noChangeArrowheads="1"/>
          </p:cNvSpPr>
          <p:nvPr>
            <p:ph type="body" sz="half" idx="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3600"/>
              <a:t>Какая буква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600"/>
              <a:t>соответствует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600"/>
              <a:t>условному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600"/>
              <a:t>знаку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600"/>
              <a:t>«родник»?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2000" b="1" u="sng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 b="1" u="sng">
                <a:solidFill>
                  <a:schemeClr val="accent2"/>
                </a:solidFill>
              </a:rPr>
              <a:t>Ответ</a:t>
            </a:r>
            <a:r>
              <a:rPr lang="ru-RU" altLang="ru-RU" sz="2400" b="1">
                <a:solidFill>
                  <a:schemeClr val="accent2"/>
                </a:solidFill>
              </a:rPr>
              <a:t>:  В</a:t>
            </a:r>
          </a:p>
        </p:txBody>
      </p:sp>
      <p:sp>
        <p:nvSpPr>
          <p:cNvPr id="366600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66611" name="Picture 19" descr="усл знаки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1752600"/>
            <a:ext cx="2662238" cy="4419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6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6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65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65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65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65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65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65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65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65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>
                <a:solidFill>
                  <a:srgbClr val="9966FF"/>
                </a:solidFill>
              </a:rPr>
              <a:t>5. Виды изображений (40)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828800"/>
            <a:ext cx="4419600" cy="4267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/>
              <a:t>Назовите любые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/>
              <a:t>5 объектов,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/>
              <a:t>изображенных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/>
              <a:t>на карте местности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0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0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000" b="1" u="sng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b="1" u="sng">
                <a:solidFill>
                  <a:schemeClr val="accent2"/>
                </a:solidFill>
              </a:rPr>
              <a:t>Ответ</a:t>
            </a:r>
            <a:r>
              <a:rPr lang="ru-RU" altLang="ru-RU" sz="2000" b="1">
                <a:solidFill>
                  <a:schemeClr val="accent2"/>
                </a:solidFill>
              </a:rPr>
              <a:t>: дерево, река, мост,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b="1">
                <a:solidFill>
                  <a:schemeClr val="accent2"/>
                </a:solidFill>
              </a:rPr>
              <a:t>населенный пункт, вырубка,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b="1">
                <a:solidFill>
                  <a:schemeClr val="accent2"/>
                </a:solidFill>
              </a:rPr>
              <a:t>фруктовый сад, обрыв, мост</a:t>
            </a:r>
          </a:p>
        </p:txBody>
      </p:sp>
      <p:sp>
        <p:nvSpPr>
          <p:cNvPr id="35942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59431" name="Picture 7" descr="план местности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1752600"/>
            <a:ext cx="3413125" cy="4495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>
                <a:solidFill>
                  <a:srgbClr val="9966FF"/>
                </a:solidFill>
              </a:rPr>
              <a:t>5. Виды изображений (50)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7581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1905000"/>
            <a:ext cx="3810000" cy="4530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3200"/>
              <a:t>К  какой стороне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3200"/>
              <a:t>горизонта нужно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3200"/>
              <a:t>повернуться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3200"/>
              <a:t>лицом, чтобы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3200"/>
              <a:t>справа оказался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3200"/>
              <a:t>север?</a:t>
            </a:r>
            <a:r>
              <a:rPr lang="ru-RU" altLang="ru-RU" sz="2000"/>
              <a:t> </a:t>
            </a:r>
            <a:endParaRPr lang="ru-RU" altLang="ru-RU" sz="160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60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60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600" b="1" u="sng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600" b="1" u="sng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600" b="1" u="sng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b="1" u="sng">
                <a:solidFill>
                  <a:schemeClr val="accent2"/>
                </a:solidFill>
              </a:rPr>
              <a:t>Ответ</a:t>
            </a:r>
            <a:r>
              <a:rPr lang="ru-RU" altLang="ru-RU" sz="2400" b="1">
                <a:solidFill>
                  <a:schemeClr val="accent2"/>
                </a:solidFill>
              </a:rPr>
              <a:t>: запад</a:t>
            </a:r>
          </a:p>
        </p:txBody>
      </p:sp>
      <p:sp>
        <p:nvSpPr>
          <p:cNvPr id="37581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75814" name="Picture 6" descr="0013-018-Storony-gorizonta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828800"/>
            <a:ext cx="4038600" cy="35861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5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5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5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5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5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5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5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5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5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5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5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5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9966FF"/>
                </a:solidFill>
              </a:rPr>
              <a:t>6. Строение Земли (10)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292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2057400"/>
            <a:ext cx="3810000" cy="3810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3600"/>
              <a:t>Как называется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3600"/>
              <a:t>твердая оболочка Земли? 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2400" b="1" u="sng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 b="1" u="sng">
                <a:solidFill>
                  <a:schemeClr val="accent2"/>
                </a:solidFill>
              </a:rPr>
              <a:t>Ответ</a:t>
            </a:r>
            <a:r>
              <a:rPr lang="ru-RU" altLang="ru-RU" sz="2400" b="1">
                <a:solidFill>
                  <a:schemeClr val="accent2"/>
                </a:solidFill>
              </a:rPr>
              <a:t>: литосфера</a:t>
            </a:r>
          </a:p>
        </p:txBody>
      </p:sp>
      <p:sp>
        <p:nvSpPr>
          <p:cNvPr id="29286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92873" name="Picture 9" descr="599px-Earth_layers_model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" y="1828800"/>
            <a:ext cx="4335463" cy="4343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2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2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2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2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9966FF"/>
                </a:solidFill>
              </a:rPr>
              <a:t>6. Строение Земли  (20)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1828800"/>
            <a:ext cx="3810000" cy="426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400"/>
              <a:t>Строение вулкана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4000"/>
              <a:t>Что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4000"/>
              <a:t>скрывается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4000"/>
              <a:t>под буквой </a:t>
            </a:r>
            <a:r>
              <a:rPr lang="ru-RU" altLang="ru-RU" sz="4000" i="1"/>
              <a:t>А</a:t>
            </a:r>
            <a:endParaRPr lang="ru-RU" altLang="ru-RU" sz="4000" b="1" i="1">
              <a:solidFill>
                <a:srgbClr val="FF3300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ru-RU" altLang="ru-RU" sz="4000" b="1" u="sng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 b="1" u="sng">
                <a:solidFill>
                  <a:schemeClr val="accent2"/>
                </a:solidFill>
              </a:rPr>
              <a:t>Ответ</a:t>
            </a:r>
            <a:r>
              <a:rPr lang="ru-RU" altLang="ru-RU" sz="2400" b="1">
                <a:solidFill>
                  <a:schemeClr val="accent2"/>
                </a:solidFill>
              </a:rPr>
              <a:t>: кратер вулкана</a:t>
            </a:r>
          </a:p>
        </p:txBody>
      </p:sp>
      <p:sp>
        <p:nvSpPr>
          <p:cNvPr id="8909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9099" name="Picture 11" descr="вулкан картинк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1828800"/>
            <a:ext cx="3897313" cy="3962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9966FF"/>
                </a:solidFill>
              </a:rPr>
              <a:t>1. Науки о природе (10)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5638800"/>
            <a:ext cx="8305800" cy="9144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400" b="1" u="sng">
                <a:solidFill>
                  <a:schemeClr val="accent2"/>
                </a:solidFill>
              </a:rPr>
              <a:t>Ответ</a:t>
            </a:r>
            <a:r>
              <a:rPr lang="ru-RU" altLang="ru-RU" sz="2400" b="1">
                <a:solidFill>
                  <a:schemeClr val="accent2"/>
                </a:solidFill>
              </a:rPr>
              <a:t> : естественные науки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219200" y="2667000"/>
            <a:ext cx="7027863" cy="2133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 marL="476250" indent="-476250" algn="ctr">
              <a:buFont typeface="Wingdings" panose="05000000000000000000" pitchFamily="2" charset="2"/>
              <a:buNone/>
            </a:pPr>
            <a:r>
              <a:rPr lang="ru-RU" altLang="ru-RU" sz="4000" b="1"/>
              <a:t>Общее название </a:t>
            </a:r>
          </a:p>
          <a:p>
            <a:pPr marL="476250" indent="-476250" algn="ctr">
              <a:buFont typeface="Wingdings" panose="05000000000000000000" pitchFamily="2" charset="2"/>
              <a:buNone/>
            </a:pPr>
            <a:r>
              <a:rPr lang="ru-RU" altLang="ru-RU" sz="4000" b="1"/>
              <a:t>всех наук о природе </a:t>
            </a:r>
          </a:p>
        </p:txBody>
      </p:sp>
      <p:sp>
        <p:nvSpPr>
          <p:cNvPr id="40448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4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4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4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4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9966FF"/>
                </a:solidFill>
              </a:rPr>
              <a:t>6. Строение Земли (30)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294916" name="Rectangle 4"/>
          <p:cNvSpPr>
            <a:spLocks noGrp="1" noChangeArrowheads="1"/>
          </p:cNvSpPr>
          <p:nvPr>
            <p:ph type="body" sz="half" idx="3"/>
          </p:nvPr>
        </p:nvSpPr>
        <p:spPr>
          <a:xfrm>
            <a:off x="914400" y="4800600"/>
            <a:ext cx="7772400" cy="1600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b="1"/>
              <a:t>К какому типу происхождения относятся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b="1"/>
              <a:t>эти породы?  </a:t>
            </a:r>
            <a:r>
              <a:rPr lang="ru-RU" altLang="ru-RU"/>
              <a:t> </a:t>
            </a:r>
            <a:endParaRPr lang="ru-RU" altLang="ru-RU" b="1" u="sng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900" b="1" u="sng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b="1" u="sng">
                <a:solidFill>
                  <a:schemeClr val="accent2"/>
                </a:solidFill>
              </a:rPr>
              <a:t>Ответ</a:t>
            </a:r>
            <a:r>
              <a:rPr lang="ru-RU" altLang="ru-RU" sz="2400" b="1">
                <a:solidFill>
                  <a:schemeClr val="accent2"/>
                </a:solidFill>
              </a:rPr>
              <a:t>: осадочные</a:t>
            </a:r>
          </a:p>
        </p:txBody>
      </p:sp>
      <p:sp>
        <p:nvSpPr>
          <p:cNvPr id="29491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94923" name="Picture 11" descr="известняк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828800"/>
            <a:ext cx="4267200" cy="27892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4924" name="Picture 12" descr="песчанник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5400" y="1752600"/>
            <a:ext cx="3810000" cy="2857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4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4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4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4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b="1">
                <a:solidFill>
                  <a:srgbClr val="9966FF"/>
                </a:solidFill>
              </a:rPr>
              <a:t>6. Строение Земли (40)</a:t>
            </a:r>
            <a:r>
              <a:rPr lang="ru-RU" altLang="ru-RU" sz="3800">
                <a:solidFill>
                  <a:srgbClr val="FF6600"/>
                </a:solidFill>
              </a:rPr>
              <a:t> </a:t>
            </a:r>
            <a:r>
              <a:rPr lang="ru-RU" altLang="ru-RU" sz="3800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  <a:br>
              <a:rPr lang="ru-RU" altLang="ru-RU" sz="3800" b="1">
                <a:solidFill>
                  <a:srgbClr val="FF3300"/>
                </a:solidFill>
                <a:latin typeface="Georgia" panose="02040502050405020303" pitchFamily="18" charset="0"/>
              </a:rPr>
            </a:br>
            <a:endParaRPr lang="ru-RU" altLang="ru-RU" sz="3800" b="1">
              <a:solidFill>
                <a:srgbClr val="FF3300"/>
              </a:solidFill>
              <a:latin typeface="Georgia" panose="02040502050405020303" pitchFamily="18" charset="0"/>
            </a:endParaRP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334000"/>
            <a:ext cx="8305800" cy="1524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b="1"/>
              <a:t>Назовите действующий вулкан России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b="1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000" b="1" u="sng">
                <a:solidFill>
                  <a:schemeClr val="accent2"/>
                </a:solidFill>
              </a:rPr>
              <a:t>Ответ</a:t>
            </a:r>
            <a:r>
              <a:rPr lang="ru-RU" altLang="ru-RU" sz="2000" b="1">
                <a:solidFill>
                  <a:schemeClr val="accent2"/>
                </a:solidFill>
              </a:rPr>
              <a:t>: Ключевская сопка</a:t>
            </a:r>
          </a:p>
        </p:txBody>
      </p:sp>
      <p:sp>
        <p:nvSpPr>
          <p:cNvPr id="42496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4965" name="Rectangle 5"/>
          <p:cNvSpPr>
            <a:spLocks noChangeArrowheads="1"/>
          </p:cNvSpPr>
          <p:nvPr/>
        </p:nvSpPr>
        <p:spPr bwMode="auto">
          <a:xfrm>
            <a:off x="3505200" y="838200"/>
            <a:ext cx="3352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3600" b="1">
                <a:solidFill>
                  <a:srgbClr val="FF3300"/>
                </a:solidFill>
              </a:rPr>
              <a:t>АУКЦИОН</a:t>
            </a:r>
          </a:p>
        </p:txBody>
      </p:sp>
      <p:pic>
        <p:nvPicPr>
          <p:cNvPr id="424966" name="Picture 6" descr="клч сопк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81200" y="1600200"/>
            <a:ext cx="5334000" cy="3556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24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24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24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4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4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4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4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9966FF"/>
                </a:solidFill>
              </a:rPr>
              <a:t>6. Строение Земли (50)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2969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81600" y="1905000"/>
            <a:ext cx="3733800" cy="3505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3200"/>
              <a:t>Какой рельеф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3200"/>
              <a:t>преобладает в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3200"/>
              <a:t>нашей Самарской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3200"/>
              <a:t>области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32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000" b="1" u="sng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b="1" u="sng">
                <a:solidFill>
                  <a:schemeClr val="accent2"/>
                </a:solidFill>
              </a:rPr>
              <a:t>Ответ</a:t>
            </a:r>
            <a:r>
              <a:rPr lang="ru-RU" altLang="ru-RU" sz="2400" b="1">
                <a:solidFill>
                  <a:schemeClr val="accent2"/>
                </a:solidFill>
              </a:rPr>
              <a:t>: равнинный</a:t>
            </a:r>
          </a:p>
        </p:txBody>
      </p:sp>
      <p:sp>
        <p:nvSpPr>
          <p:cNvPr id="29696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96968" name="Picture 8" descr="Рисунок1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057400"/>
            <a:ext cx="4648200" cy="30353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6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6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6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6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6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6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6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6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9966FF"/>
                </a:solidFill>
              </a:rPr>
              <a:t>7. Материки (10)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sz="half" idx="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2400" b="1"/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2400" b="1"/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600" b="1"/>
              <a:t>Сколько </a:t>
            </a: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600" b="1"/>
              <a:t>частей света </a:t>
            </a: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600" b="1"/>
              <a:t>на планете Земля?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3600" b="1" u="sng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2000" b="1" u="sng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b="1" u="sng">
                <a:solidFill>
                  <a:schemeClr val="accent2"/>
                </a:solidFill>
              </a:rPr>
              <a:t>Ответ</a:t>
            </a:r>
            <a:r>
              <a:rPr lang="ru-RU" altLang="ru-RU" sz="2400" b="1">
                <a:solidFill>
                  <a:schemeClr val="accent2"/>
                </a:solidFill>
              </a:rPr>
              <a:t>: шесть</a:t>
            </a:r>
          </a:p>
        </p:txBody>
      </p:sp>
      <p:sp>
        <p:nvSpPr>
          <p:cNvPr id="43110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31114" name="Picture 10" descr="глобус18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1600200"/>
            <a:ext cx="3913188" cy="4876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1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1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1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1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1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1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9966FF"/>
                </a:solidFill>
              </a:rPr>
              <a:t>7. Материки (20)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5486400"/>
            <a:ext cx="80772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2400" b="1"/>
              <a:t>Определите материк под цифрой 4 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1600" b="1" u="sng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000" b="1" u="sng">
                <a:solidFill>
                  <a:schemeClr val="accent2"/>
                </a:solidFill>
              </a:rPr>
              <a:t>Ответ</a:t>
            </a:r>
            <a:r>
              <a:rPr lang="ru-RU" altLang="ru-RU" sz="2000" b="1">
                <a:solidFill>
                  <a:schemeClr val="accent2"/>
                </a:solidFill>
              </a:rPr>
              <a:t>: Евразия</a:t>
            </a:r>
          </a:p>
        </p:txBody>
      </p:sp>
      <p:sp>
        <p:nvSpPr>
          <p:cNvPr id="31334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13354" name="Picture 10" descr="контуры материков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1524000"/>
            <a:ext cx="6705600" cy="37750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3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3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9966FF"/>
                </a:solidFill>
              </a:rPr>
              <a:t>7. Материки (30)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1752600"/>
            <a:ext cx="3733800" cy="4419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 b="1"/>
              <a:t>На территории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 b="1"/>
              <a:t>какого материка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 b="1"/>
              <a:t>расположена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 b="1"/>
              <a:t>самая крупная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 b="1"/>
              <a:t>пустыня Земли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 b="1"/>
              <a:t>Сахара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1800" b="1" u="sng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1800" b="1" u="sng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b="1" u="sng">
                <a:solidFill>
                  <a:schemeClr val="accent2"/>
                </a:solidFill>
              </a:rPr>
              <a:t>Ответ</a:t>
            </a:r>
            <a:r>
              <a:rPr lang="ru-RU" altLang="ru-RU" sz="2400" b="1">
                <a:solidFill>
                  <a:schemeClr val="accent2"/>
                </a:solidFill>
              </a:rPr>
              <a:t>: Африка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2400" b="1">
              <a:solidFill>
                <a:schemeClr val="accent2"/>
              </a:solidFill>
            </a:endParaRPr>
          </a:p>
        </p:txBody>
      </p:sp>
      <p:sp>
        <p:nvSpPr>
          <p:cNvPr id="41882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18822" name="Picture 6" descr="сахар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2057400"/>
            <a:ext cx="4267200" cy="2835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8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8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8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8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8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8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8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8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8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8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8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8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altLang="ru-RU" sz="3800" b="1">
                <a:solidFill>
                  <a:srgbClr val="9966FF"/>
                </a:solidFill>
              </a:rPr>
              <a:t>7. Материки (40)</a:t>
            </a:r>
            <a:r>
              <a:rPr lang="ru-RU" altLang="ru-RU" sz="3800">
                <a:solidFill>
                  <a:srgbClr val="FF6600"/>
                </a:solidFill>
              </a:rPr>
              <a:t> </a:t>
            </a:r>
            <a:r>
              <a:rPr lang="ru-RU" altLang="ru-RU" sz="3800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  <a:br>
              <a:rPr lang="ru-RU" altLang="ru-RU" sz="3800" b="1">
                <a:solidFill>
                  <a:srgbClr val="FF3300"/>
                </a:solidFill>
                <a:latin typeface="Georgia" panose="02040502050405020303" pitchFamily="18" charset="0"/>
              </a:rPr>
            </a:br>
            <a:endParaRPr lang="ru-RU" altLang="ru-RU" sz="3800" b="1">
              <a:solidFill>
                <a:srgbClr val="FF3300"/>
              </a:solidFill>
              <a:latin typeface="Georgia" panose="02040502050405020303" pitchFamily="18" charset="0"/>
            </a:endParaRPr>
          </a:p>
        </p:txBody>
      </p:sp>
      <p:pic>
        <p:nvPicPr>
          <p:cNvPr id="317456" name="Picture 16" descr="коала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1066800"/>
            <a:ext cx="3200400" cy="2455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744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09600" y="5181600"/>
            <a:ext cx="8534400" cy="1447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b="1"/>
              <a:t>Какому материку характерны эти животные?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b="1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b="1" u="sng">
                <a:solidFill>
                  <a:schemeClr val="accent2"/>
                </a:solidFill>
              </a:rPr>
              <a:t>Ответ</a:t>
            </a:r>
            <a:r>
              <a:rPr lang="ru-RU" altLang="ru-RU" sz="2400" b="1">
                <a:solidFill>
                  <a:schemeClr val="accent2"/>
                </a:solidFill>
              </a:rPr>
              <a:t>: Австралии</a:t>
            </a:r>
          </a:p>
        </p:txBody>
      </p:sp>
      <p:sp>
        <p:nvSpPr>
          <p:cNvPr id="317444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17463" name="Picture 23" descr="кенгуру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5400" y="685800"/>
            <a:ext cx="3786188" cy="2549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7464" name="Picture 24" descr="ехидна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5200" y="2743200"/>
            <a:ext cx="2971800" cy="2279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772400" cy="1143000"/>
          </a:xfrm>
        </p:spPr>
        <p:txBody>
          <a:bodyPr/>
          <a:lstStyle/>
          <a:p>
            <a:r>
              <a:rPr lang="ru-RU" altLang="ru-RU" b="1">
                <a:solidFill>
                  <a:srgbClr val="9966FF"/>
                </a:solidFill>
              </a:rPr>
              <a:t>7. Материки  (50)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1539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1981200"/>
            <a:ext cx="37338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 b="1"/>
              <a:t>На территории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 b="1"/>
              <a:t>какого материка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 b="1"/>
              <a:t>расположено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 b="1"/>
              <a:t>самое глубокое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 b="1"/>
              <a:t>озеро мира</a:t>
            </a:r>
            <a:r>
              <a:rPr lang="ru-RU" altLang="ru-RU" sz="3200"/>
              <a:t> </a:t>
            </a:r>
            <a:endParaRPr lang="ru-RU" altLang="ru-RU" sz="3200" b="1"/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3200" b="1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b="1" u="sng">
                <a:solidFill>
                  <a:schemeClr val="accent2"/>
                </a:solidFill>
              </a:rPr>
              <a:t>Ответ</a:t>
            </a:r>
            <a:r>
              <a:rPr lang="ru-RU" altLang="ru-RU" sz="2400" b="1">
                <a:solidFill>
                  <a:schemeClr val="accent2"/>
                </a:solidFill>
              </a:rPr>
              <a:t>: Евразия.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Озеро Байкал</a:t>
            </a:r>
          </a:p>
        </p:txBody>
      </p:sp>
      <p:sp>
        <p:nvSpPr>
          <p:cNvPr id="31539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15402" name="Picture 10" descr="байкал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2057400"/>
            <a:ext cx="3810000" cy="36115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5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5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5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5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5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5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5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5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5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5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0" y="1752600"/>
            <a:ext cx="5486400" cy="4824413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3600" b="1" u="sng">
                <a:solidFill>
                  <a:srgbClr val="9966FF"/>
                </a:solidFill>
                <a:hlinkClick r:id="rId2" action="ppaction://hlinksldjump"/>
              </a:rPr>
              <a:t>Рекорды</a:t>
            </a:r>
            <a:endParaRPr lang="ru-RU" altLang="ru-RU" sz="3600" b="1" u="sng">
              <a:solidFill>
                <a:srgbClr val="9966FF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600" b="1" u="sng">
                <a:solidFill>
                  <a:schemeClr val="hlink"/>
                </a:solidFill>
                <a:hlinkClick r:id="rId2" action="ppaction://hlinksldjump"/>
              </a:rPr>
              <a:t>Атмосфера</a:t>
            </a:r>
            <a:endParaRPr lang="ru-RU" altLang="ru-RU" sz="3600" b="1" u="sng">
              <a:solidFill>
                <a:schemeClr val="hlink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600" b="1" u="sng">
                <a:hlinkClick r:id="rId2" action="ppaction://hlinksldjump"/>
              </a:rPr>
              <a:t>Самоцветы</a:t>
            </a:r>
            <a:endParaRPr lang="ru-RU" altLang="ru-RU" sz="3600" b="1" u="sng"/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600" b="1" u="sng">
                <a:hlinkClick r:id="rId2" action="ppaction://hlinksldjump"/>
              </a:rPr>
              <a:t>Удивительное рядом</a:t>
            </a:r>
            <a:endParaRPr lang="ru-RU" altLang="ru-RU" sz="3600" b="1" u="sng"/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600" b="1" u="sng">
                <a:solidFill>
                  <a:srgbClr val="9966FF"/>
                </a:solidFill>
                <a:hlinkClick r:id="rId2" action="ppaction://hlinksldjump"/>
              </a:rPr>
              <a:t>Загадка</a:t>
            </a:r>
            <a:endParaRPr lang="ru-RU" altLang="ru-RU" sz="3600" b="1" u="sng">
              <a:solidFill>
                <a:srgbClr val="9966FF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600" b="1" u="sng">
                <a:solidFill>
                  <a:srgbClr val="9966FF"/>
                </a:solidFill>
                <a:hlinkClick r:id="rId2" action="ppaction://hlinksldjump"/>
              </a:rPr>
              <a:t>Вода</a:t>
            </a:r>
            <a:endParaRPr lang="ru-RU" altLang="ru-RU" sz="3600" b="1" u="sng">
              <a:solidFill>
                <a:srgbClr val="9966FF"/>
              </a:solidFill>
            </a:endParaRPr>
          </a:p>
        </p:txBody>
      </p:sp>
      <p:sp>
        <p:nvSpPr>
          <p:cNvPr id="323597" name="AutoShape 1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209800" y="4495800"/>
            <a:ext cx="685800" cy="685800"/>
          </a:xfrm>
          <a:prstGeom prst="sun">
            <a:avLst>
              <a:gd name="adj" fmla="val 25000"/>
            </a:avLst>
          </a:prstGeom>
          <a:solidFill>
            <a:srgbClr val="99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solidFill>
                <a:schemeClr val="accent2"/>
              </a:solidFill>
            </a:endParaRPr>
          </a:p>
        </p:txBody>
      </p:sp>
      <p:sp>
        <p:nvSpPr>
          <p:cNvPr id="323600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9966FF"/>
                </a:solidFill>
                <a:latin typeface="Arial" panose="020B0604020202020204" pitchFamily="34" charset="0"/>
              </a:rPr>
              <a:t>ФИНАЛ</a:t>
            </a:r>
          </a:p>
        </p:txBody>
      </p:sp>
      <p:sp>
        <p:nvSpPr>
          <p:cNvPr id="323601" name="AutoShape 1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209800" y="3810000"/>
            <a:ext cx="685800" cy="685800"/>
          </a:xfrm>
          <a:prstGeom prst="sun">
            <a:avLst>
              <a:gd name="adj" fmla="val 25000"/>
            </a:avLst>
          </a:prstGeom>
          <a:solidFill>
            <a:srgbClr val="99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solidFill>
                <a:schemeClr val="accent2"/>
              </a:solidFill>
            </a:endParaRPr>
          </a:p>
        </p:txBody>
      </p:sp>
      <p:sp>
        <p:nvSpPr>
          <p:cNvPr id="323602" name="AutoShape 18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209800" y="2362200"/>
            <a:ext cx="685800" cy="685800"/>
          </a:xfrm>
          <a:prstGeom prst="sun">
            <a:avLst>
              <a:gd name="adj" fmla="val 25000"/>
            </a:avLst>
          </a:prstGeom>
          <a:solidFill>
            <a:srgbClr val="99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solidFill>
                <a:schemeClr val="accent2"/>
              </a:solidFill>
            </a:endParaRPr>
          </a:p>
        </p:txBody>
      </p:sp>
      <p:sp>
        <p:nvSpPr>
          <p:cNvPr id="323603" name="AutoShap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2209800" y="3048000"/>
            <a:ext cx="685800" cy="685800"/>
          </a:xfrm>
          <a:prstGeom prst="sun">
            <a:avLst>
              <a:gd name="adj" fmla="val 25000"/>
            </a:avLst>
          </a:prstGeom>
          <a:solidFill>
            <a:srgbClr val="99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solidFill>
                <a:schemeClr val="accent2"/>
              </a:solidFill>
            </a:endParaRPr>
          </a:p>
        </p:txBody>
      </p:sp>
      <p:sp>
        <p:nvSpPr>
          <p:cNvPr id="323604" name="AutoShape 20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2209800" y="1676400"/>
            <a:ext cx="685800" cy="685800"/>
          </a:xfrm>
          <a:prstGeom prst="sun">
            <a:avLst>
              <a:gd name="adj" fmla="val 25000"/>
            </a:avLst>
          </a:prstGeom>
          <a:solidFill>
            <a:srgbClr val="99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solidFill>
                <a:schemeClr val="accent2"/>
              </a:solidFill>
            </a:endParaRPr>
          </a:p>
        </p:txBody>
      </p:sp>
      <p:sp>
        <p:nvSpPr>
          <p:cNvPr id="323607" name="AutoShape 23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209800" y="5257800"/>
            <a:ext cx="685800" cy="685800"/>
          </a:xfrm>
          <a:prstGeom prst="sun">
            <a:avLst>
              <a:gd name="adj" fmla="val 25000"/>
            </a:avLst>
          </a:prstGeom>
          <a:solidFill>
            <a:srgbClr val="99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med" advClick="0">
    <p:blinds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9966FF"/>
                </a:solidFill>
              </a:rPr>
              <a:t>Рекорды</a:t>
            </a:r>
            <a:r>
              <a:rPr lang="ru-RU" altLang="ru-RU"/>
              <a:t> </a:t>
            </a:r>
          </a:p>
        </p:txBody>
      </p:sp>
      <p:sp>
        <p:nvSpPr>
          <p:cNvPr id="385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7772400" cy="4343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t>Это озеро - достопримечательность не только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t>России, а всего мира. Ему нет равных в мире по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t>возрасту, глубине, запасам и свойствам пресной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t>воды, многообразию и эндемизму органической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t>жизни.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t>Глубина озера- 1637 метров, </a:t>
            </a: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</a:rPr>
              <a:t>В его котловине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</a:rPr>
              <a:t>сосредоточено около 20% мировых запасов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</a:rPr>
              <a:t>пресных озерных вод планеты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chemeClr val="accent2"/>
                </a:solidFill>
                <a:latin typeface="Times New Roman" panose="02020603050405020304" pitchFamily="18" charset="0"/>
              </a:rPr>
              <a:t>Ответ: озеро Байкал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/>
          </a:p>
        </p:txBody>
      </p:sp>
      <p:sp>
        <p:nvSpPr>
          <p:cNvPr id="38502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5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5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5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5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5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5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5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5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5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5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50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50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50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50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50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50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9966FF"/>
                </a:solidFill>
              </a:rPr>
              <a:t>1. Науки о природе (20)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270345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876800" y="5562600"/>
            <a:ext cx="3810000" cy="5334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Ответ: демография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2400"/>
          </a:p>
        </p:txBody>
      </p:sp>
      <p:sp>
        <p:nvSpPr>
          <p:cNvPr id="270344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2209800"/>
            <a:ext cx="3810000" cy="32766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3200" b="1"/>
              <a:t>Как называется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3200" b="1"/>
              <a:t>наука о населении,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3200" b="1"/>
              <a:t>его количестве,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3200" b="1"/>
              <a:t>условиях жизни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2400"/>
          </a:p>
          <a:p>
            <a:pPr>
              <a:buFont typeface="Wingdings" panose="05000000000000000000" pitchFamily="2" charset="2"/>
              <a:buNone/>
            </a:pPr>
            <a:endParaRPr lang="ru-RU" altLang="ru-RU" sz="2400"/>
          </a:p>
          <a:p>
            <a:pPr>
              <a:buFont typeface="Wingdings" panose="05000000000000000000" pitchFamily="2" charset="2"/>
              <a:buNone/>
            </a:pPr>
            <a:endParaRPr lang="ru-RU" altLang="ru-RU" sz="2400"/>
          </a:p>
        </p:txBody>
      </p:sp>
      <p:sp>
        <p:nvSpPr>
          <p:cNvPr id="27034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70343" name="Picture 7" descr="jddou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2286000"/>
            <a:ext cx="4191000" cy="3149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45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772400" cy="1143000"/>
          </a:xfrm>
        </p:spPr>
        <p:txBody>
          <a:bodyPr/>
          <a:lstStyle/>
          <a:p>
            <a:r>
              <a:rPr lang="ru-RU" altLang="ru-RU" b="1">
                <a:solidFill>
                  <a:srgbClr val="9966FF"/>
                </a:solidFill>
                <a:latin typeface="Georgia" panose="02040502050405020303" pitchFamily="18" charset="0"/>
              </a:rPr>
              <a:t>Атмосфера</a:t>
            </a:r>
            <a:endParaRPr lang="ru-RU" altLang="ru-RU" b="1">
              <a:solidFill>
                <a:srgbClr val="FF3300"/>
              </a:solidFill>
              <a:latin typeface="Georgia" panose="02040502050405020303" pitchFamily="18" charset="0"/>
            </a:endParaRPr>
          </a:p>
        </p:txBody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382000" cy="449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/>
              <a:t> Гигантские атмосферные вихри, возникающие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/>
              <a:t>над тропическими морями, когда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/>
              <a:t>поднимающийся теплый воздух начинает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/>
              <a:t>стремительно вращаться, захватывая обширные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/>
              <a:t>области. Скорость вращения до 400км/ч.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/>
              <a:t>Как называется это грозное явление?</a:t>
            </a:r>
          </a:p>
          <a:p>
            <a:pPr algn="ctr">
              <a:buFont typeface="Wingdings" panose="05000000000000000000" pitchFamily="2" charset="2"/>
              <a:buNone/>
            </a:pPr>
            <a:endParaRPr lang="ru-RU" altLang="ru-RU"/>
          </a:p>
          <a:p>
            <a:pPr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chemeClr val="accent2"/>
                </a:solidFill>
              </a:rPr>
              <a:t>Ответ: ураган (тайфун)</a:t>
            </a:r>
          </a:p>
        </p:txBody>
      </p:sp>
      <p:sp>
        <p:nvSpPr>
          <p:cNvPr id="38707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7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7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7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7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7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7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7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7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7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7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7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7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9966FF"/>
                </a:solidFill>
                <a:latin typeface="Georgia" panose="02040502050405020303" pitchFamily="18" charset="0"/>
              </a:rPr>
              <a:t>Самоцветы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  </a:t>
            </a:r>
          </a:p>
        </p:txBody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76400"/>
            <a:ext cx="7924800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000"/>
              <a:t> </a:t>
            </a:r>
            <a:r>
              <a:rPr lang="ru-RU" altLang="ru-RU" sz="2400"/>
              <a:t>Это минерал содержит 57% чистой меди.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/>
              <a:t>Рисунок камня узорчатый, нарядный. Его окраска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/>
              <a:t>богата оттенками - вся палитра зеленых тонов от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/>
              <a:t>светло-зеленого до густого темно-зеленого цвета...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/>
              <a:t>Его называют атласная руда, павлиний камень,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/>
              <a:t>медная зелень</a:t>
            </a:r>
            <a:r>
              <a:rPr lang="ru-RU" altLang="ru-RU" sz="2000"/>
              <a:t>. </a:t>
            </a:r>
            <a:r>
              <a:rPr lang="ru-RU" altLang="ru-RU" sz="2400"/>
              <a:t>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/>
              <a:t>Этому самоцвету посвящены сказы П. Бажова.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/>
              <a:t>На отделку зала в Эрмитаже ушло 133 пуда этого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/>
              <a:t>самоцвета.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2400">
              <a:solidFill>
                <a:srgbClr val="9966FF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rgbClr val="9966FF"/>
                </a:solidFill>
              </a:rPr>
              <a:t>Ответ: малахит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2400" b="1">
              <a:solidFill>
                <a:schemeClr val="accent2"/>
              </a:solidFill>
            </a:endParaRPr>
          </a:p>
        </p:txBody>
      </p:sp>
      <p:sp>
        <p:nvSpPr>
          <p:cNvPr id="38912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9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9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9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9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9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9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9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9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9966FF"/>
                </a:solidFill>
                <a:latin typeface="Georgia" panose="02040502050405020303" pitchFamily="18" charset="0"/>
              </a:rPr>
              <a:t>Удивительное рядом</a:t>
            </a:r>
          </a:p>
        </p:txBody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3820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3200"/>
              <a:t> </a:t>
            </a:r>
            <a:r>
              <a:rPr lang="ru-RU" altLang="ru-RU"/>
              <a:t>На территории Самарской области расположен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/>
              <a:t>природный заповедник (1927) федерального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/>
              <a:t>значения, созданный для изучения и сохранения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/>
              <a:t>флоры и фауны зоны хвойно-широколиственных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/>
              <a:t>лесов Среднего Поволжья. Как он называется?</a:t>
            </a:r>
            <a:r>
              <a:rPr lang="ru-RU" altLang="ru-RU" sz="3200"/>
              <a:t> 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3200">
              <a:solidFill>
                <a:srgbClr val="CC66FF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200" b="1">
                <a:solidFill>
                  <a:srgbClr val="CC66FF"/>
                </a:solidFill>
              </a:rPr>
              <a:t>Ответ Жигулевский Заповедник</a:t>
            </a:r>
          </a:p>
        </p:txBody>
      </p:sp>
      <p:sp>
        <p:nvSpPr>
          <p:cNvPr id="39117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1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1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1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1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1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1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1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1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1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1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9966FF"/>
                </a:solidFill>
                <a:latin typeface="Georgia" panose="02040502050405020303" pitchFamily="18" charset="0"/>
              </a:rPr>
              <a:t>Загадка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819400"/>
            <a:ext cx="8229600" cy="2819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3200"/>
              <a:t> </a:t>
            </a:r>
            <a:r>
              <a:rPr lang="ru-RU" altLang="ru-RU" sz="4000"/>
              <a:t>Рассыпался горох на семьдесят дорог, никто  его не подберет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4000"/>
          </a:p>
          <a:p>
            <a:pPr>
              <a:buFont typeface="Wingdings" panose="05000000000000000000" pitchFamily="2" charset="2"/>
              <a:buNone/>
            </a:pPr>
            <a:r>
              <a:rPr lang="ru-RU" altLang="ru-RU" sz="4000" b="1">
                <a:solidFill>
                  <a:srgbClr val="9966FF"/>
                </a:solidFill>
              </a:rPr>
              <a:t>Отгадка : град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4000" b="1">
              <a:solidFill>
                <a:schemeClr val="accent2"/>
              </a:solidFill>
            </a:endParaRPr>
          </a:p>
        </p:txBody>
      </p:sp>
      <p:sp>
        <p:nvSpPr>
          <p:cNvPr id="38093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0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0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9966FF"/>
                </a:solidFill>
                <a:latin typeface="Georgia" panose="02040502050405020303" pitchFamily="18" charset="0"/>
              </a:rPr>
              <a:t>Вода </a:t>
            </a:r>
          </a:p>
        </p:txBody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696200" cy="4530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/>
              <a:t>По территории Самарской области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/>
              <a:t>протекает одна из крупнейших рек на Земле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/>
              <a:t>и самая большая в Европе. Принимает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/>
              <a:t>около 200 притоков. Назовите реку и ее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/>
              <a:t>притоки, протекающие в нашей местности.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/>
          </a:p>
          <a:p>
            <a:pPr>
              <a:buFont typeface="Wingdings" panose="05000000000000000000" pitchFamily="2" charset="2"/>
              <a:buNone/>
            </a:pPr>
            <a:r>
              <a:rPr lang="ru-RU" altLang="ru-RU">
                <a:solidFill>
                  <a:srgbClr val="CC66FF"/>
                </a:solidFill>
              </a:rPr>
              <a:t>Ответ: река Волга, притоки – Сызранка,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>
                <a:solidFill>
                  <a:srgbClr val="CC66FF"/>
                </a:solidFill>
              </a:rPr>
              <a:t>Тишерек, Каргалка, Игарка, Уса, Кубра. </a:t>
            </a:r>
          </a:p>
        </p:txBody>
      </p:sp>
      <p:sp>
        <p:nvSpPr>
          <p:cNvPr id="34202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2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2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2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2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2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2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2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2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2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2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90600" y="2819400"/>
            <a:ext cx="81534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3200"/>
              <a:t> </a:t>
            </a:r>
            <a:endParaRPr lang="ru-RU" altLang="ru-RU" sz="4000" b="1">
              <a:solidFill>
                <a:schemeClr val="accent2"/>
              </a:solidFill>
            </a:endParaRPr>
          </a:p>
        </p:txBody>
      </p:sp>
      <p:sp>
        <p:nvSpPr>
          <p:cNvPr id="39834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14" y="2353791"/>
            <a:ext cx="4038600" cy="418018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 rot="1302790">
            <a:off x="4013114" y="2776300"/>
            <a:ext cx="459933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5">
                    <a:lumMod val="25000"/>
                  </a:schemeClr>
                </a:solidFill>
                <a:effectLst/>
                <a:latin typeface="Adine Kirnberg" panose="02000000000000000000" pitchFamily="2" charset="0"/>
              </a:rPr>
              <a:t>Игра окончена!</a:t>
            </a:r>
            <a:endParaRPr lang="ru-RU" sz="96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5">
                  <a:lumMod val="25000"/>
                </a:schemeClr>
              </a:solidFill>
              <a:effectLst/>
              <a:latin typeface="Adine Kirnberg" panose="02000000000000000000" pitchFamily="2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9966FF"/>
                </a:solidFill>
              </a:rPr>
              <a:t>1. Науки о природе (30)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4495800"/>
            <a:ext cx="7696200" cy="17526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000" b="1">
                <a:solidFill>
                  <a:srgbClr val="9966FF"/>
                </a:solidFill>
              </a:rPr>
              <a:t>ФОТОВОПРОС </a:t>
            </a:r>
            <a:r>
              <a:rPr lang="ru-RU" altLang="ru-RU" sz="3600" b="1"/>
              <a:t>Какие явления природы изображены на фотографиях?</a:t>
            </a:r>
            <a:endParaRPr lang="ru-RU" altLang="ru-RU" sz="3600" b="1">
              <a:solidFill>
                <a:srgbClr val="9966FF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ru-RU" altLang="ru-RU" sz="2000" b="1" u="sng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000" b="1" u="sng">
                <a:solidFill>
                  <a:schemeClr val="accent2"/>
                </a:solidFill>
              </a:rPr>
              <a:t>Ответ</a:t>
            </a:r>
            <a:r>
              <a:rPr lang="ru-RU" altLang="ru-RU" sz="2000" b="1">
                <a:solidFill>
                  <a:schemeClr val="accent2"/>
                </a:solidFill>
              </a:rPr>
              <a:t> : физические</a:t>
            </a:r>
          </a:p>
        </p:txBody>
      </p:sp>
      <p:sp>
        <p:nvSpPr>
          <p:cNvPr id="40653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06537" name="Picture 9" descr="рассвет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1752600"/>
            <a:ext cx="3581400" cy="2730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6538" name="Picture 10" descr="вулкан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1752600"/>
            <a:ext cx="3657600" cy="27320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6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6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9966FF"/>
                </a:solidFill>
              </a:rPr>
              <a:t>1. Науки о природе (40)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5105400"/>
            <a:ext cx="8305800" cy="9144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400" b="1" u="sng">
                <a:solidFill>
                  <a:schemeClr val="accent2"/>
                </a:solidFill>
              </a:rPr>
              <a:t>Ответ</a:t>
            </a:r>
            <a:r>
              <a:rPr lang="ru-RU" altLang="ru-RU" sz="2400" b="1">
                <a:solidFill>
                  <a:schemeClr val="accent2"/>
                </a:solidFill>
              </a:rPr>
              <a:t> : физическую географию и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              социально-экономическую географию</a:t>
            </a:r>
          </a:p>
        </p:txBody>
      </p:sp>
      <p:sp>
        <p:nvSpPr>
          <p:cNvPr id="40858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219200" y="2667000"/>
            <a:ext cx="7027863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 marL="476250" indent="-476250" algn="ctr">
              <a:buFont typeface="Wingdings" panose="05000000000000000000" pitchFamily="2" charset="2"/>
              <a:buNone/>
            </a:pPr>
            <a:r>
              <a:rPr lang="ru-RU" altLang="ru-RU" sz="4000" b="1"/>
              <a:t>На какие два основных раздела делят географию?</a:t>
            </a:r>
            <a:r>
              <a:rPr lang="ru-RU" altLang="ru-RU" sz="4000"/>
              <a:t> </a:t>
            </a:r>
          </a:p>
        </p:txBody>
      </p:sp>
      <p:sp>
        <p:nvSpPr>
          <p:cNvPr id="40858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8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8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9966FF"/>
                </a:solidFill>
              </a:rPr>
              <a:t>1. Науки о природе (50)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0515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05400" y="1828800"/>
            <a:ext cx="3733800" cy="434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 marL="457200" indent="-457200">
              <a:buFont typeface="Wingdings" panose="05000000000000000000" pitchFamily="2" charset="2"/>
              <a:buNone/>
            </a:pPr>
            <a:r>
              <a:rPr lang="ru-RU" altLang="ru-RU" sz="3600" b="1"/>
              <a:t>Что является объектом изучения географии?</a:t>
            </a:r>
            <a:r>
              <a:rPr lang="ru-RU" altLang="ru-RU" sz="3600"/>
              <a:t> </a:t>
            </a:r>
            <a:endParaRPr lang="ru-RU" altLang="ru-RU" sz="3600" b="1">
              <a:solidFill>
                <a:schemeClr val="accent2"/>
              </a:solidFill>
            </a:endParaRPr>
          </a:p>
          <a:p>
            <a:pPr marL="457200" indent="-457200">
              <a:buFont typeface="Wingdings" panose="05000000000000000000" pitchFamily="2" charset="2"/>
              <a:buNone/>
            </a:pPr>
            <a:endParaRPr lang="ru-RU" altLang="ru-RU" sz="2000" b="1" u="sng">
              <a:solidFill>
                <a:schemeClr val="accent2"/>
              </a:solidFill>
            </a:endParaRPr>
          </a:p>
          <a:p>
            <a:pPr marL="457200" indent="-457200">
              <a:buFont typeface="Wingdings" panose="05000000000000000000" pitchFamily="2" charset="2"/>
              <a:buNone/>
            </a:pPr>
            <a:r>
              <a:rPr lang="ru-RU" altLang="ru-RU" sz="2000" b="1" u="sng">
                <a:solidFill>
                  <a:schemeClr val="accent2"/>
                </a:solidFill>
              </a:rPr>
              <a:t>Ответ</a:t>
            </a:r>
            <a:r>
              <a:rPr lang="ru-RU" altLang="ru-RU" sz="2000" b="1">
                <a:solidFill>
                  <a:schemeClr val="accent2"/>
                </a:solidFill>
              </a:rPr>
              <a:t>: </a:t>
            </a:r>
          </a:p>
          <a:p>
            <a:pPr marL="457200" indent="-457200"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1. форма Земли, </a:t>
            </a:r>
          </a:p>
          <a:p>
            <a:pPr marL="457200" indent="-457200"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2. строение Земли,</a:t>
            </a:r>
          </a:p>
          <a:p>
            <a:pPr marL="457200" indent="-457200"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3. земная поверхность</a:t>
            </a:r>
          </a:p>
        </p:txBody>
      </p:sp>
      <p:sp>
        <p:nvSpPr>
          <p:cNvPr id="30515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05162" name="Picture 10" descr="глобус26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828800"/>
            <a:ext cx="3281363" cy="41354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5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5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b="1">
                <a:solidFill>
                  <a:srgbClr val="9966FF"/>
                </a:solidFill>
              </a:rPr>
              <a:t>2. Географические открытия (10)</a:t>
            </a:r>
            <a:r>
              <a:rPr lang="ru-RU" altLang="ru-RU" sz="3800">
                <a:solidFill>
                  <a:srgbClr val="FF6600"/>
                </a:solidFill>
              </a:rPr>
              <a:t> </a:t>
            </a:r>
            <a:r>
              <a:rPr lang="ru-RU" altLang="ru-RU" sz="3800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29901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99017" name="Picture 9" descr="Рисунок1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24200" y="2362200"/>
            <a:ext cx="3051175" cy="1185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9018" name="Rectangle 10"/>
          <p:cNvSpPr>
            <a:spLocks noChangeArrowheads="1"/>
          </p:cNvSpPr>
          <p:nvPr/>
        </p:nvSpPr>
        <p:spPr bwMode="auto">
          <a:xfrm>
            <a:off x="1295400" y="4114800"/>
            <a:ext cx="6934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800" b="1"/>
              <a:t>Ваш выигрыш увеличивается </a:t>
            </a:r>
          </a:p>
          <a:p>
            <a:pPr algn="ctr"/>
            <a:r>
              <a:rPr lang="ru-RU" altLang="ru-RU" sz="2800" b="1"/>
              <a:t>на 10 баллов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9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9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9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b="1">
                <a:solidFill>
                  <a:srgbClr val="9966FF"/>
                </a:solidFill>
              </a:rPr>
              <a:t>2. Географические открытия (20)</a:t>
            </a:r>
            <a:r>
              <a:rPr lang="ru-RU" altLang="ru-RU" sz="3800">
                <a:solidFill>
                  <a:srgbClr val="FF6600"/>
                </a:solidFill>
              </a:rPr>
              <a:t> </a:t>
            </a:r>
            <a:r>
              <a:rPr lang="ru-RU" altLang="ru-RU" sz="3800" b="1">
                <a:solidFill>
                  <a:srgbClr val="FF33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1676400"/>
            <a:ext cx="3886200" cy="449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99FFCC"/>
                </a:solidFill>
              </a14:hiddenFill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ru-RU" altLang="ru-RU" sz="2400" b="1"/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3600" b="1"/>
              <a:t>Назовите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3600" b="1"/>
              <a:t>год открытия Америки </a:t>
            </a:r>
            <a:endParaRPr lang="ru-RU" altLang="ru-RU" sz="3600" b="1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ru-RU" altLang="ru-RU" sz="3600" b="1" u="sng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ru-RU" altLang="ru-RU" sz="1800" b="1" u="sng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ru-RU" altLang="ru-RU" sz="1800" b="1" u="sng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ru-RU" altLang="ru-RU" sz="1800" b="1" u="sng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b="1" u="sng">
                <a:solidFill>
                  <a:schemeClr val="accent2"/>
                </a:solidFill>
              </a:rPr>
              <a:t>Ответ</a:t>
            </a:r>
            <a:r>
              <a:rPr lang="ru-RU" altLang="ru-RU" b="1">
                <a:solidFill>
                  <a:schemeClr val="accent2"/>
                </a:solidFill>
              </a:rPr>
              <a:t>: 1492</a:t>
            </a:r>
          </a:p>
        </p:txBody>
      </p:sp>
      <p:sp>
        <p:nvSpPr>
          <p:cNvPr id="30310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5813" y="6248400"/>
            <a:ext cx="738187" cy="609600"/>
          </a:xfrm>
          <a:prstGeom prst="actionButtonHome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03114" name="Picture 10" descr="зап полушарие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1752600"/>
            <a:ext cx="4260850" cy="426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3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3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3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3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3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3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3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3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3543</TotalTime>
  <Words>1034</Words>
  <Application>Microsoft Office PowerPoint</Application>
  <PresentationFormat>Экран (4:3)</PresentationFormat>
  <Paragraphs>412</Paragraphs>
  <Slides>45</Slides>
  <Notes>44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51" baseType="lpstr">
      <vt:lpstr>Adine Kirnberg</vt:lpstr>
      <vt:lpstr>Arial</vt:lpstr>
      <vt:lpstr>Georgia</vt:lpstr>
      <vt:lpstr>Times New Roman</vt:lpstr>
      <vt:lpstr>Wingdings</vt:lpstr>
      <vt:lpstr>Слои</vt:lpstr>
      <vt:lpstr>Презентация PowerPoint</vt:lpstr>
      <vt:lpstr>Темы</vt:lpstr>
      <vt:lpstr>1. Науки о природе (10)  </vt:lpstr>
      <vt:lpstr>1. Науки о природе (20)  </vt:lpstr>
      <vt:lpstr>1. Науки о природе (30)  </vt:lpstr>
      <vt:lpstr>1. Науки о природе (40)  </vt:lpstr>
      <vt:lpstr>1. Науки о природе (50)  </vt:lpstr>
      <vt:lpstr>2. Географические открытия (10)  </vt:lpstr>
      <vt:lpstr>2. Географические открытия (20)  </vt:lpstr>
      <vt:lpstr>2. Географические открытия (30)  </vt:lpstr>
      <vt:lpstr>2. Географические открытия (40)  </vt:lpstr>
      <vt:lpstr>2. Географические открытия (50)  </vt:lpstr>
      <vt:lpstr>3. Русские путешественники (10)  </vt:lpstr>
      <vt:lpstr>3. Русские путешественники (20)  </vt:lpstr>
      <vt:lpstr>3. Русские путешественники (30)  </vt:lpstr>
      <vt:lpstr>3. Русские путешественники (40)  </vt:lpstr>
      <vt:lpstr>3. Русские путешественники (50)  </vt:lpstr>
      <vt:lpstr>4. Вселенная (10)  </vt:lpstr>
      <vt:lpstr>4. Вселенная (20)</vt:lpstr>
      <vt:lpstr>4. Вселенная (30)  </vt:lpstr>
      <vt:lpstr>4. Вселенная (40)  </vt:lpstr>
      <vt:lpstr>4. Вселенная (50)  </vt:lpstr>
      <vt:lpstr>5. Виды изображений (10)  </vt:lpstr>
      <vt:lpstr>5. Виды изображений (20)  </vt:lpstr>
      <vt:lpstr>5. Виды изображений (30)  </vt:lpstr>
      <vt:lpstr>5. Виды изображений (40)  </vt:lpstr>
      <vt:lpstr>5. Виды изображений (50)  </vt:lpstr>
      <vt:lpstr>6. Строение Земли (10)  </vt:lpstr>
      <vt:lpstr>6. Строение Земли  (20)  </vt:lpstr>
      <vt:lpstr>6. Строение Земли (30)  </vt:lpstr>
      <vt:lpstr>6. Строение Земли (40)   </vt:lpstr>
      <vt:lpstr>6. Строение Земли (50)  </vt:lpstr>
      <vt:lpstr>7. Материки (10)  </vt:lpstr>
      <vt:lpstr>7. Материки (20)  </vt:lpstr>
      <vt:lpstr>7. Материки (30)  </vt:lpstr>
      <vt:lpstr>7. Материки (40)   </vt:lpstr>
      <vt:lpstr>7. Материки  (50)  </vt:lpstr>
      <vt:lpstr>ФИНАЛ</vt:lpstr>
      <vt:lpstr>Рекорды </vt:lpstr>
      <vt:lpstr>Атмосфера</vt:lpstr>
      <vt:lpstr>Самоцветы   </vt:lpstr>
      <vt:lpstr>Удивительное рядом</vt:lpstr>
      <vt:lpstr>Загадка </vt:lpstr>
      <vt:lpstr>Вода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Fox</dc:creator>
  <cp:lastModifiedBy>Morgan.SU</cp:lastModifiedBy>
  <cp:revision>1</cp:revision>
  <cp:lastPrinted>1601-01-01T00:00:00Z</cp:lastPrinted>
  <dcterms:created xsi:type="dcterms:W3CDTF">1601-01-01T00:00:00Z</dcterms:created>
  <dcterms:modified xsi:type="dcterms:W3CDTF">2017-12-17T13:33:50Z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Язык">
    <vt:lpwstr>русский</vt:lpwstr>
  </property>
  <property fmtid="{D5CDD505-2E9C-101B-9397-08002B2CF9AE}" pid="3" name="тема">
    <vt:lpwstr>география</vt:lpwstr>
  </property>
  <property fmtid="{D5CDD505-2E9C-101B-9397-08002B2CF9AE}" pid="4" name="Автор">
    <vt:lpwstr>Лисенков С.А.</vt:lpwstr>
  </property>
  <property fmtid="{D5CDD505-2E9C-101B-9397-08002B2CF9AE}" pid="5" name="Цель">
    <vt:lpwstr>закрепление знаний по географии в 8 кл.</vt:lpwstr>
  </property>
  <property fmtid="{D5CDD505-2E9C-101B-9397-08002B2CF9AE}" pid="6" name="класс">
    <vt:lpwstr>8</vt:lpwstr>
  </property>
</Properties>
</file>