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8" r:id="rId3"/>
    <p:sldMasterId id="2147483680" r:id="rId4"/>
    <p:sldMasterId id="2147483692" r:id="rId5"/>
  </p:sldMasterIdLst>
  <p:notesMasterIdLst>
    <p:notesMasterId r:id="rId25"/>
  </p:notesMasterIdLst>
  <p:sldIdLst>
    <p:sldId id="256" r:id="rId6"/>
    <p:sldId id="277" r:id="rId7"/>
    <p:sldId id="276" r:id="rId8"/>
    <p:sldId id="273" r:id="rId9"/>
    <p:sldId id="274" r:id="rId10"/>
    <p:sldId id="264" r:id="rId11"/>
    <p:sldId id="271" r:id="rId12"/>
    <p:sldId id="275" r:id="rId13"/>
    <p:sldId id="286" r:id="rId14"/>
    <p:sldId id="278" r:id="rId15"/>
    <p:sldId id="279" r:id="rId16"/>
    <p:sldId id="283" r:id="rId17"/>
    <p:sldId id="282" r:id="rId18"/>
    <p:sldId id="284" r:id="rId19"/>
    <p:sldId id="285" r:id="rId20"/>
    <p:sldId id="280" r:id="rId21"/>
    <p:sldId id="281" r:id="rId22"/>
    <p:sldId id="270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5" autoAdjust="0"/>
    <p:restoredTop sz="94660"/>
  </p:normalViewPr>
  <p:slideViewPr>
    <p:cSldViewPr>
      <p:cViewPr varScale="1">
        <p:scale>
          <a:sx n="71" d="100"/>
          <a:sy n="71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6CFB9-A701-47D5-BF31-E9B6FD3BC109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9CBFF-BDEF-47D5-A7E9-73FEA1073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076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510134-EFA5-4435-B643-97C06A6662C1}" type="slidenum">
              <a:rPr lang="ru-RU" altLang="ru-RU" smtClean="0">
                <a:solidFill>
                  <a:prstClr val="black"/>
                </a:solidFill>
              </a:rPr>
              <a:pPr/>
              <a:t>16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s43.radikal.ru/i099/1306/7f/1863f3e653ec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4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3" cstate="print"/>
          <a:srcRect t="72805" r="15873"/>
          <a:stretch>
            <a:fillRect/>
          </a:stretch>
        </p:blipFill>
        <p:spPr bwMode="auto">
          <a:xfrm>
            <a:off x="0" y="4509120"/>
            <a:ext cx="4227747" cy="1728192"/>
          </a:xfrm>
          <a:prstGeom prst="rect">
            <a:avLst/>
          </a:prstGeom>
          <a:noFill/>
        </p:spPr>
      </p:pic>
      <p:pic>
        <p:nvPicPr>
          <p:cNvPr id="10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7377728">
            <a:off x="140034" y="3929074"/>
            <a:ext cx="1008112" cy="1008112"/>
          </a:xfrm>
          <a:prstGeom prst="rect">
            <a:avLst/>
          </a:prstGeom>
          <a:noFill/>
        </p:spPr>
      </p:pic>
      <p:pic>
        <p:nvPicPr>
          <p:cNvPr id="16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0"/>
            <a:ext cx="2937140" cy="6858000"/>
          </a:xfrm>
          <a:prstGeom prst="rect">
            <a:avLst/>
          </a:prstGeom>
          <a:noFill/>
        </p:spPr>
      </p:pic>
      <p:pic>
        <p:nvPicPr>
          <p:cNvPr id="15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63665">
            <a:off x="1931121" y="3884465"/>
            <a:ext cx="1008112" cy="1008112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9571294">
            <a:off x="560921" y="165383"/>
            <a:ext cx="853956" cy="853956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488942">
            <a:off x="2535920" y="124160"/>
            <a:ext cx="758544" cy="75854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547664" y="692696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4067944" y="5661248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4860032" y="4653136"/>
            <a:ext cx="628434" cy="576064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79512" y="1772816"/>
            <a:ext cx="628434" cy="576064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187624" y="2564904"/>
            <a:ext cx="628434" cy="576064"/>
          </a:xfrm>
          <a:prstGeom prst="rect">
            <a:avLst/>
          </a:prstGeom>
          <a:noFill/>
        </p:spPr>
      </p:pic>
      <p:pic>
        <p:nvPicPr>
          <p:cNvPr id="22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187624" y="4797152"/>
            <a:ext cx="392771" cy="360040"/>
          </a:xfrm>
          <a:prstGeom prst="rect">
            <a:avLst/>
          </a:prstGeom>
          <a:noFill/>
        </p:spPr>
      </p:pic>
      <p:pic>
        <p:nvPicPr>
          <p:cNvPr id="23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259632" y="1412776"/>
            <a:ext cx="392771" cy="360040"/>
          </a:xfrm>
          <a:prstGeom prst="rect">
            <a:avLst/>
          </a:prstGeom>
          <a:noFill/>
        </p:spPr>
      </p:pic>
      <p:pic>
        <p:nvPicPr>
          <p:cNvPr id="24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403648" y="4293096"/>
            <a:ext cx="392771" cy="360040"/>
          </a:xfrm>
          <a:prstGeom prst="rect">
            <a:avLst/>
          </a:prstGeom>
          <a:noFill/>
        </p:spPr>
      </p:pic>
      <p:pic>
        <p:nvPicPr>
          <p:cNvPr id="2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3059832" y="188640"/>
            <a:ext cx="392771" cy="360040"/>
          </a:xfrm>
          <a:prstGeom prst="rect">
            <a:avLst/>
          </a:prstGeom>
          <a:noFill/>
        </p:spPr>
      </p:pic>
      <p:pic>
        <p:nvPicPr>
          <p:cNvPr id="2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8" cstate="print"/>
          <a:srcRect l="37799" t="8753" r="44057" b="64986"/>
          <a:stretch>
            <a:fillRect/>
          </a:stretch>
        </p:blipFill>
        <p:spPr bwMode="auto">
          <a:xfrm>
            <a:off x="2339752" y="836712"/>
            <a:ext cx="235663" cy="216024"/>
          </a:xfrm>
          <a:prstGeom prst="rect">
            <a:avLst/>
          </a:prstGeom>
          <a:noFill/>
        </p:spPr>
      </p:pic>
      <p:pic>
        <p:nvPicPr>
          <p:cNvPr id="2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251520" y="1196752"/>
            <a:ext cx="392771" cy="360040"/>
          </a:xfrm>
          <a:prstGeom prst="rect">
            <a:avLst/>
          </a:prstGeom>
          <a:noFill/>
        </p:spPr>
      </p:pic>
      <p:pic>
        <p:nvPicPr>
          <p:cNvPr id="2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9" cstate="print"/>
          <a:srcRect l="37799" t="8753" r="44057" b="64986"/>
          <a:stretch>
            <a:fillRect/>
          </a:stretch>
        </p:blipFill>
        <p:spPr bwMode="auto">
          <a:xfrm>
            <a:off x="323528" y="4077072"/>
            <a:ext cx="207640" cy="190336"/>
          </a:xfrm>
          <a:prstGeom prst="rect">
            <a:avLst/>
          </a:prstGeom>
          <a:noFill/>
        </p:spPr>
      </p:pic>
      <p:pic>
        <p:nvPicPr>
          <p:cNvPr id="29" name="Picture 2" descr="07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3928" y="5301208"/>
            <a:ext cx="326587" cy="3200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DC1AC-8E5A-4706-92D1-CD02E0E7BE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B1DD2-C000-43C7-823D-ED69139B3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12744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DF174-4619-47AF-9DDC-F5646092C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F0C42-3612-4DFA-996C-500C17B66E0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4865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5DB6B-40DE-436C-8D23-9A954489F4F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03FF1-82D1-4E81-B237-EB05C7ED55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10310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5F844-947B-4971-9589-018FB9CCD3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CF4C0-1AB0-4085-B3A4-5D2700D364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996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3767A-8022-4430-86B2-910590A2763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57E6D-3608-43B9-A48B-15BDB449E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45042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50187-C254-40D8-AF45-F54463ED5E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84ED3-558F-4853-83C1-702337F2C5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13652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87044-3EB3-4110-A782-3B206173E4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B9F6C-C2F5-4170-8299-DEDB8A90BF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7776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CF372-F110-4B1D-9265-E7385BCE1C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FB425-B65C-45E0-9DC1-11848AAC45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66864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78C48-B5CB-4A2F-B217-CFEA575FED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9CD6-16D1-44E9-BAEC-29850864E0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9197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4F9E5-4CD6-49BD-BED4-BCBC53A7B5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5303B-ADCF-4E8E-9B44-48E01032AA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24895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2" cstate="print"/>
          <a:srcRect t="72805" r="15873"/>
          <a:stretch>
            <a:fillRect/>
          </a:stretch>
        </p:blipFill>
        <p:spPr bwMode="auto">
          <a:xfrm>
            <a:off x="2483768" y="2204864"/>
            <a:ext cx="6458766" cy="26401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pic>
        <p:nvPicPr>
          <p:cNvPr id="8194" name="Picture 2" descr="http://s019.radikal.ru/i639/1306/65/cbd5deb0b914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60187" cy="6858000"/>
          </a:xfrm>
          <a:prstGeom prst="rect">
            <a:avLst/>
          </a:prstGeom>
          <a:noFill/>
        </p:spPr>
      </p:pic>
      <p:pic>
        <p:nvPicPr>
          <p:cNvPr id="7170" name="Picture 2" descr="07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326587" cy="320055"/>
          </a:xfrm>
          <a:prstGeom prst="rect">
            <a:avLst/>
          </a:prstGeom>
          <a:noFill/>
        </p:spPr>
      </p:pic>
      <p:pic>
        <p:nvPicPr>
          <p:cNvPr id="14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932623" cy="6858000"/>
          </a:xfrm>
          <a:prstGeom prst="rect">
            <a:avLst/>
          </a:prstGeom>
          <a:noFill/>
        </p:spPr>
      </p:pic>
      <p:pic>
        <p:nvPicPr>
          <p:cNvPr id="1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251520" y="260648"/>
            <a:ext cx="628434" cy="576064"/>
          </a:xfrm>
          <a:prstGeom prst="rect">
            <a:avLst/>
          </a:prstGeom>
          <a:noFill/>
        </p:spPr>
      </p:pic>
      <p:pic>
        <p:nvPicPr>
          <p:cNvPr id="1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259632" y="2132856"/>
            <a:ext cx="628434" cy="57606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043608" y="4941168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0" y="6281936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547664" y="3861048"/>
            <a:ext cx="360040" cy="330036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827584" y="1556792"/>
            <a:ext cx="360040" cy="330036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251520" y="5805264"/>
            <a:ext cx="360040" cy="330036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7668445">
            <a:off x="382425" y="1759706"/>
            <a:ext cx="1010134" cy="1010134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63665">
            <a:off x="1283049" y="5036593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09802-53B7-4E67-8764-8955FF7AB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C24F9-F1DB-463E-9ADC-421D8BC391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77064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DC1AC-8E5A-4706-92D1-CD02E0E7BE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B1DD2-C000-43C7-823D-ED69139B3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349529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DF174-4619-47AF-9DDC-F5646092C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F0C42-3612-4DFA-996C-500C17B66E0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71245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5DB6B-40DE-436C-8D23-9A954489F4F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03FF1-82D1-4E81-B237-EB05C7ED55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313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5F844-947B-4971-9589-018FB9CCD3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CF4C0-1AB0-4085-B3A4-5D2700D364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634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3767A-8022-4430-86B2-910590A2763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57E6D-3608-43B9-A48B-15BDB449E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406989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50187-C254-40D8-AF45-F54463ED5E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84ED3-558F-4853-83C1-702337F2C5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200557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87044-3EB3-4110-A782-3B206173E4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B9F6C-C2F5-4170-8299-DEDB8A90BF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623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CF372-F110-4B1D-9265-E7385BCE1C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FB425-B65C-45E0-9DC1-11848AAC45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445632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78C48-B5CB-4A2F-B217-CFEA575FED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9CD6-16D1-44E9-BAEC-29850864E0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30351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3767A-8022-4430-86B2-910590A2763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57E6D-3608-43B9-A48B-15BDB449E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15686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4F9E5-4CD6-49BD-BED4-BCBC53A7B5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5303B-ADCF-4E8E-9B44-48E01032AA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67156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09802-53B7-4E67-8764-8955FF7AB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C24F9-F1DB-463E-9ADC-421D8BC391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522458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DC1AC-8E5A-4706-92D1-CD02E0E7BE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B1DD2-C000-43C7-823D-ED69139B3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66209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DF174-4619-47AF-9DDC-F5646092C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F0C42-3612-4DFA-996C-500C17B66E0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789839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5DB6B-40DE-436C-8D23-9A954489F4F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03FF1-82D1-4E81-B237-EB05C7ED55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38422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5F844-947B-4971-9589-018FB9CCD3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CF4C0-1AB0-4085-B3A4-5D2700D364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328834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3767A-8022-4430-86B2-910590A2763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57E6D-3608-43B9-A48B-15BDB449E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55553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50187-C254-40D8-AF45-F54463ED5E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84ED3-558F-4853-83C1-702337F2C5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43712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87044-3EB3-4110-A782-3B206173E4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B9F6C-C2F5-4170-8299-DEDB8A90BF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851010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CF372-F110-4B1D-9265-E7385BCE1C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FB425-B65C-45E0-9DC1-11848AAC45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26136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50187-C254-40D8-AF45-F54463ED5E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84ED3-558F-4853-83C1-702337F2C5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133727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78C48-B5CB-4A2F-B217-CFEA575FED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9CD6-16D1-44E9-BAEC-29850864E0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111476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4F9E5-4CD6-49BD-BED4-BCBC53A7B5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5303B-ADCF-4E8E-9B44-48E01032AA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1025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09802-53B7-4E67-8764-8955FF7AB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C24F9-F1DB-463E-9ADC-421D8BC391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1238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DC1AC-8E5A-4706-92D1-CD02E0E7BE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B1DD2-C000-43C7-823D-ED69139B3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19428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DF174-4619-47AF-9DDC-F5646092C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F0C42-3612-4DFA-996C-500C17B66E0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47509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5DB6B-40DE-436C-8D23-9A954489F4F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03FF1-82D1-4E81-B237-EB05C7ED55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31024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5F844-947B-4971-9589-018FB9CCD3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CF4C0-1AB0-4085-B3A4-5D2700D364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5066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87044-3EB3-4110-A782-3B206173E4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B9F6C-C2F5-4170-8299-DEDB8A90BF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6565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CF372-F110-4B1D-9265-E7385BCE1C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FB425-B65C-45E0-9DC1-11848AAC45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31448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78C48-B5CB-4A2F-B217-CFEA575FED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9CD6-16D1-44E9-BAEC-29850864E0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92462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4F9E5-4CD6-49BD-BED4-BCBC53A7B5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5303B-ADCF-4E8E-9B44-48E01032AA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6594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09802-53B7-4E67-8764-8955FF7AB7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C24F9-F1DB-463E-9ADC-421D8BC391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26530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8DFCC-B104-43CC-84B0-2DFD8F81AB33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A5BF5B-7E83-4887-9861-9583FDC9F0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1A1CC-31D1-441C-A66F-DF85C3486C2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53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A5BF5B-7E83-4887-9861-9583FDC9F0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1A1CC-31D1-441C-A66F-DF85C3486C2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51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A5BF5B-7E83-4887-9861-9583FDC9F0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1A1CC-31D1-441C-A66F-DF85C3486C2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812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A5BF5B-7E83-4887-9861-9583FDC9F0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1A1CC-31D1-441C-A66F-DF85C3486C2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3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oznschool22@yandex.ru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-fotki.yandex.ru/get/4418/66124276.b/0_5fddb_431b01a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437112"/>
            <a:ext cx="1368152" cy="1739176"/>
          </a:xfrm>
          <a:prstGeom prst="rect">
            <a:avLst/>
          </a:prstGeom>
          <a:noFill/>
        </p:spPr>
      </p:pic>
      <p:sp>
        <p:nvSpPr>
          <p:cNvPr id="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000504"/>
            <a:ext cx="6643734" cy="2693264"/>
          </a:xfrm>
        </p:spPr>
        <p:txBody>
          <a:bodyPr>
            <a:normAutofit fontScale="85000" lnSpcReduction="10000"/>
          </a:bodyPr>
          <a:lstStyle/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Контакты: т:89200023803</a:t>
            </a: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607340 Нижегородская область</a:t>
            </a: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р.п.Вознесенское, ул.Школьная, д.7.</a:t>
            </a:r>
          </a:p>
          <a:p>
            <a:pPr algn="l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voznschool22@yandex.ru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polina1978@ro.ru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580"/>
              </a:spcBef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2019год</a:t>
            </a:r>
          </a:p>
          <a:p>
            <a:pPr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3275856" y="1196753"/>
            <a:ext cx="5040560" cy="1589305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endParaRPr lang="ru-RU" b="1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14290"/>
            <a:ext cx="792961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«Вознесенская СОШ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«Заповедные острова России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Номинация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«Территория сотрудничества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Вознесенского заказника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(все для….)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учитель географии: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Слыжова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Евгения Михайловна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Содержимое 7"/>
          <p:cNvSpPr>
            <a:spLocks noGrp="1"/>
          </p:cNvSpPr>
          <p:nvPr>
            <p:ph idx="1"/>
          </p:nvPr>
        </p:nvSpPr>
        <p:spPr>
          <a:xfrm>
            <a:off x="250825" y="1268413"/>
            <a:ext cx="8435975" cy="1325562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ru-RU" altLang="ru-RU" sz="1800" b="1" dirty="0" smtClean="0">
                <a:latin typeface="Monotype Corsiva" panose="03010101010201010101" pitchFamily="66" charset="0"/>
              </a:rPr>
              <a:t>«Вознесенский» заказник будет находиться в Вознесенском районе Нижегородской области, в бассейне реки </a:t>
            </a:r>
            <a:r>
              <a:rPr lang="ru-RU" altLang="ru-RU" sz="1800" b="1" dirty="0" err="1" smtClean="0">
                <a:latin typeface="Monotype Corsiva" panose="03010101010201010101" pitchFamily="66" charset="0"/>
              </a:rPr>
              <a:t>Варнавы</a:t>
            </a:r>
            <a:r>
              <a:rPr lang="ru-RU" altLang="ru-RU" sz="1800" b="1" dirty="0" smtClean="0">
                <a:latin typeface="Monotype Corsiva" panose="03010101010201010101" pitchFamily="66" charset="0"/>
              </a:rPr>
              <a:t>, Мокши, </a:t>
            </a:r>
            <a:r>
              <a:rPr lang="ru-RU" altLang="ru-RU" sz="1800" b="1" dirty="0" err="1" smtClean="0">
                <a:latin typeface="Monotype Corsiva" panose="03010101010201010101" pitchFamily="66" charset="0"/>
              </a:rPr>
              <a:t>Сармы</a:t>
            </a:r>
            <a:r>
              <a:rPr lang="ru-RU" altLang="ru-RU" sz="1800" b="1" dirty="0" smtClean="0">
                <a:latin typeface="Monotype Corsiva" panose="03010101010201010101" pitchFamily="66" charset="0"/>
              </a:rPr>
              <a:t>, между деревней  </a:t>
            </a:r>
            <a:r>
              <a:rPr lang="ru-RU" altLang="ru-RU" sz="1800" b="1" dirty="0" err="1" smtClean="0">
                <a:latin typeface="Monotype Corsiva" panose="03010101010201010101" pitchFamily="66" charset="0"/>
              </a:rPr>
              <a:t>Букалеи</a:t>
            </a:r>
            <a:r>
              <a:rPr lang="ru-RU" altLang="ru-RU" sz="1800" b="1" dirty="0" smtClean="0">
                <a:latin typeface="Monotype Corsiva" panose="03010101010201010101" pitchFamily="66" charset="0"/>
              </a:rPr>
              <a:t> и поселком Вознесенское, давший название заказнику.</a:t>
            </a:r>
          </a:p>
          <a:p>
            <a:pPr>
              <a:buFont typeface="Arial" pitchFamily="34" charset="0"/>
              <a:buChar char="•"/>
              <a:defRPr/>
            </a:pPr>
            <a:endParaRPr lang="ru-RU" altLang="ru-RU" dirty="0" smtClean="0"/>
          </a:p>
        </p:txBody>
      </p:sp>
      <p:pic>
        <p:nvPicPr>
          <p:cNvPr id="10" name="Picture 2" descr="http://www.turpohod.org/turman/pohodi/puozera/fotki/puozera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238" y="2564408"/>
            <a:ext cx="3527425" cy="2663825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2" name="Picture 4" descr="http://klubok-ok.ru/FOTO/Pustinskie_foto/Pustinski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0225" y="2532935"/>
            <a:ext cx="3587750" cy="2690813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6888" y="3994150"/>
            <a:ext cx="398780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9" descr="http://lovitut.ru/sites/default/files/photo/Priroda-Itchalkovskogo-bor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95663" y="4327525"/>
            <a:ext cx="3303587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8062913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Arial" charset="0"/>
              </a:rPr>
              <a:t>П</a:t>
            </a:r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Arial" charset="0"/>
              </a:rPr>
              <a:t>роект будущего заказника «Вознесенский заказник» </a:t>
            </a:r>
            <a:endParaRPr lang="ru-RU" alt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9603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Функции заказника 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сохранение и восстановление природных комплексов, а также численности растений и животных;</a:t>
            </a:r>
          </a:p>
          <a:p>
            <a:r>
              <a:rPr lang="ru-RU" sz="2400" dirty="0" smtClean="0"/>
              <a:t>сохранение живописных типов ландшафта.</a:t>
            </a:r>
          </a:p>
          <a:p>
            <a:endParaRPr lang="ru-RU" dirty="0" smtClean="0"/>
          </a:p>
        </p:txBody>
      </p:sp>
      <p:pic>
        <p:nvPicPr>
          <p:cNvPr id="59394" name="Picture 2" descr="https://avatars.mds.yandex.net/get-pdb/70729/e769b884-3f1a-47e1-ae51-e035fc247478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7328" y="3143248"/>
            <a:ext cx="4066940" cy="3022056"/>
          </a:xfrm>
          <a:prstGeom prst="rect">
            <a:avLst/>
          </a:prstGeom>
          <a:noFill/>
          <a:ln w="76200">
            <a:solidFill>
              <a:srgbClr val="009900"/>
            </a:solidFill>
          </a:ln>
          <a:effectLst>
            <a:softEdge rad="127000"/>
          </a:effectLst>
        </p:spPr>
      </p:pic>
      <p:pic>
        <p:nvPicPr>
          <p:cNvPr id="1026" name="Picture 2" descr="D:\Слыжова\фото, конкурсы мои и ребят, конференции\конкурсы, олимпиады 2017-18\Конкурсы по географии РМО 2017-2018 уч.г\конкурс шипова таня 2018\5B_67LMtGe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071810"/>
            <a:ext cx="3643338" cy="30209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70279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2400" dirty="0" smtClean="0"/>
              <a:t>Юг нашей области(место, где живем мы) в целом имеет умеренно - континентальный с холодной зимой и теплым сравнительно коротким летом.   </a:t>
            </a:r>
          </a:p>
        </p:txBody>
      </p:sp>
      <p:pic>
        <p:nvPicPr>
          <p:cNvPr id="6" name="Picture 2" descr="https://pp.userapi.com/c639719/v639719744/dd26/BP9LoGTRYq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924944"/>
            <a:ext cx="324036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3016" name="Picture 8" descr="https://pp.userapi.com/c850524/v850524517/b3671/61vMIwx5Sr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852936"/>
            <a:ext cx="2952327" cy="266429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219497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</a:t>
            </a:r>
          </a:p>
        </p:txBody>
      </p:sp>
      <p:pic>
        <p:nvPicPr>
          <p:cNvPr id="55300" name="Picture 4" descr="https://pp.userapi.com/c639719/v639719744/dd1d/w1R0cDr6K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71810"/>
            <a:ext cx="3929090" cy="335758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5302" name="Picture 6" descr="https://pp.userapi.com/c639719/v639719744/dd26/BP9LoGTRYq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214554"/>
            <a:ext cx="3857620" cy="328614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30725" name="Содержимое 11"/>
          <p:cNvSpPr>
            <a:spLocks noGrp="1"/>
          </p:cNvSpPr>
          <p:nvPr>
            <p:ph idx="1"/>
          </p:nvPr>
        </p:nvSpPr>
        <p:spPr>
          <a:xfrm>
            <a:off x="214282" y="1428736"/>
            <a:ext cx="6000792" cy="150019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Температура ниже нуля градусов Цельсия. Зима снежная.</a:t>
            </a:r>
          </a:p>
        </p:txBody>
      </p:sp>
    </p:spTree>
    <p:extLst>
      <p:ext uri="{BB962C8B-B14F-4D97-AF65-F5344CB8AC3E}">
        <p14:creationId xmlns:p14="http://schemas.microsoft.com/office/powerpoint/2010/main" val="1494248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 и Осень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5072098" cy="3786215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Ноябрь и март в Нижегородской области - месяцы зимние, температура ниже нуля. Весна идет с 3 апреля по 2 июня - 2 месяца.</a:t>
            </a:r>
          </a:p>
        </p:txBody>
      </p:sp>
      <p:pic>
        <p:nvPicPr>
          <p:cNvPr id="56322" name="Picture 2" descr="https://avatars.mds.yandex.net/get-pdb/34158/8f5a7fd4-1c4c-4295-b8b9-bbe122f5cc0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571612"/>
            <a:ext cx="3039362" cy="2000264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  <a:softEdge rad="6350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6328" name="Picture 8" descr="https://avatars.mds.yandex.net/get-pdb/25978/6da54268-867f-4e35-80e9-15555ac2960e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71942"/>
            <a:ext cx="3214710" cy="2376264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Fron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Picture 2" descr="https://pp.userapi.com/c837723/v837723744/3413f/dklun8SJX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143380"/>
            <a:ext cx="3571900" cy="230596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40410746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Лето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400552" cy="3900502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Лето - с 3 июня по 26 августа - почти 3 месяца.</a:t>
            </a:r>
          </a:p>
          <a:p>
            <a:pPr>
              <a:buNone/>
            </a:pPr>
            <a:r>
              <a:rPr lang="ru-RU" sz="2800" dirty="0" smtClean="0"/>
              <a:t>     Температура выше +15°</a:t>
            </a:r>
          </a:p>
        </p:txBody>
      </p:sp>
      <p:pic>
        <p:nvPicPr>
          <p:cNvPr id="57350" name="Picture 6" descr="https://pp.userapi.com/c639719/v639719744/d779/0yT_EV8r3P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643050"/>
            <a:ext cx="3238523" cy="292895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7354" name="Picture 10" descr="https://pp.userapi.com/c639719/v639719744/e57e/IPNqfcdu-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14818"/>
            <a:ext cx="4214842" cy="235745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1208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1042988" y="3357563"/>
            <a:ext cx="8016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>
                <a:solidFill>
                  <a:prstClr val="black"/>
                </a:solidFill>
                <a:latin typeface="Segoe Print" pitchFamily="2" charset="0"/>
                <a:cs typeface="Times New Roman" pitchFamily="18" charset="0"/>
              </a:rPr>
              <a:t>выдра</a:t>
            </a:r>
          </a:p>
        </p:txBody>
      </p:sp>
      <p:sp>
        <p:nvSpPr>
          <p:cNvPr id="27651" name="Прямоугольник 8"/>
          <p:cNvSpPr>
            <a:spLocks noChangeArrowheads="1"/>
          </p:cNvSpPr>
          <p:nvPr/>
        </p:nvSpPr>
        <p:spPr bwMode="auto">
          <a:xfrm>
            <a:off x="971550" y="6488113"/>
            <a:ext cx="1436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>
                <a:solidFill>
                  <a:prstClr val="black"/>
                </a:solidFill>
                <a:latin typeface="Segoe Print" pitchFamily="2" charset="0"/>
                <a:cs typeface="Times New Roman" pitchFamily="18" charset="0"/>
              </a:rPr>
              <a:t>речной бобр</a:t>
            </a:r>
          </a:p>
        </p:txBody>
      </p:sp>
      <p:sp>
        <p:nvSpPr>
          <p:cNvPr id="27652" name="Прямоугольник 10"/>
          <p:cNvSpPr>
            <a:spLocks noChangeArrowheads="1"/>
          </p:cNvSpPr>
          <p:nvPr/>
        </p:nvSpPr>
        <p:spPr bwMode="auto">
          <a:xfrm>
            <a:off x="3779838" y="6519863"/>
            <a:ext cx="13684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>
                <a:solidFill>
                  <a:prstClr val="black"/>
                </a:solidFill>
                <a:latin typeface="Segoe Print" pitchFamily="2" charset="0"/>
                <a:cs typeface="Arial" charset="0"/>
              </a:rPr>
              <a:t>глухарь</a:t>
            </a:r>
            <a:endParaRPr lang="ru-RU" altLang="ru-RU" sz="1600">
              <a:solidFill>
                <a:prstClr val="black"/>
              </a:solidFill>
              <a:latin typeface="Segoe Print" pitchFamily="2" charset="0"/>
              <a:cs typeface="Arial" charset="0"/>
            </a:endParaRPr>
          </a:p>
        </p:txBody>
      </p:sp>
      <p:sp>
        <p:nvSpPr>
          <p:cNvPr id="27653" name="Прямоугольник 12"/>
          <p:cNvSpPr>
            <a:spLocks noChangeArrowheads="1"/>
          </p:cNvSpPr>
          <p:nvPr/>
        </p:nvSpPr>
        <p:spPr bwMode="auto">
          <a:xfrm>
            <a:off x="7092950" y="6519863"/>
            <a:ext cx="11064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>
                <a:solidFill>
                  <a:prstClr val="black"/>
                </a:solidFill>
                <a:latin typeface="Segoe Print" pitchFamily="2" charset="0"/>
                <a:cs typeface="Times New Roman" pitchFamily="18" charset="0"/>
              </a:rPr>
              <a:t>ондатра</a:t>
            </a:r>
            <a:endParaRPr lang="ru-RU" altLang="ru-RU" sz="1600">
              <a:solidFill>
                <a:prstClr val="black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241910" y="3789040"/>
            <a:ext cx="479137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Вознесенский заказник</a:t>
            </a:r>
          </a:p>
        </p:txBody>
      </p:sp>
      <p:sp>
        <p:nvSpPr>
          <p:cNvPr id="27655" name="TextBox 13"/>
          <p:cNvSpPr txBox="1">
            <a:spLocks noChangeArrowheads="1"/>
          </p:cNvSpPr>
          <p:nvPr/>
        </p:nvSpPr>
        <p:spPr bwMode="auto">
          <a:xfrm>
            <a:off x="3635375" y="3357563"/>
            <a:ext cx="18367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>
                <a:solidFill>
                  <a:prstClr val="black"/>
                </a:solidFill>
                <a:latin typeface="Segoe Print" pitchFamily="2" charset="0"/>
                <a:cs typeface="Times New Roman" pitchFamily="18" charset="0"/>
              </a:rPr>
              <a:t>моховой шмель</a:t>
            </a:r>
          </a:p>
        </p:txBody>
      </p:sp>
      <p:sp>
        <p:nvSpPr>
          <p:cNvPr id="27656" name="TextBox 13"/>
          <p:cNvSpPr txBox="1">
            <a:spLocks noChangeArrowheads="1"/>
          </p:cNvSpPr>
          <p:nvPr/>
        </p:nvSpPr>
        <p:spPr bwMode="auto">
          <a:xfrm>
            <a:off x="7164388" y="3357563"/>
            <a:ext cx="6619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>
                <a:solidFill>
                  <a:prstClr val="black"/>
                </a:solidFill>
                <a:latin typeface="Segoe Print" pitchFamily="2" charset="0"/>
                <a:cs typeface="Times New Roman" pitchFamily="18" charset="0"/>
              </a:rPr>
              <a:t>линь</a:t>
            </a:r>
          </a:p>
        </p:txBody>
      </p:sp>
      <p:pic>
        <p:nvPicPr>
          <p:cNvPr id="17" name="Picture 6" descr="http://pavlovo-turist.ucoz.ru/_pu/0/057875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7"/>
            <a:ext cx="266429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 descr="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725144"/>
            <a:ext cx="2705794" cy="1623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Рисунок 32" descr="32a35559bb178da919e47dfcf23abee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86248" y="908720"/>
            <a:ext cx="2578116" cy="2282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60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692698"/>
            <a:ext cx="2664295" cy="2498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File:Beaver pho3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474" y="4596971"/>
            <a:ext cx="2376264" cy="1850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62" name="Picture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70275" y="4654550"/>
            <a:ext cx="2170113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61325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468313" y="3141663"/>
            <a:ext cx="20288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>
                <a:solidFill>
                  <a:prstClr val="black"/>
                </a:solidFill>
                <a:latin typeface="Segoe Print" pitchFamily="2" charset="0"/>
                <a:cs typeface="Times New Roman" pitchFamily="18" charset="0"/>
              </a:rPr>
              <a:t>Ландыш майский</a:t>
            </a:r>
            <a:endParaRPr lang="ru-RU" altLang="ru-RU" sz="1600">
              <a:solidFill>
                <a:prstClr val="black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5580063" y="3500438"/>
            <a:ext cx="30956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latin typeface="Segoe Print" pitchFamily="2" charset="0"/>
                <a:cs typeface="Times New Roman" pitchFamily="18" charset="0"/>
              </a:rPr>
              <a:t>Папоротник</a:t>
            </a:r>
            <a:endParaRPr lang="ru-RU" altLang="ru-RU" sz="1600" b="1" dirty="0">
              <a:solidFill>
                <a:prstClr val="black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28676" name="Прямоугольник 6"/>
          <p:cNvSpPr>
            <a:spLocks noChangeArrowheads="1"/>
          </p:cNvSpPr>
          <p:nvPr/>
        </p:nvSpPr>
        <p:spPr bwMode="auto">
          <a:xfrm>
            <a:off x="250825" y="6308725"/>
            <a:ext cx="25923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>
                <a:solidFill>
                  <a:prstClr val="black"/>
                </a:solidFill>
                <a:latin typeface="Segoe Print" pitchFamily="2" charset="0"/>
                <a:cs typeface="Times New Roman" pitchFamily="18" charset="0"/>
              </a:rPr>
              <a:t>Сон трава</a:t>
            </a:r>
            <a:endParaRPr lang="ru-RU" altLang="ru-RU" sz="1600">
              <a:solidFill>
                <a:prstClr val="black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89094" y="3861323"/>
            <a:ext cx="2808312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Вознесенский</a:t>
            </a:r>
          </a:p>
          <a:p>
            <a:pPr algn="ctr">
              <a:defRPr/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заказник</a:t>
            </a:r>
          </a:p>
        </p:txBody>
      </p:sp>
      <p:sp>
        <p:nvSpPr>
          <p:cNvPr id="28678" name="Прямоугольник 2"/>
          <p:cNvSpPr>
            <a:spLocks noChangeArrowheads="1"/>
          </p:cNvSpPr>
          <p:nvPr/>
        </p:nvSpPr>
        <p:spPr bwMode="auto">
          <a:xfrm>
            <a:off x="6084888" y="6308725"/>
            <a:ext cx="2590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latin typeface="Segoe Print" pitchFamily="2" charset="0"/>
                <a:cs typeface="Times New Roman" pitchFamily="18" charset="0"/>
              </a:rPr>
              <a:t>Лишайники</a:t>
            </a:r>
            <a:endParaRPr lang="ru-RU" altLang="ru-RU" sz="1600" dirty="0">
              <a:solidFill>
                <a:prstClr val="black"/>
              </a:solidFill>
              <a:latin typeface="Segoe Print" pitchFamily="2" charset="0"/>
              <a:cs typeface="Times New Roman" pitchFamily="18" charset="0"/>
            </a:endParaRPr>
          </a:p>
        </p:txBody>
      </p:sp>
      <p:pic>
        <p:nvPicPr>
          <p:cNvPr id="26" name="Рисунок 25" descr="821be1e4895524b081bffb98121d1ea4_i-6139.jpg"/>
          <p:cNvPicPr>
            <a:picLocks noChangeAspect="1"/>
          </p:cNvPicPr>
          <p:nvPr/>
        </p:nvPicPr>
        <p:blipFill>
          <a:blip r:embed="rId2" cstate="print"/>
          <a:srcRect l="6757" t="10719" b="10719"/>
          <a:stretch>
            <a:fillRect/>
          </a:stretch>
        </p:blipFill>
        <p:spPr>
          <a:xfrm>
            <a:off x="4860032" y="765176"/>
            <a:ext cx="3672408" cy="2376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8" y="3840163"/>
            <a:ext cx="2663825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14" descr="https://nashzeleniymir.ru/wp-content/uploads/2017/02/%D0%9B%D0%B0%D0%BD%D0%B4%D1%8B%D1%88%D0%B8-%D1%84%D0%BE%D1%82%D0%B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163" y="765175"/>
            <a:ext cx="3168650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3213" y="3311525"/>
            <a:ext cx="2808287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70648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3573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Экологические акции и мероприятия выполняют очень важные функции: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1857364"/>
            <a:ext cx="4824536" cy="378143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Способствуют </a:t>
            </a:r>
            <a:r>
              <a:rPr lang="ru-RU" sz="3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экологизации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общества;</a:t>
            </a:r>
          </a:p>
          <a:p>
            <a:pPr algn="l"/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Сохраняют и улучшают среду обитания;</a:t>
            </a:r>
          </a:p>
          <a:p>
            <a:pPr algn="l"/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Показывают всю значимость природы в жизни и деятельности человека;</a:t>
            </a:r>
          </a:p>
          <a:p>
            <a:pPr algn="l"/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В процессе деятельности выстраиваются партнерские отношения между учениками, школой и организациями Вознесенского района, администрацией;</a:t>
            </a:r>
          </a:p>
          <a:p>
            <a:pPr algn="l"/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Активно развивается волонтерская деятельность, сотрудничество.</a:t>
            </a:r>
          </a:p>
          <a:p>
            <a:pPr algn="l"/>
            <a:endParaRPr lang="ru-RU" sz="3000" dirty="0">
              <a:solidFill>
                <a:schemeClr val="tx1"/>
              </a:solidFill>
            </a:endParaRPr>
          </a:p>
        </p:txBody>
      </p:sp>
      <p:pic>
        <p:nvPicPr>
          <p:cNvPr id="2049" name="Picture 1" descr="C:\Users\user\Desktop\detsad-327300-1518090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3357585" cy="43606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169601" y="260653"/>
            <a:ext cx="18473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9214" y="5068927"/>
            <a:ext cx="184731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ru-RU" sz="2400" b="1" dirty="0">
              <a:ln w="900" cmpd="sng">
                <a:solidFill>
                  <a:srgbClr val="4F81BD">
                    <a:satMod val="190000"/>
                    <a:alpha val="55000"/>
                  </a:srgbClr>
                </a:solidFill>
                <a:prstDash val="solid"/>
              </a:ln>
              <a:solidFill>
                <a:srgbClr val="4F81BD">
                  <a:satMod val="200000"/>
                  <a:tint val="3000"/>
                </a:srgbClr>
              </a:solidFill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cs typeface="Arial" charset="0"/>
            </a:endParaRPr>
          </a:p>
          <a:p>
            <a:pPr>
              <a:defRPr/>
            </a:pPr>
            <a:endParaRPr lang="ru-RU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43240" y="5857892"/>
            <a:ext cx="6000760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7475656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531377"/>
            <a:ext cx="6048672" cy="5613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Содержание проекта:</a:t>
            </a:r>
          </a:p>
          <a:p>
            <a:pPr algn="ctr"/>
            <a:endParaRPr lang="ru-RU" sz="3200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r>
              <a:rPr lang="ru-RU" sz="2400" b="1" dirty="0" smtClean="0">
                <a:latin typeface="Monotype Corsiva" panose="03010101010201010101" pitchFamily="66" charset="0"/>
              </a:rPr>
              <a:t>1. Актуальность;</a:t>
            </a:r>
          </a:p>
          <a:p>
            <a:r>
              <a:rPr lang="ru-RU" sz="2400" b="1" dirty="0" smtClean="0">
                <a:latin typeface="Monotype Corsiva" panose="03010101010201010101" pitchFamily="66" charset="0"/>
              </a:rPr>
              <a:t>2. Немного про….(как проходят  мероприятия, акции, организация …);</a:t>
            </a:r>
          </a:p>
          <a:p>
            <a:pPr lvl="0">
              <a:spcBef>
                <a:spcPct val="20000"/>
              </a:spcBef>
            </a:pPr>
            <a:r>
              <a:rPr lang="ru-RU" sz="2400" b="1" dirty="0" smtClean="0">
                <a:latin typeface="Monotype Corsiva" panose="03010101010201010101" pitchFamily="66" charset="0"/>
              </a:rPr>
              <a:t>3. Мероприятия, которые проходят в МБОУ «Вознесенская СОШ», направленные на </a:t>
            </a:r>
            <a:r>
              <a:rPr lang="ru-RU" sz="2400" b="1" dirty="0">
                <a:solidFill>
                  <a:prstClr val="black"/>
                </a:solidFill>
                <a:latin typeface="Monotype Corsiva" panose="03010101010201010101" pitchFamily="66" charset="0"/>
                <a:ea typeface="Ebrima" pitchFamily="2" charset="0"/>
                <a:cs typeface="Ebrima" pitchFamily="2" charset="0"/>
              </a:rPr>
              <a:t>улучшение состояния окружающей среды, сохранению местообитаний и охране животных и растений  Вознесенского района;</a:t>
            </a:r>
          </a:p>
          <a:p>
            <a:r>
              <a:rPr lang="ru-RU" sz="2400" b="1" dirty="0" smtClean="0">
                <a:latin typeface="Monotype Corsiva" panose="03010101010201010101" pitchFamily="66" charset="0"/>
              </a:rPr>
              <a:t>4. Для чего?... Планируемая ООПТ – «Вознесенский заказник».</a:t>
            </a:r>
          </a:p>
          <a:p>
            <a:pPr marL="514350" indent="-514350">
              <a:buAutoNum type="arabicPeriod"/>
            </a:pPr>
            <a:endParaRPr lang="ru-RU" sz="2400" b="1" dirty="0" smtClean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29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4624"/>
            <a:ext cx="7272808" cy="738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j-ea"/>
                <a:cs typeface="+mj-cs"/>
              </a:rPr>
              <a:t>Цель:</a:t>
            </a:r>
            <a:r>
              <a:rPr lang="ru-RU" sz="4000" b="1" i="1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endParaRPr lang="ru-RU" sz="3600" b="1" i="1" dirty="0">
              <a:solidFill>
                <a:srgbClr val="1F497D">
                  <a:lumMod val="75000"/>
                </a:srgbClr>
              </a:solidFill>
              <a:latin typeface="Monotype Corsiva" pitchFamily="66" charset="0"/>
              <a:ea typeface="+mj-ea"/>
              <a:cs typeface="+mj-cs"/>
            </a:endParaRPr>
          </a:p>
          <a:p>
            <a:pPr algn="ctr"/>
            <a:r>
              <a:rPr lang="ru-RU" b="1" i="1" dirty="0" smtClean="0">
                <a:solidFill>
                  <a:prstClr val="black"/>
                </a:solidFill>
                <a:latin typeface="Monotype Corsiva" pitchFamily="66" charset="0"/>
                <a:ea typeface="+mj-ea"/>
                <a:cs typeface="+mj-cs"/>
              </a:rPr>
              <a:t>Показать значимость по </a:t>
            </a:r>
            <a:r>
              <a:rPr lang="ru-RU" b="1" i="1" dirty="0">
                <a:solidFill>
                  <a:prstClr val="black"/>
                </a:solidFill>
                <a:latin typeface="Monotype Corsiva" pitchFamily="66" charset="0"/>
                <a:ea typeface="+mj-ea"/>
                <a:cs typeface="+mj-cs"/>
              </a:rPr>
              <a:t>сохранению среды обитания, охраны растений и животных Вознесенского </a:t>
            </a:r>
            <a:r>
              <a:rPr lang="ru-RU" b="1" i="1" dirty="0" smtClean="0">
                <a:solidFill>
                  <a:prstClr val="black"/>
                </a:solidFill>
                <a:latin typeface="Monotype Corsiva" pitchFamily="66" charset="0"/>
                <a:ea typeface="+mj-ea"/>
                <a:cs typeface="+mj-cs"/>
              </a:rPr>
              <a:t>района. Создать «Вознесенский заказник».</a:t>
            </a:r>
            <a:endParaRPr lang="ru-RU" b="1" i="1" dirty="0">
              <a:solidFill>
                <a:prstClr val="black"/>
              </a:solidFill>
              <a:latin typeface="Monotype Corsiva" pitchFamily="66" charset="0"/>
              <a:ea typeface="+mj-ea"/>
              <a:cs typeface="+mj-cs"/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</a:rPr>
              <a:t>Задачи</a:t>
            </a:r>
            <a:r>
              <a:rPr lang="ru-RU" sz="3200" b="1" i="1" dirty="0" smtClean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</a:rPr>
              <a:t>:</a:t>
            </a:r>
            <a:endParaRPr lang="ru-RU" sz="3200" dirty="0">
              <a:solidFill>
                <a:prstClr val="black">
                  <a:tint val="75000"/>
                </a:prstClr>
              </a:solidFill>
            </a:endParaRPr>
          </a:p>
          <a:p>
            <a:pPr lvl="0">
              <a:spcBef>
                <a:spcPct val="20000"/>
              </a:spcBef>
            </a:pPr>
            <a:r>
              <a:rPr lang="ru-RU" b="1" dirty="0" smtClean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- Развитие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у детей интереса к изучению природы родного края</a:t>
            </a:r>
            <a:r>
              <a:rPr lang="ru-RU" b="1" dirty="0" smtClean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;</a:t>
            </a:r>
          </a:p>
          <a:p>
            <a:pPr lvl="0">
              <a:spcBef>
                <a:spcPct val="20000"/>
              </a:spcBef>
            </a:pPr>
            <a:r>
              <a:rPr lang="ru-RU" b="1" dirty="0" smtClean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- Вовлечение  большого количества людей в просветительскую деятельность;</a:t>
            </a:r>
            <a:endParaRPr lang="ru-RU" b="1" dirty="0">
              <a:solidFill>
                <a:prstClr val="black"/>
              </a:solidFill>
              <a:latin typeface="Monotype Corsiva" pitchFamily="66" charset="0"/>
              <a:ea typeface="Ebrima" pitchFamily="2" charset="0"/>
              <a:cs typeface="Ebrima" pitchFamily="2" charset="0"/>
            </a:endParaRPr>
          </a:p>
          <a:p>
            <a:pPr lvl="0"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- </a:t>
            </a:r>
            <a:r>
              <a:rPr lang="ru-RU" b="1" dirty="0" smtClean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Воспитание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в детях заботливого отношения к природе; любви к своей Родине;</a:t>
            </a:r>
          </a:p>
          <a:p>
            <a:pPr lvl="0"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- </a:t>
            </a:r>
            <a:r>
              <a:rPr lang="ru-RU" b="1" dirty="0" smtClean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Разработать 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и провести мероприятия направленные на улучшение состояния окружающей среды, сохранению местообитаний и охране животных и растений  Вознесенского района;</a:t>
            </a:r>
          </a:p>
          <a:p>
            <a:pPr lvl="0">
              <a:spcBef>
                <a:spcPct val="20000"/>
              </a:spcBef>
            </a:pPr>
            <a:r>
              <a:rPr lang="ru-RU" b="1" dirty="0" smtClean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- Озеленение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территории Вознесенского района</a:t>
            </a:r>
            <a:r>
              <a:rPr lang="ru-RU" b="1" dirty="0" smtClean="0">
                <a:solidFill>
                  <a:prstClr val="black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.</a:t>
            </a:r>
          </a:p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</a:rPr>
              <a:t>Актуальность:</a:t>
            </a:r>
          </a:p>
          <a:p>
            <a:pPr lvl="0"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</a:rPr>
              <a:t>Когда человек сажает деревья Узнает о природе новое и интересное, то он соприкасается с землей. Дети, участвующие в акции, становятся Созидателями, а не потребителями, Творцами, а не разрушителями. Став взрослыми, дети не будут вырубать леса, убивать животных и отравлять воздух и воду.</a:t>
            </a:r>
          </a:p>
          <a:p>
            <a:pPr lvl="0"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</a:rPr>
              <a:t>Сделать вклад в зеленое будущее нашей планеты мы можем уже сегодня, приучая младшее поколение любить и уважать природу. </a:t>
            </a:r>
          </a:p>
          <a:p>
            <a:pPr lvl="0">
              <a:spcBef>
                <a:spcPct val="20000"/>
              </a:spcBef>
            </a:pPr>
            <a:endParaRPr lang="ru-RU" b="1" dirty="0">
              <a:solidFill>
                <a:prstClr val="black"/>
              </a:solidFill>
              <a:latin typeface="Monotype Corsiva" pitchFamily="66" charset="0"/>
              <a:ea typeface="Ebrima" pitchFamily="2" charset="0"/>
              <a:cs typeface="Ebrima" pitchFamily="2" charset="0"/>
            </a:endParaRPr>
          </a:p>
          <a:p>
            <a:pPr algn="ctr"/>
            <a:endParaRPr lang="ru-RU" sz="2200" b="1" i="1" dirty="0" smtClean="0">
              <a:solidFill>
                <a:prstClr val="black"/>
              </a:solidFill>
              <a:latin typeface="Monotype Corsiva" pitchFamily="66" charset="0"/>
              <a:ea typeface="+mj-ea"/>
              <a:cs typeface="+mj-cs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07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714511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285728"/>
            <a:ext cx="5214974" cy="6143668"/>
          </a:xfrm>
        </p:spPr>
        <p:txBody>
          <a:bodyPr>
            <a:normAutofit fontScale="325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86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Немного  про …..</a:t>
            </a:r>
            <a:endParaRPr lang="ru-RU" sz="8600" dirty="0" smtClean="0">
              <a:solidFill>
                <a:schemeClr val="tx1"/>
              </a:solidFill>
            </a:endParaRPr>
          </a:p>
          <a:p>
            <a:pPr algn="l"/>
            <a:endParaRPr lang="ru-RU" sz="43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sz="4900" b="1" i="1" dirty="0" smtClean="0">
                <a:solidFill>
                  <a:schemeClr val="tx1"/>
                </a:solidFill>
              </a:rPr>
              <a:t>Экологические акции и мероприятия активизируют нравственно – экологическую воспитанность учащихся, а экологическая культура включает в себя воспитание активной жизненной позиции. </a:t>
            </a:r>
          </a:p>
          <a:p>
            <a:pPr algn="l"/>
            <a:r>
              <a:rPr lang="ru-RU" sz="4900" b="1" i="1" dirty="0" smtClean="0">
                <a:solidFill>
                  <a:schemeClr val="tx1"/>
                </a:solidFill>
              </a:rPr>
              <a:t>Акции, в нашей школе, традиционные и с каждым годом работа становится более разнообразной.</a:t>
            </a:r>
          </a:p>
          <a:p>
            <a:pPr algn="l"/>
            <a:r>
              <a:rPr lang="ru-RU" sz="4900" b="1" i="1" dirty="0" smtClean="0">
                <a:solidFill>
                  <a:schemeClr val="tx1"/>
                </a:solidFill>
              </a:rPr>
              <a:t>Перед началом акции формируется творческая  группа. Информация об  экологической акции распространяется на школьной линейке, по радиоузлу, на уроках географии. </a:t>
            </a:r>
          </a:p>
          <a:p>
            <a:pPr algn="l"/>
            <a:endParaRPr lang="ru-RU" sz="49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sz="4900" b="1" i="1" dirty="0" smtClean="0">
                <a:solidFill>
                  <a:schemeClr val="tx1"/>
                </a:solidFill>
              </a:rPr>
              <a:t>Наши акции и мероприятия проходят в несколько этапов и охватывают работу всей школы, Вознесенского лесничества и администрации. Активно ведется волонтерская деятельность – посадка, расчистка леса. Очистка водоемов и родников от мусора и грязи.</a:t>
            </a:r>
          </a:p>
          <a:p>
            <a:pPr algn="l"/>
            <a:endParaRPr lang="ru-RU" sz="49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sz="4900" b="1" i="1" dirty="0" smtClean="0">
                <a:solidFill>
                  <a:schemeClr val="tx1"/>
                </a:solidFill>
              </a:rPr>
              <a:t>После такой акции каждый ребёнок  гордо говорит: «Я это дерево посадил!  Я это сделал!» </a:t>
            </a:r>
          </a:p>
          <a:p>
            <a:pPr algn="l"/>
            <a:r>
              <a:rPr lang="ru-RU" sz="4900" b="1" i="1" dirty="0" smtClean="0">
                <a:solidFill>
                  <a:schemeClr val="tx1"/>
                </a:solidFill>
              </a:rPr>
              <a:t>Совместная работа сплачивает, создает радостное настроение, дарит положительные эмоции, заряд бодрости и удовольствие от общения с природой.</a:t>
            </a:r>
          </a:p>
        </p:txBody>
      </p:sp>
      <p:pic>
        <p:nvPicPr>
          <p:cNvPr id="6145" name="Picture 1" descr="G:\кружок все\лесничество\фото лесничество\C6P5hOjPi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3143272" cy="4753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8134672" cy="912163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Организуются экспозиции в школе, фотовыставки 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«Страничка экологии»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1571612"/>
            <a:ext cx="335758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просто храм,</a:t>
            </a:r>
          </a:p>
          <a:p>
            <a:pPr eaLnBrk="0" hangingPunct="0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храм науки,</a:t>
            </a:r>
          </a:p>
          <a:p>
            <a:pPr eaLnBrk="0" hangingPunct="0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есть еще природы храм,</a:t>
            </a:r>
          </a:p>
          <a:p>
            <a:pPr eaLnBrk="0" hangingPunct="0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лесами, тянущими руки</a:t>
            </a:r>
          </a:p>
          <a:p>
            <a:pPr eaLnBrk="0" hangingPunct="0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Навстречу солнцу и ветрам.</a:t>
            </a:r>
          </a:p>
          <a:p>
            <a:pPr eaLnBrk="0" hangingPunct="0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свят в любое время года,</a:t>
            </a:r>
          </a:p>
          <a:p>
            <a:pPr eaLnBrk="0" hangingPunct="0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 для нас в жару и стынь.</a:t>
            </a:r>
          </a:p>
          <a:p>
            <a:pPr eaLnBrk="0" hangingPunct="0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Входи сюда, будь сердцем чуток,</a:t>
            </a:r>
          </a:p>
          <a:p>
            <a:pPr eaLnBrk="0" hangingPunct="0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оскверняй его святынь.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(А. Смирнов)</a:t>
            </a:r>
          </a:p>
          <a:p>
            <a:pPr eaLnBrk="0" hangingPunct="0"/>
            <a:endParaRPr lang="ru-RU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2" descr="C:\Users\user\Desktop\всероссийская акция Сделаем вместе\DSC01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616" y="1484784"/>
            <a:ext cx="472003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57163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В начальном звене проводятся интересные </a:t>
            </a:r>
            <a:r>
              <a:rPr lang="ru-RU" sz="3600" b="1" dirty="0" err="1" smtClean="0">
                <a:solidFill>
                  <a:srgbClr val="002060"/>
                </a:solidFill>
                <a:latin typeface="Monotype Corsiva" pitchFamily="66" charset="0"/>
              </a:rPr>
              <a:t>викторины,уроки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….</a:t>
            </a:r>
            <a:b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32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7" y="1500175"/>
            <a:ext cx="4643470" cy="3000395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Рассказывается о :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- значении леса;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- заповедниках в Нижегородской области;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- животных и растениях Вознесенского района.</a:t>
            </a:r>
          </a:p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286256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https://pp.userapi.com/c847017/v847017571/10c03f/3PDFCqUXW7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071942"/>
            <a:ext cx="3929090" cy="2500330"/>
          </a:xfrm>
          <a:prstGeom prst="rect">
            <a:avLst/>
          </a:prstGeom>
          <a:noFill/>
        </p:spPr>
      </p:pic>
      <p:pic>
        <p:nvPicPr>
          <p:cNvPr id="4099" name="Picture 3" descr="C:\Users\user\Desktop\всероссийская акция Сделаем вместе\DSC003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353634"/>
            <a:ext cx="2643206" cy="25754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Проходят уроки  о животных  , занесенных Красную книгу, выставки рисунков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32" name="AutoShape 8" descr="Администрацией Ардатовского муниципального района Лиценз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Администрацией Ардатовского муниципального района Лиценз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Администрацией Ардатовского муниципального района Лиценз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Администрацией Ардатовского муниципального района Лиценз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" name="Picture 1" descr="C:\Users\user\Desktop\Сканы весна18\Скан_20190114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063" y="1247013"/>
            <a:ext cx="3783934" cy="2902321"/>
          </a:xfrm>
          <a:prstGeom prst="rect">
            <a:avLst/>
          </a:prstGeom>
          <a:noFill/>
        </p:spPr>
      </p:pic>
      <p:pic>
        <p:nvPicPr>
          <p:cNvPr id="3075" name="Picture 3" descr="C:\Users\user\Desktop\Сканы весна18\Скан_20190114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214"/>
            <a:ext cx="4285710" cy="2925827"/>
          </a:xfrm>
          <a:prstGeom prst="rect">
            <a:avLst/>
          </a:prstGeom>
          <a:noFill/>
        </p:spPr>
      </p:pic>
      <p:pic>
        <p:nvPicPr>
          <p:cNvPr id="3076" name="Picture 4" descr="C:\Users\user\Desktop\Сканы весна18\Скан_20190114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1756" y="4077073"/>
            <a:ext cx="3794638" cy="2630278"/>
          </a:xfrm>
          <a:prstGeom prst="rect">
            <a:avLst/>
          </a:prstGeom>
          <a:noFill/>
        </p:spPr>
      </p:pic>
      <p:pic>
        <p:nvPicPr>
          <p:cNvPr id="15" name="Picture 2" descr="C:\Users\user\Desktop\Сканы весна18\Скан_20190114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1757" y="1212172"/>
            <a:ext cx="3634346" cy="271448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28604"/>
            <a:ext cx="61436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Учащиеся старшего звена принимают участие в посадке деревьев.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Ведется активное сотрудничество с Вознесенским лесничеством.</a:t>
            </a:r>
            <a:endParaRPr lang="ru-RU" sz="2800" dirty="0"/>
          </a:p>
        </p:txBody>
      </p:sp>
      <p:pic>
        <p:nvPicPr>
          <p:cNvPr id="13314" name="Picture 2" descr="D:\Слыжова\Кружок по географии\OfO4R-GCZU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056" y="2438914"/>
            <a:ext cx="3853661" cy="4219552"/>
          </a:xfrm>
          <a:prstGeom prst="rect">
            <a:avLst/>
          </a:prstGeom>
          <a:noFill/>
        </p:spPr>
      </p:pic>
      <p:pic>
        <p:nvPicPr>
          <p:cNvPr id="13315" name="Picture 3" descr="D:\Слыжова\Кружок по географии\фото ЛИ\MWql_T967Y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3" y="2438914"/>
            <a:ext cx="3960440" cy="4204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476672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Учащиеся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принимают участие в уборке территории </a:t>
            </a:r>
            <a:endParaRPr lang="ru-RU" dirty="0"/>
          </a:p>
        </p:txBody>
      </p:sp>
      <p:pic>
        <p:nvPicPr>
          <p:cNvPr id="1026" name="Picture 2" descr="G:\все про 5 б класс\участие в мероприятиях и фото нашего класса\фото уборка мусора\чистая вода 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58327"/>
            <a:ext cx="3960440" cy="326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все про 5 б класс\участие в мероприятиях и фото нашего класса\фото уборка мусора\SAM_23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83523"/>
            <a:ext cx="360040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все про 5 б класс\участие в мероприятиях и фото нашего класса\фото уборка мусора\SAM_23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77072"/>
            <a:ext cx="3472879" cy="260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83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746</Words>
  <Application>Microsoft Office PowerPoint</Application>
  <PresentationFormat>Экран (4:3)</PresentationFormat>
  <Paragraphs>110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Тема Office</vt:lpstr>
      <vt:lpstr>1_Тема Office</vt:lpstr>
      <vt:lpstr>2_Тема Office</vt:lpstr>
      <vt:lpstr>3_Тема Office</vt:lpstr>
      <vt:lpstr>4_Тема Office</vt:lpstr>
      <vt:lpstr> </vt:lpstr>
      <vt:lpstr>Презентация PowerPoint</vt:lpstr>
      <vt:lpstr>Презентация PowerPoint</vt:lpstr>
      <vt:lpstr> </vt:lpstr>
      <vt:lpstr>Организуются экспозиции в школе, фотовыставки   «Страничка экологии» </vt:lpstr>
      <vt:lpstr> В начальном звене проводятся интересные викторины,уроки…. 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Функции заказника </vt:lpstr>
      <vt:lpstr>Климат</vt:lpstr>
      <vt:lpstr>Зима</vt:lpstr>
      <vt:lpstr>Весна и Осень</vt:lpstr>
      <vt:lpstr>Лето</vt:lpstr>
      <vt:lpstr>Презентация PowerPoint</vt:lpstr>
      <vt:lpstr>Презентация PowerPoint</vt:lpstr>
      <vt:lpstr>Экологические акции и мероприятия выполняют очень важные функции: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Дом</cp:lastModifiedBy>
  <cp:revision>66</cp:revision>
  <dcterms:created xsi:type="dcterms:W3CDTF">2014-07-24T11:59:25Z</dcterms:created>
  <dcterms:modified xsi:type="dcterms:W3CDTF">2019-03-04T16:31:16Z</dcterms:modified>
</cp:coreProperties>
</file>