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0" r:id="rId3"/>
    <p:sldMasterId id="2147483672" r:id="rId4"/>
    <p:sldMasterId id="2147483684" r:id="rId5"/>
    <p:sldMasterId id="2147483696" r:id="rId6"/>
    <p:sldMasterId id="2147483710" r:id="rId7"/>
    <p:sldMasterId id="2147483722" r:id="rId8"/>
    <p:sldMasterId id="2147483736" r:id="rId9"/>
  </p:sldMasterIdLst>
  <p:notesMasterIdLst>
    <p:notesMasterId r:id="rId40"/>
  </p:notesMasterIdLst>
  <p:handoutMasterIdLst>
    <p:handoutMasterId r:id="rId41"/>
  </p:handoutMasterIdLst>
  <p:sldIdLst>
    <p:sldId id="258" r:id="rId10"/>
    <p:sldId id="328" r:id="rId11"/>
    <p:sldId id="329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11" r:id="rId20"/>
    <p:sldId id="322" r:id="rId21"/>
    <p:sldId id="309" r:id="rId22"/>
    <p:sldId id="323" r:id="rId23"/>
    <p:sldId id="316" r:id="rId24"/>
    <p:sldId id="305" r:id="rId25"/>
    <p:sldId id="303" r:id="rId26"/>
    <p:sldId id="320" r:id="rId27"/>
    <p:sldId id="299" r:id="rId28"/>
    <p:sldId id="315" r:id="rId29"/>
    <p:sldId id="324" r:id="rId30"/>
    <p:sldId id="326" r:id="rId31"/>
    <p:sldId id="327" r:id="rId32"/>
    <p:sldId id="300" r:id="rId33"/>
    <p:sldId id="312" r:id="rId34"/>
    <p:sldId id="313" r:id="rId35"/>
    <p:sldId id="314" r:id="rId36"/>
    <p:sldId id="297" r:id="rId37"/>
    <p:sldId id="319" r:id="rId38"/>
    <p:sldId id="321" r:id="rId3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AAD200"/>
    <a:srgbClr val="CCFF33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3" autoAdjust="0"/>
    <p:restoredTop sz="95324" autoAdjust="0"/>
  </p:normalViewPr>
  <p:slideViewPr>
    <p:cSldViewPr snapToGrid="0">
      <p:cViewPr varScale="1">
        <p:scale>
          <a:sx n="76" d="100"/>
          <a:sy n="76" d="100"/>
        </p:scale>
        <p:origin x="-630" y="-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80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commentAuthors" Target="commentAuthors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бытовых отходов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Бумага и картон</c:v>
                </c:pt>
                <c:pt idx="1">
                  <c:v>Пищевые отходы</c:v>
                </c:pt>
                <c:pt idx="2">
                  <c:v>Стекло</c:v>
                </c:pt>
                <c:pt idx="3">
                  <c:v>Металлы</c:v>
                </c:pt>
                <c:pt idx="4">
                  <c:v>Пластмассы</c:v>
                </c:pt>
                <c:pt idx="5">
                  <c:v>Текстиль и другое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35</c:v>
                </c:pt>
                <c:pt idx="1">
                  <c:v>41</c:v>
                </c:pt>
                <c:pt idx="2">
                  <c:v>8</c:v>
                </c:pt>
                <c:pt idx="3">
                  <c:v>4</c:v>
                </c:pt>
                <c:pt idx="4">
                  <c:v>3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507938612078892"/>
          <c:y val="0.28535209858808447"/>
          <c:w val="0.28492061387921197"/>
          <c:h val="0.39545851405890076"/>
        </c:manualLayout>
      </c:layout>
      <c:overlay val="0"/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37F07-7BFB-42AF-A854-5535BF62F4E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4C2F1E-6001-4A7E-8F3C-801D250E1876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Способы обращения с отходами</a:t>
          </a:r>
          <a:endParaRPr lang="ru-RU" sz="3200" b="1" dirty="0">
            <a:solidFill>
              <a:schemeClr val="tx1"/>
            </a:solidFill>
          </a:endParaRPr>
        </a:p>
      </dgm:t>
    </dgm:pt>
    <dgm:pt modelId="{3CB4CAAD-643B-4CC8-818A-DC3FA42E4A92}" type="parTrans" cxnId="{93773E72-D534-4D08-858B-1157EB5959C0}">
      <dgm:prSet/>
      <dgm:spPr/>
      <dgm:t>
        <a:bodyPr/>
        <a:lstStyle/>
        <a:p>
          <a:endParaRPr lang="ru-RU" sz="2000"/>
        </a:p>
      </dgm:t>
    </dgm:pt>
    <dgm:pt modelId="{BC2714B4-17AD-48D0-84B6-2DE164E88247}" type="sibTrans" cxnId="{93773E72-D534-4D08-858B-1157EB5959C0}">
      <dgm:prSet/>
      <dgm:spPr/>
      <dgm:t>
        <a:bodyPr/>
        <a:lstStyle/>
        <a:p>
          <a:endParaRPr lang="ru-RU" sz="2000"/>
        </a:p>
      </dgm:t>
    </dgm:pt>
    <dgm:pt modelId="{D05322F4-9D65-43F2-8754-19DA29A74919}">
      <dgm:prSet phldrT="[Текст]" custT="1"/>
      <dgm:spPr>
        <a:solidFill>
          <a:srgbClr val="009242"/>
        </a:solidFill>
      </dgm:spPr>
      <dgm:t>
        <a:bodyPr anchor="t"/>
        <a:lstStyle/>
        <a:p>
          <a:pPr algn="ctr"/>
          <a:r>
            <a:rPr lang="ru-RU" sz="2000" b="1" dirty="0" smtClean="0"/>
            <a:t>Захоронение:</a:t>
          </a:r>
        </a:p>
        <a:p>
          <a:pPr algn="l"/>
          <a:endParaRPr lang="ru-RU" sz="2000" dirty="0" smtClean="0"/>
        </a:p>
        <a:p>
          <a:pPr algn="l"/>
          <a:r>
            <a:rPr lang="ru-RU" sz="2000" dirty="0" smtClean="0"/>
            <a:t>- На мусорных полигонах</a:t>
          </a:r>
        </a:p>
        <a:p>
          <a:pPr algn="l"/>
          <a:r>
            <a:rPr lang="ru-RU" sz="2000" dirty="0" smtClean="0"/>
            <a:t>- На свалках</a:t>
          </a:r>
          <a:endParaRPr lang="ru-RU" sz="2000" dirty="0"/>
        </a:p>
      </dgm:t>
    </dgm:pt>
    <dgm:pt modelId="{D85CA0F3-6421-4689-BDBB-125E58983AE8}" type="parTrans" cxnId="{405E7207-315F-47D0-85DA-B74E57BC2B7F}">
      <dgm:prSet/>
      <dgm:spPr/>
      <dgm:t>
        <a:bodyPr/>
        <a:lstStyle/>
        <a:p>
          <a:endParaRPr lang="ru-RU" sz="2000"/>
        </a:p>
      </dgm:t>
    </dgm:pt>
    <dgm:pt modelId="{C073DB7E-5495-4FDA-B5D4-E0AB1D5F74E9}" type="sibTrans" cxnId="{405E7207-315F-47D0-85DA-B74E57BC2B7F}">
      <dgm:prSet/>
      <dgm:spPr/>
      <dgm:t>
        <a:bodyPr/>
        <a:lstStyle/>
        <a:p>
          <a:endParaRPr lang="ru-RU" sz="2000"/>
        </a:p>
      </dgm:t>
    </dgm:pt>
    <dgm:pt modelId="{8D4D19B0-9A4A-41F3-9820-54EB1BB5CD35}">
      <dgm:prSet phldrT="[Текст]" custT="1"/>
      <dgm:spPr>
        <a:solidFill>
          <a:srgbClr val="92D050"/>
        </a:solidFill>
      </dgm:spPr>
      <dgm:t>
        <a:bodyPr anchor="t"/>
        <a:lstStyle/>
        <a:p>
          <a:pPr algn="ctr"/>
          <a:r>
            <a:rPr lang="ru-RU" sz="2000" b="1" dirty="0" smtClean="0"/>
            <a:t>Сжигание:</a:t>
          </a:r>
        </a:p>
        <a:p>
          <a:pPr algn="l"/>
          <a:endParaRPr lang="ru-RU" sz="2000" dirty="0" smtClean="0"/>
        </a:p>
        <a:p>
          <a:pPr algn="l"/>
          <a:r>
            <a:rPr lang="ru-RU" sz="2000" dirty="0" smtClean="0"/>
            <a:t>- На мусоро-сжигательных заводах</a:t>
          </a:r>
          <a:endParaRPr lang="ru-RU" sz="2000" dirty="0"/>
        </a:p>
      </dgm:t>
    </dgm:pt>
    <dgm:pt modelId="{A512B355-3CEC-4013-A8B9-83ED14D4A7F9}" type="parTrans" cxnId="{76109AF6-2093-4364-8DDE-DBE0DB3B7EB4}">
      <dgm:prSet/>
      <dgm:spPr/>
      <dgm:t>
        <a:bodyPr/>
        <a:lstStyle/>
        <a:p>
          <a:endParaRPr lang="ru-RU" sz="2000"/>
        </a:p>
      </dgm:t>
    </dgm:pt>
    <dgm:pt modelId="{7BEC970C-3D13-44CC-A45C-AB081D4AF65A}" type="sibTrans" cxnId="{76109AF6-2093-4364-8DDE-DBE0DB3B7EB4}">
      <dgm:prSet/>
      <dgm:spPr/>
      <dgm:t>
        <a:bodyPr/>
        <a:lstStyle/>
        <a:p>
          <a:endParaRPr lang="ru-RU" sz="2000"/>
        </a:p>
      </dgm:t>
    </dgm:pt>
    <dgm:pt modelId="{5B7FBBD4-BD2A-45FE-A272-5C6A923089B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1"/>
              </a:solidFill>
            </a:rPr>
            <a:t>Вторичная переработка:</a:t>
          </a:r>
        </a:p>
        <a:p>
          <a:pPr algn="l"/>
          <a:r>
            <a:rPr lang="ru-RU" sz="2000" dirty="0" smtClean="0">
              <a:solidFill>
                <a:schemeClr val="tx1"/>
              </a:solidFill>
            </a:rPr>
            <a:t>- На мусоро-перерабатывающих заводах</a:t>
          </a:r>
          <a:endParaRPr lang="ru-RU" sz="2000" dirty="0">
            <a:solidFill>
              <a:schemeClr val="tx1"/>
            </a:solidFill>
          </a:endParaRPr>
        </a:p>
      </dgm:t>
    </dgm:pt>
    <dgm:pt modelId="{E6583F5B-3395-4D09-AB84-468A2429B3C7}" type="parTrans" cxnId="{9151D8E0-4502-4328-BA0F-B4ED890CCB0E}">
      <dgm:prSet/>
      <dgm:spPr/>
      <dgm:t>
        <a:bodyPr/>
        <a:lstStyle/>
        <a:p>
          <a:endParaRPr lang="ru-RU" sz="2000"/>
        </a:p>
      </dgm:t>
    </dgm:pt>
    <dgm:pt modelId="{EFE4E6DE-D38C-4A1A-9D90-F2ADB7B06F1F}" type="sibTrans" cxnId="{9151D8E0-4502-4328-BA0F-B4ED890CCB0E}">
      <dgm:prSet/>
      <dgm:spPr/>
      <dgm:t>
        <a:bodyPr/>
        <a:lstStyle/>
        <a:p>
          <a:endParaRPr lang="ru-RU" sz="2000"/>
        </a:p>
      </dgm:t>
    </dgm:pt>
    <dgm:pt modelId="{E26CA96B-52A9-4D2C-B511-C4F0C5AFECE3}">
      <dgm:prSet phldrT="[Текст]" custT="1"/>
      <dgm:spPr>
        <a:solidFill>
          <a:srgbClr val="FFC000"/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1"/>
              </a:solidFill>
            </a:rPr>
            <a:t>Компостирование:</a:t>
          </a:r>
        </a:p>
        <a:p>
          <a:pPr algn="l"/>
          <a:endParaRPr lang="ru-RU" sz="2000" dirty="0" smtClean="0">
            <a:solidFill>
              <a:schemeClr val="tx1"/>
            </a:solidFill>
          </a:endParaRPr>
        </a:p>
        <a:p>
          <a:pPr algn="l"/>
          <a:r>
            <a:rPr lang="ru-RU" sz="2000" dirty="0" smtClean="0">
              <a:solidFill>
                <a:schemeClr val="tx1"/>
              </a:solidFill>
            </a:rPr>
            <a:t>- На мусоро-перерабатывающих заводах</a:t>
          </a:r>
          <a:endParaRPr lang="ru-RU" sz="2000" dirty="0">
            <a:solidFill>
              <a:schemeClr val="tx1"/>
            </a:solidFill>
          </a:endParaRPr>
        </a:p>
      </dgm:t>
    </dgm:pt>
    <dgm:pt modelId="{A5BB8BC7-E0A7-47D5-9891-6788762FB407}" type="parTrans" cxnId="{0E06C588-2D73-4A34-969C-0C9C38BE8EC3}">
      <dgm:prSet/>
      <dgm:spPr/>
      <dgm:t>
        <a:bodyPr/>
        <a:lstStyle/>
        <a:p>
          <a:endParaRPr lang="ru-RU" sz="2000"/>
        </a:p>
      </dgm:t>
    </dgm:pt>
    <dgm:pt modelId="{BB0D3372-BF20-48E4-A3A0-EBEC2871550D}" type="sibTrans" cxnId="{0E06C588-2D73-4A34-969C-0C9C38BE8EC3}">
      <dgm:prSet/>
      <dgm:spPr/>
      <dgm:t>
        <a:bodyPr/>
        <a:lstStyle/>
        <a:p>
          <a:endParaRPr lang="ru-RU" sz="2000"/>
        </a:p>
      </dgm:t>
    </dgm:pt>
    <dgm:pt modelId="{B38E8BAD-EDE9-4ACA-8BF2-40747D076F27}" type="pres">
      <dgm:prSet presAssocID="{20C37F07-7BFB-42AF-A854-5535BF62F4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0BF879-2F76-423C-AB92-A035B7583EDF}" type="pres">
      <dgm:prSet presAssocID="{B64C2F1E-6001-4A7E-8F3C-801D250E1876}" presName="roof" presStyleLbl="dkBgShp" presStyleIdx="0" presStyleCnt="2" custLinFactNeighborX="-756" custLinFactNeighborY="-86243"/>
      <dgm:spPr/>
      <dgm:t>
        <a:bodyPr/>
        <a:lstStyle/>
        <a:p>
          <a:endParaRPr lang="ru-RU"/>
        </a:p>
      </dgm:t>
    </dgm:pt>
    <dgm:pt modelId="{208F38F8-4DBB-46D2-B0CF-F02EEC16A5F8}" type="pres">
      <dgm:prSet presAssocID="{B64C2F1E-6001-4A7E-8F3C-801D250E1876}" presName="pillars" presStyleCnt="0"/>
      <dgm:spPr/>
    </dgm:pt>
    <dgm:pt modelId="{A9473F00-3FB7-4AFF-AF06-E1FF841C8FFB}" type="pres">
      <dgm:prSet presAssocID="{B64C2F1E-6001-4A7E-8F3C-801D250E1876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4BF99-93DC-47F7-B9E5-0ACB696BA7D8}" type="pres">
      <dgm:prSet presAssocID="{8D4D19B0-9A4A-41F3-9820-54EB1BB5CD35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79DB6-4717-47B7-9712-6A92849D72F0}" type="pres">
      <dgm:prSet presAssocID="{5B7FBBD4-BD2A-45FE-A272-5C6A923089BB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6452D-B5BF-445D-99E7-D15555B9B544}" type="pres">
      <dgm:prSet presAssocID="{E26CA96B-52A9-4D2C-B511-C4F0C5AFECE3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6DBF4-D0A8-4290-BEAE-9FBE4E10B94F}" type="pres">
      <dgm:prSet presAssocID="{B64C2F1E-6001-4A7E-8F3C-801D250E1876}" presName="base" presStyleLbl="dkBgShp" presStyleIdx="1" presStyleCnt="2"/>
      <dgm:spPr/>
    </dgm:pt>
  </dgm:ptLst>
  <dgm:cxnLst>
    <dgm:cxn modelId="{BF726A43-4376-4BEB-B1F4-1AE19D94606B}" type="presOf" srcId="{5B7FBBD4-BD2A-45FE-A272-5C6A923089BB}" destId="{F6B79DB6-4717-47B7-9712-6A92849D72F0}" srcOrd="0" destOrd="0" presId="urn:microsoft.com/office/officeart/2005/8/layout/hList3"/>
    <dgm:cxn modelId="{948AF7C0-46F4-4864-B24F-A70BA696F1B6}" type="presOf" srcId="{D05322F4-9D65-43F2-8754-19DA29A74919}" destId="{A9473F00-3FB7-4AFF-AF06-E1FF841C8FFB}" srcOrd="0" destOrd="0" presId="urn:microsoft.com/office/officeart/2005/8/layout/hList3"/>
    <dgm:cxn modelId="{76109AF6-2093-4364-8DDE-DBE0DB3B7EB4}" srcId="{B64C2F1E-6001-4A7E-8F3C-801D250E1876}" destId="{8D4D19B0-9A4A-41F3-9820-54EB1BB5CD35}" srcOrd="1" destOrd="0" parTransId="{A512B355-3CEC-4013-A8B9-83ED14D4A7F9}" sibTransId="{7BEC970C-3D13-44CC-A45C-AB081D4AF65A}"/>
    <dgm:cxn modelId="{81DDC3B5-1FAB-4D2D-B4AE-F66C8DAD5C06}" type="presOf" srcId="{E26CA96B-52A9-4D2C-B511-C4F0C5AFECE3}" destId="{0726452D-B5BF-445D-99E7-D15555B9B544}" srcOrd="0" destOrd="0" presId="urn:microsoft.com/office/officeart/2005/8/layout/hList3"/>
    <dgm:cxn modelId="{1336E8A0-45AA-4D96-919D-85F2DDC987C1}" type="presOf" srcId="{B64C2F1E-6001-4A7E-8F3C-801D250E1876}" destId="{CF0BF879-2F76-423C-AB92-A035B7583EDF}" srcOrd="0" destOrd="0" presId="urn:microsoft.com/office/officeart/2005/8/layout/hList3"/>
    <dgm:cxn modelId="{93773E72-D534-4D08-858B-1157EB5959C0}" srcId="{20C37F07-7BFB-42AF-A854-5535BF62F4E5}" destId="{B64C2F1E-6001-4A7E-8F3C-801D250E1876}" srcOrd="0" destOrd="0" parTransId="{3CB4CAAD-643B-4CC8-818A-DC3FA42E4A92}" sibTransId="{BC2714B4-17AD-48D0-84B6-2DE164E88247}"/>
    <dgm:cxn modelId="{9151D8E0-4502-4328-BA0F-B4ED890CCB0E}" srcId="{B64C2F1E-6001-4A7E-8F3C-801D250E1876}" destId="{5B7FBBD4-BD2A-45FE-A272-5C6A923089BB}" srcOrd="2" destOrd="0" parTransId="{E6583F5B-3395-4D09-AB84-468A2429B3C7}" sibTransId="{EFE4E6DE-D38C-4A1A-9D90-F2ADB7B06F1F}"/>
    <dgm:cxn modelId="{6CD3DE43-F836-41CA-BB4F-0A71061BCBEB}" type="presOf" srcId="{20C37F07-7BFB-42AF-A854-5535BF62F4E5}" destId="{B38E8BAD-EDE9-4ACA-8BF2-40747D076F27}" srcOrd="0" destOrd="0" presId="urn:microsoft.com/office/officeart/2005/8/layout/hList3"/>
    <dgm:cxn modelId="{0E06C588-2D73-4A34-969C-0C9C38BE8EC3}" srcId="{B64C2F1E-6001-4A7E-8F3C-801D250E1876}" destId="{E26CA96B-52A9-4D2C-B511-C4F0C5AFECE3}" srcOrd="3" destOrd="0" parTransId="{A5BB8BC7-E0A7-47D5-9891-6788762FB407}" sibTransId="{BB0D3372-BF20-48E4-A3A0-EBEC2871550D}"/>
    <dgm:cxn modelId="{405E7207-315F-47D0-85DA-B74E57BC2B7F}" srcId="{B64C2F1E-6001-4A7E-8F3C-801D250E1876}" destId="{D05322F4-9D65-43F2-8754-19DA29A74919}" srcOrd="0" destOrd="0" parTransId="{D85CA0F3-6421-4689-BDBB-125E58983AE8}" sibTransId="{C073DB7E-5495-4FDA-B5D4-E0AB1D5F74E9}"/>
    <dgm:cxn modelId="{2B52337D-915A-42AE-B3BD-B1BF58A13238}" type="presOf" srcId="{8D4D19B0-9A4A-41F3-9820-54EB1BB5CD35}" destId="{0CC4BF99-93DC-47F7-B9E5-0ACB696BA7D8}" srcOrd="0" destOrd="0" presId="urn:microsoft.com/office/officeart/2005/8/layout/hList3"/>
    <dgm:cxn modelId="{34A1A314-368E-436B-8816-21C34168D7C3}" type="presParOf" srcId="{B38E8BAD-EDE9-4ACA-8BF2-40747D076F27}" destId="{CF0BF879-2F76-423C-AB92-A035B7583EDF}" srcOrd="0" destOrd="0" presId="urn:microsoft.com/office/officeart/2005/8/layout/hList3"/>
    <dgm:cxn modelId="{16311EC2-E96B-4102-A220-8E1B5424FAAC}" type="presParOf" srcId="{B38E8BAD-EDE9-4ACA-8BF2-40747D076F27}" destId="{208F38F8-4DBB-46D2-B0CF-F02EEC16A5F8}" srcOrd="1" destOrd="0" presId="urn:microsoft.com/office/officeart/2005/8/layout/hList3"/>
    <dgm:cxn modelId="{00883D44-A12E-4858-A392-21117CB3CA4B}" type="presParOf" srcId="{208F38F8-4DBB-46D2-B0CF-F02EEC16A5F8}" destId="{A9473F00-3FB7-4AFF-AF06-E1FF841C8FFB}" srcOrd="0" destOrd="0" presId="urn:microsoft.com/office/officeart/2005/8/layout/hList3"/>
    <dgm:cxn modelId="{B0BC9452-6238-4D3C-86C1-2008C3AC7A2B}" type="presParOf" srcId="{208F38F8-4DBB-46D2-B0CF-F02EEC16A5F8}" destId="{0CC4BF99-93DC-47F7-B9E5-0ACB696BA7D8}" srcOrd="1" destOrd="0" presId="urn:microsoft.com/office/officeart/2005/8/layout/hList3"/>
    <dgm:cxn modelId="{34B9C38E-CF34-483B-A87C-4BE0572E8D89}" type="presParOf" srcId="{208F38F8-4DBB-46D2-B0CF-F02EEC16A5F8}" destId="{F6B79DB6-4717-47B7-9712-6A92849D72F0}" srcOrd="2" destOrd="0" presId="urn:microsoft.com/office/officeart/2005/8/layout/hList3"/>
    <dgm:cxn modelId="{EA64C243-25E0-47A4-A75F-C095CAC68393}" type="presParOf" srcId="{208F38F8-4DBB-46D2-B0CF-F02EEC16A5F8}" destId="{0726452D-B5BF-445D-99E7-D15555B9B544}" srcOrd="3" destOrd="0" presId="urn:microsoft.com/office/officeart/2005/8/layout/hList3"/>
    <dgm:cxn modelId="{053341A5-BDC4-4AA3-A6B4-DC4745E7B5AB}" type="presParOf" srcId="{B38E8BAD-EDE9-4ACA-8BF2-40747D076F27}" destId="{5266DBF4-D0A8-4290-BEAE-9FBE4E10B94F}" srcOrd="2" destOrd="0" presId="urn:microsoft.com/office/officeart/2005/8/layout/hList3"/>
  </dgm:cxnLst>
  <dgm:bg>
    <a:solidFill>
      <a:srgbClr val="FFC000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BF879-2F76-423C-AB92-A035B7583EDF}">
      <dsp:nvSpPr>
        <dsp:cNvPr id="0" name=""/>
        <dsp:cNvSpPr/>
      </dsp:nvSpPr>
      <dsp:spPr>
        <a:xfrm>
          <a:off x="0" y="0"/>
          <a:ext cx="10454184" cy="965313"/>
        </a:xfrm>
        <a:prstGeom prst="rect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Способы обращения с отходами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0" y="0"/>
        <a:ext cx="10454184" cy="965313"/>
      </dsp:txXfrm>
    </dsp:sp>
    <dsp:sp modelId="{A9473F00-3FB7-4AFF-AF06-E1FF841C8FFB}">
      <dsp:nvSpPr>
        <dsp:cNvPr id="0" name=""/>
        <dsp:cNvSpPr/>
      </dsp:nvSpPr>
      <dsp:spPr>
        <a:xfrm>
          <a:off x="0" y="965313"/>
          <a:ext cx="2613546" cy="2027158"/>
        </a:xfrm>
        <a:prstGeom prst="rect">
          <a:avLst/>
        </a:prstGeom>
        <a:solidFill>
          <a:srgbClr val="009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Захоронение: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На мусорных полигонах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На свалках</a:t>
          </a:r>
          <a:endParaRPr lang="ru-RU" sz="2000" kern="1200" dirty="0"/>
        </a:p>
      </dsp:txBody>
      <dsp:txXfrm>
        <a:off x="0" y="965313"/>
        <a:ext cx="2613546" cy="2027158"/>
      </dsp:txXfrm>
    </dsp:sp>
    <dsp:sp modelId="{0CC4BF99-93DC-47F7-B9E5-0ACB696BA7D8}">
      <dsp:nvSpPr>
        <dsp:cNvPr id="0" name=""/>
        <dsp:cNvSpPr/>
      </dsp:nvSpPr>
      <dsp:spPr>
        <a:xfrm>
          <a:off x="2613546" y="965313"/>
          <a:ext cx="2613546" cy="2027158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Сжигание: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На мусоро-сжигательных заводах</a:t>
          </a:r>
          <a:endParaRPr lang="ru-RU" sz="2000" kern="1200" dirty="0"/>
        </a:p>
      </dsp:txBody>
      <dsp:txXfrm>
        <a:off x="2613546" y="965313"/>
        <a:ext cx="2613546" cy="2027158"/>
      </dsp:txXfrm>
    </dsp:sp>
    <dsp:sp modelId="{F6B79DB6-4717-47B7-9712-6A92849D72F0}">
      <dsp:nvSpPr>
        <dsp:cNvPr id="0" name=""/>
        <dsp:cNvSpPr/>
      </dsp:nvSpPr>
      <dsp:spPr>
        <a:xfrm>
          <a:off x="5227092" y="965313"/>
          <a:ext cx="2613546" cy="202715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Вторичная переработка: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- На мусоро-перерабатывающих заводах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227092" y="965313"/>
        <a:ext cx="2613546" cy="2027158"/>
      </dsp:txXfrm>
    </dsp:sp>
    <dsp:sp modelId="{0726452D-B5BF-445D-99E7-D15555B9B544}">
      <dsp:nvSpPr>
        <dsp:cNvPr id="0" name=""/>
        <dsp:cNvSpPr/>
      </dsp:nvSpPr>
      <dsp:spPr>
        <a:xfrm>
          <a:off x="7840638" y="965313"/>
          <a:ext cx="2613546" cy="2027158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Компостирование: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- На мусоро-перерабатывающих заводах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7840638" y="965313"/>
        <a:ext cx="2613546" cy="2027158"/>
      </dsp:txXfrm>
    </dsp:sp>
    <dsp:sp modelId="{5266DBF4-D0A8-4290-BEAE-9FBE4E10B94F}">
      <dsp:nvSpPr>
        <dsp:cNvPr id="0" name=""/>
        <dsp:cNvSpPr/>
      </dsp:nvSpPr>
      <dsp:spPr>
        <a:xfrm>
          <a:off x="0" y="2992472"/>
          <a:ext cx="10454184" cy="2252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ru-RU" smtClean="0"/>
              <a:pPr/>
              <a:t>29.03.2017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ru-RU" smtClean="0"/>
              <a:pPr/>
              <a:t>29.03.2017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Corbel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 dirty="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19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1627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24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46128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28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17634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30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2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190502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30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D:\Экоурок\Материалы для урока\Логотип (растровый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6439" y="1"/>
            <a:ext cx="1838036" cy="1299588"/>
          </a:xfrm>
          <a:prstGeom prst="rect">
            <a:avLst/>
          </a:prstGeom>
          <a:noFill/>
        </p:spPr>
      </p:pic>
      <p:sp>
        <p:nvSpPr>
          <p:cNvPr id="8" name="Пятиугольник 7"/>
          <p:cNvSpPr/>
          <p:nvPr userDrawn="1"/>
        </p:nvSpPr>
        <p:spPr>
          <a:xfrm>
            <a:off x="1" y="457202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5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5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1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2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4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378394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3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700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8"/>
            <a:ext cx="4155623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hotodune-1895990-green-grass-l.jpg"/>
          <p:cNvPicPr>
            <a:picLocks noChangeAspect="1"/>
          </p:cNvPicPr>
          <p:nvPr userDrawn="1"/>
        </p:nvPicPr>
        <p:blipFill>
          <a:blip r:embed="rId2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ятиугольник 7"/>
          <p:cNvSpPr/>
          <p:nvPr userDrawn="1"/>
        </p:nvSpPr>
        <p:spPr>
          <a:xfrm>
            <a:off x="1" y="457202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1" y="919616"/>
            <a:ext cx="4155623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1" y="3446397"/>
            <a:ext cx="4155623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2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190502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5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4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76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3"/>
            <a:ext cx="38608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351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4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95462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77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60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60" y="1316040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40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172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39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91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5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5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2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2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78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557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485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9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9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53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5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4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59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3"/>
            <a:ext cx="38608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2829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4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89787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712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60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60" y="1316040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40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104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80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1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2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38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2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2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242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307958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0749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9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9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206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677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224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299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307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5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4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378394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19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8802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688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325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9830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9576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861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292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5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4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276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3"/>
            <a:ext cx="38608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2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4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93195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827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60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60" y="1316040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40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592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74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563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2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2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7575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37570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886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9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9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419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74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462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178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525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2441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502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455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7186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0953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006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98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3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700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8"/>
            <a:ext cx="4155623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005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838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53788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855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246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9946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493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9319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1895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1" y="919616"/>
            <a:ext cx="4155623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1" y="3446397"/>
            <a:ext cx="4155623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592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8814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2087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337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2" y="6629400"/>
            <a:ext cx="100066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7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2" y="6629400"/>
            <a:ext cx="100066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7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5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3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3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24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5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3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3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2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8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5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759668-D740-4BFC-B7C1-42A8F92F592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29.03.2017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3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3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C27D56-F8CC-461D-9A41-1BAB2557337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7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88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9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5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8071" y="87684"/>
            <a:ext cx="5223355" cy="5787025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>МУНИЦИПАЛЬНОЕ БЮДЖЕТНОЕ ОБЩЕОБРАЗОВАТЕЛЬНОЕ </a:t>
            </a:r>
            <a: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  <a:t>УЧРЕЖДЕНИЕ </a:t>
            </a: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>«ВОЗНЕСЕНСКАЯ СОШ»</a:t>
            </a:r>
            <a: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  <a:t>РАЗРАБОТКА</a:t>
            </a:r>
            <a:br>
              <a:rPr lang="ru-RU" sz="1800" dirty="0" smtClean="0">
                <a:solidFill>
                  <a:srgbClr val="04617B"/>
                </a:solidFill>
                <a:latin typeface="Arial Black" panose="020B0A04020102020204" pitchFamily="34" charset="0"/>
              </a:rPr>
            </a:br>
            <a:r>
              <a:rPr lang="ru-RU" altLang="ru-RU" sz="4400" b="1" dirty="0" smtClean="0">
                <a:latin typeface="Meiryo" panose="020B0604030504040204" pitchFamily="34" charset="-128"/>
              </a:rPr>
              <a:t>Экологический урок </a:t>
            </a:r>
            <a:r>
              <a:rPr lang="ru-RU" altLang="ru-RU" sz="6000" b="1" dirty="0" smtClean="0">
                <a:latin typeface="Meiryo" panose="020B0604030504040204" pitchFamily="34" charset="-128"/>
              </a:rPr>
              <a:t/>
            </a:r>
            <a:br>
              <a:rPr lang="ru-RU" altLang="ru-RU" sz="6000" b="1" dirty="0" smtClean="0">
                <a:latin typeface="Meiryo" panose="020B0604030504040204" pitchFamily="34" charset="-128"/>
              </a:rPr>
            </a:br>
            <a:r>
              <a:rPr lang="ru-RU" altLang="ru-RU" b="1" dirty="0" smtClean="0">
                <a:latin typeface="Meiryo" panose="020B0604030504040204" pitchFamily="34" charset="-128"/>
              </a:rPr>
              <a:t>«</a:t>
            </a:r>
            <a:r>
              <a:rPr lang="ru-RU" altLang="ru-RU" b="1" dirty="0">
                <a:latin typeface="Meiryo" panose="020B0604030504040204" pitchFamily="34" charset="-128"/>
              </a:rPr>
              <a:t>Сделаем вместе</a:t>
            </a:r>
            <a:r>
              <a:rPr lang="ru-RU" altLang="ru-RU" b="1" dirty="0" smtClean="0">
                <a:latin typeface="Meiryo" panose="020B0604030504040204" pitchFamily="34" charset="-128"/>
              </a:rPr>
              <a:t>»</a:t>
            </a:r>
            <a:br>
              <a:rPr lang="ru-RU" altLang="ru-RU" b="1" dirty="0" smtClean="0">
                <a:latin typeface="Meiryo" panose="020B0604030504040204" pitchFamily="34" charset="-128"/>
              </a:rPr>
            </a:br>
            <a:r>
              <a:rPr lang="ru-RU" altLang="ru-RU" b="1" dirty="0">
                <a:latin typeface="Meiryo" panose="020B0604030504040204" pitchFamily="34" charset="-128"/>
              </a:rPr>
              <a:t/>
            </a:r>
            <a:br>
              <a:rPr lang="ru-RU" altLang="ru-RU" b="1" dirty="0">
                <a:latin typeface="Meiryo" panose="020B0604030504040204" pitchFamily="34" charset="-128"/>
              </a:rPr>
            </a:br>
            <a:r>
              <a:rPr lang="ru-RU" altLang="ru-RU" b="1" dirty="0">
                <a:latin typeface="Meiryo" panose="020B0604030504040204" pitchFamily="34" charset="-128"/>
              </a:rPr>
              <a:t/>
            </a:r>
            <a:br>
              <a:rPr lang="ru-RU" altLang="ru-RU" b="1" dirty="0">
                <a:latin typeface="Meiryo" panose="020B0604030504040204" pitchFamily="34" charset="-128"/>
              </a:rPr>
            </a:br>
            <a:r>
              <a:rPr lang="ru-RU" altLang="ru-RU" sz="2800" b="1" dirty="0">
                <a:latin typeface="Meiryo" panose="020B0604030504040204" pitchFamily="34" charset="-128"/>
              </a:rPr>
              <a:t>2017г</a:t>
            </a:r>
            <a:endParaRPr lang="ru-RU" altLang="ru-RU" sz="3200" b="1" dirty="0">
              <a:latin typeface="Meiryo" panose="020B060403050404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4409163"/>
            <a:ext cx="4836915" cy="1227550"/>
          </a:xfrm>
        </p:spPr>
        <p:txBody>
          <a:bodyPr>
            <a:normAutofit fontScale="92500"/>
          </a:bodyPr>
          <a:lstStyle/>
          <a:p>
            <a:pPr algn="r"/>
            <a:r>
              <a:rPr lang="ru-RU" sz="2800" dirty="0" smtClean="0"/>
              <a:t>Выполнила: учитель географии</a:t>
            </a:r>
            <a:br>
              <a:rPr lang="ru-RU" sz="2800" dirty="0" smtClean="0"/>
            </a:br>
            <a:r>
              <a:rPr lang="ru-RU" sz="2800" dirty="0" err="1" smtClean="0"/>
              <a:t>Слыжова</a:t>
            </a:r>
            <a:r>
              <a:rPr lang="ru-RU" sz="2800" dirty="0" smtClean="0"/>
              <a:t> Е.М.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endParaRPr lang="ru-RU" sz="1800" b="0" i="0" dirty="0">
              <a:solidFill>
                <a:schemeClr val="bg1"/>
              </a:solidFill>
            </a:endParaRPr>
          </a:p>
        </p:txBody>
      </p:sp>
      <p:pic>
        <p:nvPicPr>
          <p:cNvPr id="4" name="Picture 4" descr="http://old.doit-together.ru/upload/medialibrary/00c/00c292a3a62a04705a716328761d512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5" y="190199"/>
            <a:ext cx="3132652" cy="8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52" y="1038839"/>
            <a:ext cx="1019648" cy="9089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453" y="470392"/>
            <a:ext cx="1903956" cy="13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7886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</a:rPr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027" y="1215025"/>
            <a:ext cx="9371948" cy="497165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err="1" smtClean="0"/>
              <a:t>Галиеева</a:t>
            </a:r>
            <a:r>
              <a:rPr lang="ru-RU" dirty="0" smtClean="0"/>
              <a:t> </a:t>
            </a:r>
            <a:r>
              <a:rPr lang="ru-RU" dirty="0"/>
              <a:t>Н.Л., Мельничук Н.Л. Сто приемов для учебного успеха ученика на уроках географии: Методическое пособие для учителя по освоению и использованию педагогической технологии «ИСУД»- дидактического ресурса личностно - ориентированного образовательного процесса. – М.: 5-е издание», 2006. – 128с.</a:t>
            </a:r>
          </a:p>
          <a:p>
            <a:r>
              <a:rPr lang="ru-RU" dirty="0" smtClean="0"/>
              <a:t>Справочник </a:t>
            </a:r>
            <a:r>
              <a:rPr lang="ru-RU" dirty="0"/>
              <a:t>учителя географии/ авт.-сост. А. Д. </a:t>
            </a:r>
            <a:r>
              <a:rPr lang="ru-RU" dirty="0" err="1"/>
              <a:t>Ступникова</a:t>
            </a:r>
            <a:r>
              <a:rPr lang="ru-RU" dirty="0"/>
              <a:t> (и др.). - Волгоград: Учитель, 2012. -215с.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универсальных учебных действий в основной школе: от действия к мысли. Система знаний: пособие для учителя/ (А.Г. </a:t>
            </a:r>
            <a:r>
              <a:rPr lang="ru-RU" dirty="0" err="1"/>
              <a:t>Асмолов</a:t>
            </a:r>
            <a:r>
              <a:rPr lang="ru-RU" dirty="0"/>
              <a:t>, </a:t>
            </a:r>
            <a:r>
              <a:rPr lang="ru-RU" dirty="0" err="1"/>
              <a:t>Г.В.Бурменская</a:t>
            </a:r>
            <a:r>
              <a:rPr lang="ru-RU" dirty="0"/>
              <a:t>, И.А. Володарская и др.); под ред. А.Г. </a:t>
            </a:r>
            <a:r>
              <a:rPr lang="ru-RU" dirty="0" err="1"/>
              <a:t>Асмолова</a:t>
            </a:r>
            <a:r>
              <a:rPr lang="ru-RU" dirty="0"/>
              <a:t>.- 2-е изд. М.: Просвещение, 2011.-159с.</a:t>
            </a:r>
          </a:p>
          <a:p>
            <a:r>
              <a:rPr lang="ru-RU" dirty="0" smtClean="0"/>
              <a:t>Сайт: </a:t>
            </a:r>
            <a:r>
              <a:rPr lang="en-US" dirty="0" smtClean="0"/>
              <a:t>voznesenskoe.su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Интернет.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24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Новая папка\Новая папка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68" y="0"/>
            <a:ext cx="1169930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7029" y="457201"/>
            <a:ext cx="9538571" cy="5367403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  <a:t>Не </a:t>
            </a: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бросайте никогда корки, шкурки, палки –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Быстро наши города превратятся в свалки.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Если мусорить сейчас, то довольно скоро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Могут вырасти у нас Мусорные горы</a:t>
            </a:r>
            <a: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  <a:t>.</a:t>
            </a:r>
            <a:b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Но когда летать начнут в школу на ракете –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Пострашней произойдут беды на планете…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Как пойдут швырять вверху в космос из ракеты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Банки, склянки, шелуху, рваные пакеты</a:t>
            </a:r>
            <a: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  <a:t>...</a:t>
            </a:r>
            <a:b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Вот тогда не полетят в Новый год снежинки,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А посыплются как град старые ботинки.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А когда пойдут дожди из пустых бутылок –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На прогулку не ходи: береги затылок</a:t>
            </a:r>
            <a: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  <a:t>!</a:t>
            </a:r>
            <a:br>
              <a:rPr lang="ru-RU" sz="2000" b="1" i="1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Что же вырастет в саду или в огороде,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Как пойдёт круговорот мусора в природе?..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И хотя мы в школьный класс не летим в ракете,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  <a:t>Лучше мусорить сейчас отвыкайте, дети!</a:t>
            </a:r>
            <a:br>
              <a:rPr lang="ru-RU" sz="2000" b="1" i="1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200" b="1" i="1" dirty="0">
                <a:solidFill>
                  <a:schemeClr val="bg1"/>
                </a:solidFill>
              </a:rPr>
              <a:t/>
            </a:r>
            <a:br>
              <a:rPr lang="ru-RU" sz="2200" b="1" i="1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</a:rPr>
              <a:t> 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                                    Андрей Усачев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1981200" y="5715018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/>
              <a:t>		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317283" y="285728"/>
            <a:ext cx="3607495" cy="4386480"/>
          </a:xfrm>
          <a:prstGeom prst="roundRect">
            <a:avLst>
              <a:gd name="adj" fmla="val 8880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7264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07" y="0"/>
            <a:ext cx="108421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7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48130" name="Picture 2" descr="Фреш Килл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Что такое мусор?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184" y="1700213"/>
            <a:ext cx="6432549" cy="4824412"/>
          </a:xfrm>
        </p:spPr>
        <p:txBody>
          <a:bodyPr lIns="72000" tIns="36000" rIns="72000" bIns="36000" rtlCol="0">
            <a:normAutofit/>
          </a:bodyPr>
          <a:lstStyle/>
          <a:p>
            <a:pPr marL="0" indent="35718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Твёрдые бытовые отходы (ТБО) —  это предметы или товары, потерявшие потребительские свойства, наибольшая часть отходов потребления. </a:t>
            </a:r>
            <a:endParaRPr lang="ru-RU" sz="2400" dirty="0" smtClean="0">
              <a:solidFill>
                <a:srgbClr val="000066"/>
              </a:solidFill>
            </a:endParaRPr>
          </a:p>
          <a:p>
            <a:pPr marL="0" indent="35718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rgbClr val="000066"/>
              </a:solidFill>
            </a:endParaRPr>
          </a:p>
          <a:p>
            <a:pPr marL="0" indent="35718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ТБО делятся также на отбросы (биологические ТО) и собственно бытовой мусор (небиологические ТО искусственного или естественного происхождения), </a:t>
            </a:r>
            <a:br>
              <a:rPr lang="ru-RU" sz="2400" b="1" dirty="0" smtClean="0">
                <a:solidFill>
                  <a:srgbClr val="000066"/>
                </a:solidFill>
              </a:rPr>
            </a:br>
            <a:r>
              <a:rPr lang="ru-RU" sz="2400" b="1" dirty="0" smtClean="0">
                <a:solidFill>
                  <a:srgbClr val="000066"/>
                </a:solidFill>
              </a:rPr>
              <a:t>а последний часто именуются просто мусором. </a:t>
            </a:r>
            <a:endParaRPr lang="ru-RU" sz="2400" b="1" dirty="0" smtClean="0">
              <a:ln w="12700">
                <a:noFill/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3551" y="1628775"/>
            <a:ext cx="50546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671736" y="2781300"/>
            <a:ext cx="385233" cy="287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6671736" y="5084766"/>
            <a:ext cx="385233" cy="288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622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500" b="1" dirty="0">
                <a:latin typeface="Corbel"/>
              </a:rPr>
              <a:t>Почему мусор вреден?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m001.bcm.ru/1362/1d68d623-7707-4c85-b407-60da2c430b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660" y="1153554"/>
            <a:ext cx="4779213" cy="317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img15.nnm.ru/8/a/e/3/a/d58be94c8452b23afef790559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363" y="4002648"/>
            <a:ext cx="4510784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img.ntv.ru/home/news/20080513/mus1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19" y="3489327"/>
            <a:ext cx="5363411" cy="323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3131" y="1338822"/>
            <a:ext cx="4737456" cy="3468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3131" y="1338821"/>
            <a:ext cx="4737456" cy="346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00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7" name="Shape 157"/>
          <p:cNvPicPr preferRelativeResize="0">
            <a:picLocks noGrp="1"/>
          </p:cNvPicPr>
          <p:nvPr>
            <p:ph idx="1"/>
          </p:nvPr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1" name="Содержимое 10" descr="hava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66" y="425003"/>
            <a:ext cx="10983993" cy="6014435"/>
          </a:xfrm>
        </p:spPr>
      </p:pic>
    </p:spTree>
    <p:extLst>
      <p:ext uri="{BB962C8B-B14F-4D97-AF65-F5344CB8AC3E}">
        <p14:creationId xmlns:p14="http://schemas.microsoft.com/office/powerpoint/2010/main" val="30015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2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6" name="Диаграмма 5"/>
          <p:cNvGraphicFramePr/>
          <p:nvPr/>
        </p:nvGraphicFramePr>
        <p:xfrm>
          <a:off x="2593076" y="282939"/>
          <a:ext cx="893928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0" y="-1"/>
            <a:ext cx="2456597" cy="2197291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Состав бытовых отходов </a:t>
            </a:r>
          </a:p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в России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7178723" y="5117912"/>
            <a:ext cx="4633427" cy="1514903"/>
          </a:xfrm>
          <a:prstGeom prst="wedgeRectCallout">
            <a:avLst>
              <a:gd name="adj1" fmla="val 39105"/>
              <a:gd name="adj2" fmla="val 1173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Где все это хранится?</a:t>
            </a:r>
          </a:p>
          <a:p>
            <a:endParaRPr lang="ru-RU" altLang="ru-RU" sz="20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1 000 000 </a:t>
            </a:r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Га земли в России</a:t>
            </a:r>
          </a:p>
          <a:p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 занимают мусорные полигоны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3824" y="276087"/>
            <a:ext cx="8805798" cy="118356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Программа и </a:t>
            </a:r>
            <a:r>
              <a:rPr lang="ru-RU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учебно-методический </a:t>
            </a:r>
            <a:br>
              <a:rPr lang="ru-RU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комплекс</a:t>
            </a:r>
            <a:endParaRPr lang="ru-RU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8" name="Picture 11" descr="География. 5-9 класс. Программа курса. ФГ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10" y="1453366"/>
            <a:ext cx="2884314" cy="4020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4450" y="1453366"/>
            <a:ext cx="2455102" cy="4020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11" descr="ФГО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1" y="146740"/>
            <a:ext cx="2400000" cy="898597"/>
          </a:xfrm>
          <a:prstGeom prst="rect">
            <a:avLst/>
          </a:prstGeom>
          <a:solidFill>
            <a:srgbClr val="0F6FC6"/>
          </a:solidFill>
          <a:ln w="38100" cap="flat" cmpd="sng" algn="ctr">
            <a:solidFill>
              <a:sysClr val="window" lastClr="FFFFFF"/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  <a:extLst/>
        </p:spPr>
      </p:pic>
      <p:pic>
        <p:nvPicPr>
          <p:cNvPr id="1026" name="Picture 2" descr="C:\Users\дом\Desktop\0003-003-UMK-Poljarnaja-zvezda-Geografija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92" y="2030107"/>
            <a:ext cx="6079299" cy="455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91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Мусор в поселке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405" y="2042803"/>
            <a:ext cx="7252868" cy="4572000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905" y="1395499"/>
            <a:ext cx="5761797" cy="450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5523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63" y="206680"/>
            <a:ext cx="8367387" cy="620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49" y="1664551"/>
            <a:ext cx="8059739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6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49" y="326137"/>
            <a:ext cx="9374867" cy="619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240" y="834743"/>
            <a:ext cx="9017000" cy="591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64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702" y="1444388"/>
            <a:ext cx="6313119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885" y="367148"/>
            <a:ext cx="6888576" cy="551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6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2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ая выноска 4"/>
          <p:cNvSpPr/>
          <p:nvPr/>
        </p:nvSpPr>
        <p:spPr>
          <a:xfrm>
            <a:off x="0" y="0"/>
            <a:ext cx="3534771" cy="1473958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Что делать </a:t>
            </a:r>
          </a:p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 отходами? 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241945" y="1787857"/>
          <a:ext cx="10454185" cy="3217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 слайд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5473" y="1285861"/>
            <a:ext cx="3786215" cy="45434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 descr="8 слайд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4630" y="1500177"/>
            <a:ext cx="3217457" cy="3983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66844" y="214290"/>
            <a:ext cx="8686800" cy="8412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Пути решения проблем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28801" y="2500306"/>
            <a:ext cx="52359" cy="35004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0096528" y="4929198"/>
            <a:ext cx="419072" cy="139540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0099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Куда девать мусор?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851" y="2301081"/>
            <a:ext cx="4686300" cy="3124200"/>
          </a:xfrm>
        </p:spPr>
      </p:pic>
      <p:pic>
        <p:nvPicPr>
          <p:cNvPr id="5" name="Рисунок 1" descr="5 слайд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341438"/>
            <a:ext cx="3194051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9" descr="Фотография симпатичной собачки, сделанной из разного хла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5" y="3454400"/>
            <a:ext cx="4759325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5" descr="Череп из старых жестяных банок. Фото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294" y="2484438"/>
            <a:ext cx="4759325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6" descr="Фотка модельки мотоцикла из разнрго компьютерного хлам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717" y="1140619"/>
            <a:ext cx="425291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13615_475896049112173_1448526665_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862" y="1840609"/>
            <a:ext cx="5407025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00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 слайд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4857752" cy="6858000"/>
          </a:xfrm>
          <a:prstGeom prst="rect">
            <a:avLst/>
          </a:prstGeom>
        </p:spPr>
      </p:pic>
      <p:pic>
        <p:nvPicPr>
          <p:cNvPr id="3" name="Рисунок 2" descr="5 слайд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0302" y="1"/>
            <a:ext cx="4457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492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ая выноска 25"/>
          <p:cNvSpPr/>
          <p:nvPr/>
        </p:nvSpPr>
        <p:spPr>
          <a:xfrm>
            <a:off x="2" y="0"/>
            <a:ext cx="2347415" cy="3725839"/>
          </a:xfrm>
          <a:prstGeom prst="wedgeRectCallout">
            <a:avLst>
              <a:gd name="adj1" fmla="val 63603"/>
              <a:gd name="adj2" fmla="val -19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Сколько времени разлагается бытовой мусор? </a:t>
            </a:r>
            <a:endParaRPr lang="ru-RU" altLang="ru-RU" sz="2400" b="1" dirty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3425589" y="4080682"/>
            <a:ext cx="6182435" cy="2606722"/>
          </a:xfrm>
          <a:prstGeom prst="wedgeRectCallout">
            <a:avLst>
              <a:gd name="adj1" fmla="val 56288"/>
              <a:gd name="adj2" fmla="val -21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На каждого жителя России приходится более 400 кг мусора в год.</a:t>
            </a:r>
          </a:p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Общая численность населения в России на 2017 год составляет приблизительно 147,27 млн человек</a:t>
            </a:r>
          </a:p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5243009" y="555012"/>
            <a:ext cx="2142699" cy="1451212"/>
          </a:xfrm>
          <a:prstGeom prst="wedgeRectCallout">
            <a:avLst>
              <a:gd name="adj1" fmla="val 69613"/>
              <a:gd name="adj2" fmla="val -22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БУМАГА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от 2 до 10 лет</a:t>
            </a:r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5245284" y="2263254"/>
            <a:ext cx="2142699" cy="1451212"/>
          </a:xfrm>
          <a:prstGeom prst="wedgeRectCallout">
            <a:avLst>
              <a:gd name="adj1" fmla="val 67702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ПЛАСТИКОВАЯ БУТЫЛКА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500 лет</a:t>
            </a: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2681781" y="2251882"/>
            <a:ext cx="2142699" cy="1451212"/>
          </a:xfrm>
          <a:prstGeom prst="wedgeRectCallout">
            <a:avLst>
              <a:gd name="adj1" fmla="val 69613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ЖЕСТЯНАЯ БАНКА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100 лет</a:t>
            </a: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695427" y="548186"/>
            <a:ext cx="2142699" cy="1451212"/>
          </a:xfrm>
          <a:prstGeom prst="wedgeRectCallout">
            <a:avLst>
              <a:gd name="adj1" fmla="val 67702"/>
              <a:gd name="adj2" fmla="val -20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ПИЩЕВЫЕ ОТХОДЫ 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2-5 недель</a:t>
            </a: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7783771" y="2281451"/>
            <a:ext cx="2142699" cy="1451212"/>
          </a:xfrm>
          <a:prstGeom prst="wedgeRectCallout">
            <a:avLst>
              <a:gd name="adj1" fmla="val -19558"/>
              <a:gd name="adj2" fmla="val 72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СТЕКЛО 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более 1000 лет</a:t>
            </a:r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7799692" y="550461"/>
            <a:ext cx="2142699" cy="1451212"/>
          </a:xfrm>
          <a:prstGeom prst="wedgeRectCallout">
            <a:avLst>
              <a:gd name="adj1" fmla="val 68339"/>
              <a:gd name="adj2" fmla="val -18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ШЕРСТЯНОЙ НОСОК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 год</a:t>
            </a:r>
          </a:p>
        </p:txBody>
      </p:sp>
      <p:sp>
        <p:nvSpPr>
          <p:cNvPr id="36" name="Прямоугольная выноска 35"/>
          <p:cNvSpPr/>
          <p:nvPr/>
        </p:nvSpPr>
        <p:spPr>
          <a:xfrm>
            <a:off x="11561523" y="5384045"/>
            <a:ext cx="630479" cy="1473957"/>
          </a:xfrm>
          <a:prstGeom prst="wedgeRectCallout">
            <a:avLst>
              <a:gd name="adj1" fmla="val 31396"/>
              <a:gd name="adj2" fmla="val -70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altLang="ru-RU" sz="24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4" y="1"/>
            <a:ext cx="5565901" cy="4174426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915" y="0"/>
            <a:ext cx="5148819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17" y="3476011"/>
            <a:ext cx="5799443" cy="338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94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938938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Цель и задачи урока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308" y="1566000"/>
            <a:ext cx="11473840" cy="373250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Формирование представлений об экологии, экологических проблемах и путях их решения.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Объяснять влияние человека на окружающую среду, возникновение экологических проблем. Определять </a:t>
            </a: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характер взаимного влияния </a:t>
            </a:r>
            <a:r>
              <a:rPr lang="ru-RU" sz="2800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Окружающей среды и человека </a:t>
            </a: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друг на друга. </a:t>
            </a:r>
            <a:r>
              <a:rPr lang="ru-RU" sz="2800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Знать и показывать на карте «замусоренные»</a:t>
            </a:r>
            <a:endParaRPr lang="ru-RU" sz="2800" dirty="0">
              <a:solidFill>
                <a:srgbClr val="0F6FC6"/>
              </a:solidFill>
              <a:latin typeface="Arial Narrow" panose="020B0606020202030204" pitchFamily="34" charset="0"/>
            </a:endParaRP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Умение работать с различными источниками информации. Выявлять главное в тексте. Структурировать </a:t>
            </a:r>
            <a:r>
              <a:rPr lang="ru-RU" sz="2800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материал</a:t>
            </a: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. 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Осознание </a:t>
            </a:r>
            <a:r>
              <a:rPr lang="ru-RU" sz="2800" dirty="0" smtClean="0">
                <a:solidFill>
                  <a:srgbClr val="0F6FC6"/>
                </a:solidFill>
                <a:latin typeface="Arial Narrow" panose="020B0606020202030204" pitchFamily="34" charset="0"/>
              </a:rPr>
              <a:t>значения природы и окружающей среды для жизни </a:t>
            </a:r>
            <a:r>
              <a:rPr lang="ru-RU" sz="2800" dirty="0">
                <a:solidFill>
                  <a:srgbClr val="0F6FC6"/>
                </a:solidFill>
                <a:latin typeface="Arial Narrow" panose="020B0606020202030204" pitchFamily="34" charset="0"/>
              </a:rPr>
              <a:t>человека.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91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1" y="425003"/>
            <a:ext cx="11037195" cy="6204397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5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1126828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5400" b="1" dirty="0">
                <a:solidFill>
                  <a:srgbClr val="4E3B30">
                    <a:shade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Методы и формы </a:t>
            </a:r>
            <a:r>
              <a:rPr lang="ru-RU" sz="5400" b="1" dirty="0" smtClean="0">
                <a:solidFill>
                  <a:srgbClr val="4E3B30">
                    <a:shade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197" y="1566001"/>
            <a:ext cx="10722280" cy="4020607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  <a:ea typeface="Times New Roman"/>
              </a:rPr>
              <a:t>словесные ,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практические ,наглядные;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учебная работа под руководством учителя, самостоятельная работа учеников;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проблемный , частично -поисковый, объяснительно-иллюстрационный;</a:t>
            </a:r>
          </a:p>
          <a:p>
            <a:pPr marL="274320" lvl="0" indent="-274320" algn="just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  <a:ea typeface="Times New Roman"/>
              </a:rPr>
              <a:t> практическая работа, эвристическая бесед;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фронтальная, групповая, индивидуальная.;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/>
              <a:buChar char="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Техническое сопровождение, наглядные            плоскостные; </a:t>
            </a:r>
          </a:p>
          <a:p>
            <a:pPr marL="274320" lvl="0" indent="-27432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печатные пособия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00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66336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Хронометраж  урока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027" y="1227551"/>
            <a:ext cx="9371948" cy="4959132"/>
          </a:xfrm>
        </p:spPr>
        <p:txBody>
          <a:bodyPr/>
          <a:lstStyle/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Организационный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момент.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Мотивация к учебной деятельности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Актуализация опорных знаний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Формирование темы урока и постановка целей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Изучение нового материала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Закрепление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знаний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Контроль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полученных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знаний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 Рефлексия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6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8888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</a:rPr>
              <a:t>Мотивация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936" y="1252603"/>
            <a:ext cx="11536471" cy="4083485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Постановка проблемного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вопроса.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«Земля – наш дом».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Почему ее так называют?</a:t>
            </a:r>
            <a:r>
              <a:rPr lang="ru-RU" sz="3200" b="1" dirty="0" smtClean="0">
                <a:solidFill>
                  <a:srgbClr val="C00000"/>
                </a:solidFill>
                <a:latin typeface="Constantia"/>
                <a:ea typeface="Calibri"/>
                <a:cs typeface="Times New Roman"/>
              </a:rPr>
              <a:t> </a:t>
            </a:r>
            <a:endParaRPr lang="ru-RU" sz="3200" b="1" dirty="0">
              <a:solidFill>
                <a:prstClr val="black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448" y="3696765"/>
            <a:ext cx="2512824" cy="206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50071" y="1515649"/>
            <a:ext cx="59749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Совершим «путешествие» по нашей планете, в ходе которого выявим загрязненные места, страны. Выявим влияние человека на окружающую среду.</a:t>
            </a:r>
          </a:p>
          <a:p>
            <a:pPr marL="457200" indent="-457200">
              <a:buAutoNum type="arabicPeriod"/>
            </a:pPr>
            <a:r>
              <a:rPr lang="ru-RU" sz="2800" b="1" dirty="0" smtClean="0"/>
              <a:t>Просмотр мультфильма «Мусорная Земля»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6750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115188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</a:rPr>
              <a:t>Знакомство с влиянием человека на природу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412" y="1553227"/>
            <a:ext cx="7302674" cy="463345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Презентация «Виды загрязнения»</a:t>
            </a:r>
          </a:p>
          <a:p>
            <a:pPr marL="0" indent="0">
              <a:buNone/>
            </a:pPr>
            <a:r>
              <a:rPr lang="ru-RU" b="1" dirty="0" smtClean="0"/>
              <a:t>Беседа, в ходе которой учащиеся выявляют какие территории более загрязнены мусором. </a:t>
            </a:r>
          </a:p>
          <a:p>
            <a:pPr marL="0" indent="0">
              <a:buNone/>
            </a:pPr>
            <a:r>
              <a:rPr lang="ru-RU" b="1" dirty="0" smtClean="0"/>
              <a:t>2. Рассматривают понятие, что такое мусор. Как он влияет на растительный и животный мир.</a:t>
            </a:r>
          </a:p>
          <a:p>
            <a:pPr marL="0" indent="0">
              <a:buNone/>
            </a:pPr>
            <a:r>
              <a:rPr lang="ru-RU" b="1" dirty="0" smtClean="0"/>
              <a:t>3. Устанавливают соответствие между «качеством человека» и влиянием его на природу.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939" y="4258406"/>
            <a:ext cx="4331786" cy="243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435" y="1440493"/>
            <a:ext cx="2993698" cy="264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215" y="4176765"/>
            <a:ext cx="4622103" cy="259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6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60073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Организация и самоорганизация учащихся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885" y="1202499"/>
            <a:ext cx="4747364" cy="423379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 smtClean="0"/>
              <a:t>Влияние человека на природу:</a:t>
            </a:r>
          </a:p>
          <a:p>
            <a:r>
              <a:rPr lang="ru-RU" sz="2800" b="1" dirty="0" smtClean="0"/>
              <a:t>Показ презентации. </a:t>
            </a:r>
          </a:p>
          <a:p>
            <a:r>
              <a:rPr lang="ru-RU" sz="2800" b="1" dirty="0" smtClean="0"/>
              <a:t>Что такое мусор;</a:t>
            </a:r>
          </a:p>
          <a:p>
            <a:r>
              <a:rPr lang="ru-RU" sz="2800" b="1" dirty="0" smtClean="0"/>
              <a:t>Откуда он берется;</a:t>
            </a:r>
          </a:p>
          <a:p>
            <a:r>
              <a:rPr lang="ru-RU" sz="2800" b="1" dirty="0" smtClean="0"/>
              <a:t>Мусор в России, поселке;</a:t>
            </a:r>
          </a:p>
          <a:p>
            <a:r>
              <a:rPr lang="ru-RU" sz="2800" b="1" dirty="0" smtClean="0"/>
              <a:t>Способы обращения с отходами.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99758" y="1265129"/>
            <a:ext cx="5824603" cy="25601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10312" lvl="0" indent="-210312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4D3E2F"/>
                </a:solidFill>
              </a:rPr>
              <a:t>Составление учащимися сводной таблицы «Виды загрязнения», конкретизируя каждый пункт конкретными примерами</a:t>
            </a:r>
            <a:r>
              <a:rPr lang="ru-RU" sz="2800" dirty="0" smtClean="0">
                <a:solidFill>
                  <a:srgbClr val="4D3E2F"/>
                </a:solidFill>
              </a:rPr>
              <a:t>.</a:t>
            </a:r>
          </a:p>
          <a:p>
            <a:pPr marL="210312" lvl="0" indent="-210312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4D3E2F"/>
                </a:solidFill>
              </a:rPr>
              <a:t>Рассмотреть </a:t>
            </a:r>
            <a:r>
              <a:rPr lang="ru-RU" sz="2800" dirty="0">
                <a:solidFill>
                  <a:srgbClr val="4D3E2F"/>
                </a:solidFill>
              </a:rPr>
              <a:t>таблицу «Способы обращения с </a:t>
            </a:r>
            <a:r>
              <a:rPr lang="ru-RU" sz="2800" dirty="0" smtClean="0">
                <a:solidFill>
                  <a:srgbClr val="4D3E2F"/>
                </a:solidFill>
              </a:rPr>
              <a:t>отходами»</a:t>
            </a:r>
            <a:endParaRPr lang="ru-RU" sz="2800" dirty="0">
              <a:solidFill>
                <a:srgbClr val="4D3E2F"/>
              </a:solidFill>
            </a:endParaRPr>
          </a:p>
        </p:txBody>
      </p:sp>
      <p:pic>
        <p:nvPicPr>
          <p:cNvPr id="9" name="Picture 2" descr="http://im5-tub-ru.yandex.net/i?id=3860297-11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817" y="4186591"/>
            <a:ext cx="2366336" cy="2225228"/>
          </a:xfrm>
          <a:prstGeom prst="rect">
            <a:avLst/>
          </a:prstGeom>
          <a:noFill/>
          <a:ln w="9525">
            <a:solidFill>
              <a:sysClr val="window" lastClr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6-tub-ru.yandex.net/i?id=150317309-2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7807" y="4316665"/>
            <a:ext cx="2662730" cy="2119633"/>
          </a:xfrm>
          <a:prstGeom prst="rect">
            <a:avLst/>
          </a:prstGeom>
          <a:noFill/>
          <a:ln w="38100">
            <a:solidFill>
              <a:srgbClr val="0F6FC6">
                <a:shade val="50000"/>
                <a:hueMod val="94000"/>
              </a:srgb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72505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7" y="276087"/>
            <a:ext cx="9371949" cy="85125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95837">
                    <a:lumMod val="50000"/>
                  </a:srgbClr>
                </a:solidFill>
                <a:latin typeface="Monotype Corsiva" panose="03010101010201010101" pitchFamily="66" charset="0"/>
              </a:rPr>
              <a:t>Рефлексивно – оценочная часть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781" y="1152395"/>
            <a:ext cx="4885151" cy="2367419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endParaRPr lang="ru-RU" sz="2400" b="1" dirty="0" smtClean="0">
              <a:solidFill>
                <a:srgbClr val="7030A0"/>
              </a:solidFill>
              <a:latin typeface="Constantia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Constantia"/>
              </a:rPr>
              <a:t>Подведение </a:t>
            </a:r>
            <a:r>
              <a:rPr lang="ru-RU" sz="2400" b="1" dirty="0">
                <a:solidFill>
                  <a:srgbClr val="7030A0"/>
                </a:solidFill>
                <a:latin typeface="Constantia"/>
              </a:rPr>
              <a:t>итога с ответом на проблемный </a:t>
            </a:r>
            <a:r>
              <a:rPr lang="ru-RU" sz="2400" b="1" dirty="0" smtClean="0">
                <a:solidFill>
                  <a:srgbClr val="7030A0"/>
                </a:solidFill>
                <a:latin typeface="Constantia"/>
              </a:rPr>
              <a:t>вопрос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«Земля – наш дом».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Почему ее так называют?</a:t>
            </a:r>
            <a:r>
              <a:rPr lang="ru-RU" sz="3200" b="1" dirty="0">
                <a:solidFill>
                  <a:srgbClr val="C00000"/>
                </a:solidFill>
                <a:latin typeface="Constantia"/>
                <a:ea typeface="Calibri"/>
                <a:cs typeface="Times New Roman"/>
              </a:rPr>
              <a:t> </a:t>
            </a:r>
            <a:endParaRPr lang="ru-RU" sz="3200" b="1" dirty="0">
              <a:solidFill>
                <a:prstClr val="black"/>
              </a:solidFill>
              <a:latin typeface="Constantia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endParaRPr lang="ru-RU" sz="2400" b="1" dirty="0">
              <a:solidFill>
                <a:srgbClr val="04617B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5574" y="4008330"/>
            <a:ext cx="4659682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i="1" dirty="0" smtClean="0">
                <a:solidFill>
                  <a:srgbClr val="0F6FC6">
                    <a:lumMod val="75000"/>
                  </a:srgbClr>
                </a:solidFill>
                <a:latin typeface="Constantia" panose="02030602050306030303" pitchFamily="18" charset="0"/>
              </a:rPr>
              <a:t>Домашнее </a:t>
            </a:r>
            <a:r>
              <a:rPr lang="ru-RU" sz="2400" b="1" i="1" dirty="0">
                <a:solidFill>
                  <a:srgbClr val="0F6FC6">
                    <a:lumMod val="75000"/>
                  </a:srgbClr>
                </a:solidFill>
                <a:latin typeface="Constantia" panose="02030602050306030303" pitchFamily="18" charset="0"/>
              </a:rPr>
              <a:t>задание </a:t>
            </a:r>
            <a:r>
              <a:rPr lang="ru-RU" sz="2400" b="1" dirty="0">
                <a:solidFill>
                  <a:srgbClr val="0F6FC6">
                    <a:lumMod val="75000"/>
                  </a:srgbClr>
                </a:solidFill>
                <a:latin typeface="Constantia" panose="02030602050306030303" pitchFamily="18" charset="0"/>
              </a:rPr>
              <a:t>выдается дифференцированно в зависимости от первоначальной предметной подготовки</a:t>
            </a:r>
            <a:r>
              <a:rPr lang="ru-RU" sz="2400" b="1" dirty="0" smtClean="0">
                <a:solidFill>
                  <a:srgbClr val="0F6FC6">
                    <a:lumMod val="75000"/>
                  </a:srgbClr>
                </a:solidFill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63014" y="1615858"/>
            <a:ext cx="51106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Анкета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1. На уроке я работал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2. Своей работой на уроке я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3. Урок для меня показался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4. За урок я…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5. Мое настроение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</a:rPr>
              <a:t>6. Материал урока мне </a:t>
            </a:r>
            <a:r>
              <a:rPr lang="ru-RU" sz="2000" b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был….</a:t>
            </a:r>
            <a:endParaRPr lang="ru-RU" sz="2000" b="1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724394" y="4609578"/>
            <a:ext cx="6162805" cy="1991638"/>
            <a:chOff x="386810" y="549"/>
            <a:chExt cx="3268154" cy="1634077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86810" y="549"/>
              <a:ext cx="3268154" cy="163407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434670" y="48409"/>
              <a:ext cx="3172434" cy="15383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4770" tIns="43180" rIns="64770" bIns="4318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400" kern="1200" dirty="0" smtClean="0"/>
                <a:t>Подведение итогов работы на уроке.</a:t>
              </a:r>
              <a:endParaRPr lang="ru-RU" sz="3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7116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Экологичные фотопанели</Template>
  <TotalTime>0</TotalTime>
  <Words>840</Words>
  <Application>Microsoft Office PowerPoint</Application>
  <PresentationFormat>Произвольный</PresentationFormat>
  <Paragraphs>169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Ecology 16x9</vt:lpstr>
      <vt:lpstr>1_Ecology 16x9</vt:lpstr>
      <vt:lpstr>Трек</vt:lpstr>
      <vt:lpstr>1_Трек</vt:lpstr>
      <vt:lpstr>1_Тема Office</vt:lpstr>
      <vt:lpstr>2_Трек</vt:lpstr>
      <vt:lpstr>2_Тема Office</vt:lpstr>
      <vt:lpstr>3_Тема Office</vt:lpstr>
      <vt:lpstr>      МУНИЦИПАЛЬНОЕ БЮДЖЕТНОЕ ОБЩЕОБРАЗОВАТЕЛЬНОЕ УЧРЕЖДЕНИЕ «ВОЗНЕСЕНСКАЯ СОШ»  РАЗРАБОТКА Экологический урок  «Сделаем вместе»   2017г</vt:lpstr>
      <vt:lpstr>Программа и учебно-методический  комплекс</vt:lpstr>
      <vt:lpstr>Цель и задачи урока</vt:lpstr>
      <vt:lpstr>Методы и формы обучения</vt:lpstr>
      <vt:lpstr>Хронометраж  урока</vt:lpstr>
      <vt:lpstr>Мотивация</vt:lpstr>
      <vt:lpstr>Знакомство с влиянием человека на природу</vt:lpstr>
      <vt:lpstr>Организация и самоорганизация учащихся</vt:lpstr>
      <vt:lpstr>Рефлексивно – оценочная часть</vt:lpstr>
      <vt:lpstr>Литература</vt:lpstr>
      <vt:lpstr>  Не бросайте никогда корки, шкурки, палки – Быстро наши города превратятся в свалки. Если мусорить сейчас, то довольно скоро Могут вырасти у нас Мусорные горы.  Но когда летать начнут в школу на ракете – Пострашней произойдут беды на планете… Как пойдут швырять вверху в космос из ракеты Банки, склянки, шелуху, рваные пакеты...  Вот тогда не полетят в Новый год снежинки, А посыплются как град старые ботинки. А когда пойдут дожди из пустых бутылок – На прогулку не ходи: береги затылок!  Что же вырастет в саду или в огороде, Как пойдёт круговорот мусора в природе?.. И хотя мы в школьный класс не летим в ракете, Лучше мусорить сейчас отвыкайте, дети!                                          Андрей Усачев</vt:lpstr>
      <vt:lpstr>Презентация PowerPoint</vt:lpstr>
      <vt:lpstr>Презентация PowerPoint</vt:lpstr>
      <vt:lpstr>Что такое мусор?</vt:lpstr>
      <vt:lpstr>Почему мусор вреден?</vt:lpstr>
      <vt:lpstr>Презентация PowerPoint</vt:lpstr>
      <vt:lpstr>Презентация PowerPoint</vt:lpstr>
      <vt:lpstr>Презентация PowerPoint</vt:lpstr>
      <vt:lpstr>Описание проекта</vt:lpstr>
      <vt:lpstr>Мусор в поселке</vt:lpstr>
      <vt:lpstr>Презентация PowerPoint</vt:lpstr>
      <vt:lpstr>Презентация PowerPoint</vt:lpstr>
      <vt:lpstr>Презентация PowerPoint</vt:lpstr>
      <vt:lpstr>Описание проекта</vt:lpstr>
      <vt:lpstr>Пути решения проблем</vt:lpstr>
      <vt:lpstr>Куда девать мусор?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2015-07-16T09:07:17Z</dcterms:created>
  <dcterms:modified xsi:type="dcterms:W3CDTF">2017-03-29T04:10:45Z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