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1" r:id="rId2"/>
    <p:sldId id="308" r:id="rId3"/>
    <p:sldId id="309" r:id="rId4"/>
    <p:sldId id="310" r:id="rId5"/>
    <p:sldId id="311" r:id="rId6"/>
    <p:sldId id="315" r:id="rId7"/>
    <p:sldId id="316" r:id="rId8"/>
    <p:sldId id="314" r:id="rId9"/>
    <p:sldId id="313" r:id="rId10"/>
    <p:sldId id="312" r:id="rId11"/>
    <p:sldId id="279" r:id="rId12"/>
    <p:sldId id="283" r:id="rId13"/>
    <p:sldId id="282" r:id="rId14"/>
    <p:sldId id="285" r:id="rId15"/>
    <p:sldId id="286" r:id="rId16"/>
    <p:sldId id="291" r:id="rId17"/>
    <p:sldId id="288" r:id="rId18"/>
    <p:sldId id="297" r:id="rId19"/>
    <p:sldId id="293" r:id="rId20"/>
    <p:sldId id="296" r:id="rId21"/>
    <p:sldId id="29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7A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8"/>
    <p:restoredTop sz="94674"/>
  </p:normalViewPr>
  <p:slideViewPr>
    <p:cSldViewPr snapToGrid="0">
      <p:cViewPr varScale="1">
        <p:scale>
          <a:sx n="83" d="100"/>
          <a:sy n="83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8907F-1F86-8C4C-805C-BEF1EEAE1FC5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8F3A5-759C-5B4F-833F-4C412ACB19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11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263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651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20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47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7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2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0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0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76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50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12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94877-5FE4-4ED6-82AC-992277AC5F0F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69150-012C-4A01-9F24-3245A1C6FC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tiff"/><Relationship Id="rId3" Type="http://schemas.openxmlformats.org/officeDocument/2006/relationships/image" Target="../media/image2.tiff"/><Relationship Id="rId7" Type="http://schemas.openxmlformats.org/officeDocument/2006/relationships/image" Target="../media/image3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tiff"/><Relationship Id="rId5" Type="http://schemas.openxmlformats.org/officeDocument/2006/relationships/image" Target="../media/image30.tiff"/><Relationship Id="rId4" Type="http://schemas.openxmlformats.org/officeDocument/2006/relationships/image" Target="../media/image29.tiff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9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pic>
        <p:nvPicPr>
          <p:cNvPr id="22530" name="Picture 2" descr="https://avatars.mds.yandex.net/get-zen_doc/151305/pub_5db16c241ee34f00ae0ff297_5db1926bfbe6e700af4b3273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2084" y="200590"/>
            <a:ext cx="7575082" cy="4631634"/>
          </a:xfrm>
          <a:prstGeom prst="rect">
            <a:avLst/>
          </a:prstGeom>
          <a:noFill/>
        </p:spPr>
      </p:pic>
      <p:pic>
        <p:nvPicPr>
          <p:cNvPr id="5" name="Рисунок 4" descr="https://avatars.mds.yandex.net/get-zen_doc/1538671/pub_5cee4f8bcce44400b1a77ee9_5cee4fe63be90a00af767d28/scale_240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34887" y="3748715"/>
            <a:ext cx="4831467" cy="2643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://www.microteknik.com/wp-content/uploads/2018/02/Laboratory-Glassware-Erlenmeyer-Flasks-Wide-Neck-with-graduation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9383" y="3429001"/>
            <a:ext cx="3339548" cy="33395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3855" y="939113"/>
            <a:ext cx="76500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МБОУ «Вознесенская СОШ»</a:t>
            </a:r>
          </a:p>
          <a:p>
            <a:pPr algn="ctr"/>
            <a:endParaRPr lang="ru-RU" sz="2400" b="1" dirty="0" smtClean="0">
              <a:solidFill>
                <a:srgbClr val="FFFF00"/>
              </a:solidFill>
            </a:endParaRPr>
          </a:p>
          <a:p>
            <a:pPr algn="ctr"/>
            <a:endParaRPr lang="ru-RU" sz="2400" b="1" dirty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Интегрированный урок по химии и географии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«Уникальное озеро Байкал и его проблемы»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9 класс</a:t>
            </a:r>
          </a:p>
          <a:p>
            <a:pPr algn="ctr"/>
            <a:endParaRPr lang="ru-RU" sz="2400" b="1" dirty="0">
              <a:solidFill>
                <a:srgbClr val="FFFF00"/>
              </a:solidFill>
            </a:endParaRPr>
          </a:p>
          <a:p>
            <a:pPr algn="ctr"/>
            <a:endParaRPr lang="ru-RU" sz="2400" b="1" dirty="0" smtClean="0">
              <a:solidFill>
                <a:srgbClr val="FFFF00"/>
              </a:solidFill>
            </a:endParaRPr>
          </a:p>
          <a:p>
            <a:pPr algn="ctr"/>
            <a:endParaRPr lang="ru-RU" sz="2400" b="1" dirty="0">
              <a:solidFill>
                <a:srgbClr val="FFFF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FFFF00"/>
                </a:solidFill>
              </a:rPr>
              <a:t>Выполнила учитель географии: </a:t>
            </a:r>
            <a:r>
              <a:rPr lang="ru-RU" sz="2400" b="1" dirty="0" err="1" smtClean="0">
                <a:solidFill>
                  <a:srgbClr val="FFFF00"/>
                </a:solidFill>
              </a:rPr>
              <a:t>Слыжова</a:t>
            </a:r>
            <a:r>
              <a:rPr lang="ru-RU" sz="2400" b="1" dirty="0" smtClean="0">
                <a:solidFill>
                  <a:srgbClr val="FFFF00"/>
                </a:solidFill>
              </a:rPr>
              <a:t> Е.М.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6581" y="277091"/>
            <a:ext cx="51631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795837">
                    <a:lumMod val="50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Литература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5163" y="1006670"/>
            <a:ext cx="7647709" cy="4405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endParaRPr lang="ru-RU" sz="1650" dirty="0" smtClean="0">
              <a:solidFill>
                <a:srgbClr val="4D3E2F"/>
              </a:solidFill>
              <a:latin typeface="Corbel"/>
            </a:endParaRPr>
          </a:p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endParaRPr lang="ru-RU" sz="1650" dirty="0">
              <a:solidFill>
                <a:srgbClr val="4D3E2F"/>
              </a:solidFill>
              <a:latin typeface="Corbel"/>
            </a:endParaRPr>
          </a:p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D3E2F"/>
                </a:solidFill>
                <a:latin typeface="Corbel"/>
              </a:rPr>
              <a:t>Галиеева </a:t>
            </a:r>
            <a:r>
              <a:rPr lang="ru-RU" dirty="0">
                <a:solidFill>
                  <a:srgbClr val="4D3E2F"/>
                </a:solidFill>
                <a:latin typeface="Corbel"/>
              </a:rPr>
              <a:t>Н.Л., Мельничук Н.Л. Сто приемов для учебного успеха ученика на уроках географии: Методическое пособие для учителя по освоению и использованию педагогической технологии «ИСУД»- дидактического ресурса личностно - ориентированного образовательного процесса. – М.: 5-е издание», 2006. – 128с.</a:t>
            </a:r>
          </a:p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D3E2F"/>
                </a:solidFill>
                <a:latin typeface="Corbel"/>
              </a:rPr>
              <a:t>Справочник учителя географии/ авт.-сост. А. Д. </a:t>
            </a:r>
            <a:r>
              <a:rPr lang="ru-RU" dirty="0" err="1">
                <a:solidFill>
                  <a:srgbClr val="4D3E2F"/>
                </a:solidFill>
                <a:latin typeface="Corbel"/>
              </a:rPr>
              <a:t>Ступникова</a:t>
            </a:r>
            <a:r>
              <a:rPr lang="ru-RU" dirty="0">
                <a:solidFill>
                  <a:srgbClr val="4D3E2F"/>
                </a:solidFill>
                <a:latin typeface="Corbel"/>
              </a:rPr>
              <a:t> (и др.). - Волгоград: Учитель, 2012. -215с.</a:t>
            </a:r>
          </a:p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D3E2F"/>
                </a:solidFill>
                <a:latin typeface="Corbel"/>
              </a:rPr>
              <a:t>Формирование универсальных учебных действий в основной школе: от действия к мысли. Система знаний: пособие для учителя/ (А.Г. </a:t>
            </a:r>
            <a:r>
              <a:rPr lang="ru-RU" dirty="0" err="1">
                <a:solidFill>
                  <a:srgbClr val="4D3E2F"/>
                </a:solidFill>
                <a:latin typeface="Corbel"/>
              </a:rPr>
              <a:t>Асмолов</a:t>
            </a:r>
            <a:r>
              <a:rPr lang="ru-RU" dirty="0">
                <a:solidFill>
                  <a:srgbClr val="4D3E2F"/>
                </a:solidFill>
                <a:latin typeface="Corbel"/>
              </a:rPr>
              <a:t>, </a:t>
            </a:r>
            <a:r>
              <a:rPr lang="ru-RU" dirty="0" err="1">
                <a:solidFill>
                  <a:srgbClr val="4D3E2F"/>
                </a:solidFill>
                <a:latin typeface="Corbel"/>
              </a:rPr>
              <a:t>Г.В.Бурменская</a:t>
            </a:r>
            <a:r>
              <a:rPr lang="ru-RU" dirty="0">
                <a:solidFill>
                  <a:srgbClr val="4D3E2F"/>
                </a:solidFill>
                <a:latin typeface="Corbel"/>
              </a:rPr>
              <a:t>, И.А. Володарская и др.); под ред. А.Г. </a:t>
            </a:r>
            <a:r>
              <a:rPr lang="ru-RU" dirty="0" err="1">
                <a:solidFill>
                  <a:srgbClr val="4D3E2F"/>
                </a:solidFill>
                <a:latin typeface="Corbel"/>
              </a:rPr>
              <a:t>Асмолова</a:t>
            </a:r>
            <a:r>
              <a:rPr lang="ru-RU" dirty="0">
                <a:solidFill>
                  <a:srgbClr val="4D3E2F"/>
                </a:solidFill>
                <a:latin typeface="Corbel"/>
              </a:rPr>
              <a:t>.- 2-е изд. М.: Просвещение, 2011.-159с.</a:t>
            </a:r>
          </a:p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D3E2F"/>
                </a:solidFill>
                <a:latin typeface="Corbel"/>
              </a:rPr>
              <a:t>Сайт: </a:t>
            </a:r>
            <a:r>
              <a:rPr lang="en-US" dirty="0">
                <a:solidFill>
                  <a:srgbClr val="4D3E2F"/>
                </a:solidFill>
                <a:latin typeface="Corbel"/>
              </a:rPr>
              <a:t>voznesenskoe.su</a:t>
            </a:r>
            <a:endParaRPr lang="ru-RU" dirty="0">
              <a:solidFill>
                <a:srgbClr val="4D3E2F"/>
              </a:solidFill>
              <a:latin typeface="Corbel"/>
            </a:endParaRPr>
          </a:p>
          <a:p>
            <a:pPr marL="157734" lvl="0" indent="-157734" defTabSz="685800">
              <a:lnSpc>
                <a:spcPct val="90000"/>
              </a:lnSpc>
              <a:spcBef>
                <a:spcPts val="825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D3E2F"/>
                </a:solidFill>
                <a:latin typeface="Corbel"/>
              </a:rPr>
              <a:t> Интернет.</a:t>
            </a:r>
          </a:p>
        </p:txBody>
      </p:sp>
    </p:spTree>
    <p:extLst>
      <p:ext uri="{BB962C8B-B14F-4D97-AF65-F5344CB8AC3E}">
        <p14:creationId xmlns:p14="http://schemas.microsoft.com/office/powerpoint/2010/main" val="138781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uzzleit.ru/files/puzzles/174/173664/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9" y="373711"/>
            <a:ext cx="8600474" cy="569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89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6011" y="3630736"/>
            <a:ext cx="44374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endParaRPr lang="ru-RU" sz="2400" i="1" dirty="0" smtClean="0">
              <a:latin typeface="Times New Roman"/>
              <a:ea typeface="Times New Roman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Байкал – уникальное явление нашей планеты,  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Чудо природы во всех отношениях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».                                                                                                                            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Л.С.Берг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)</a:t>
            </a:r>
            <a:endParaRPr lang="ru-RU" sz="2000" i="1" dirty="0">
              <a:ea typeface="Times New Roman"/>
              <a:cs typeface="Times New Roman"/>
            </a:endParaRPr>
          </a:p>
        </p:txBody>
      </p:sp>
      <p:pic>
        <p:nvPicPr>
          <p:cNvPr id="2050" name="Picture 2" descr="https://avatars.mds.yandex.net/get-zen_doc/1077599/pub_5c73a1b08fd40000b3b2b905_5c73ab8206dc8700b30eb2f4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6" y="1623736"/>
            <a:ext cx="4102381" cy="461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51220" y="231341"/>
            <a:ext cx="591888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endParaRPr lang="ru-RU" i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b="1" i="1" dirty="0" smtClean="0">
                <a:latin typeface="Times New Roman"/>
                <a:ea typeface="Times New Roman"/>
                <a:cs typeface="Times New Roman"/>
              </a:rPr>
              <a:t>Уникальное озеро Байкал и его проблемы</a:t>
            </a:r>
            <a:endParaRPr lang="ru-RU" sz="3200" b="1" i="1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5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pic>
        <p:nvPicPr>
          <p:cNvPr id="3074" name="Picture 2" descr="https://gosim-no.ru/public/uploads/mediastore/request_materials/%D0%9A%D0%B0%D1%80%D1%82%D0%BE%D0%B3%D1%80%D0%B0%D1%84%D0%B8%D1%8F/%D1%80%D1%84_%D1%84%D0%B5%D0%B4%D0%B5%D1%80%D0%B0%D1%82%D0%B8%D0%B2%D0%BD%D0%BE%D0%B5_%D1%83%D1%81%D1%82%D1%80%D0%BE%D0%B9%D1%81%D1%82%D0%B2%D0%BE-001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744" y="-214685"/>
            <a:ext cx="9417485" cy="722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3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40" y="0"/>
            <a:ext cx="8651018" cy="6727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3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pic>
        <p:nvPicPr>
          <p:cNvPr id="7172" name="Picture 4" descr="https://ds02.infourok.ru/uploads/ex/1077/0001356e-b902e0f4/img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70" y="541641"/>
            <a:ext cx="6614215" cy="496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47" y="1216551"/>
            <a:ext cx="7719737" cy="537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86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avatars.mds.yandex.net/get-zen_doc/170671/pub_5a5a7a169d5cb311e3579318_5a5a7a1e7425f593cc2bfd8c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6700" y="876428"/>
            <a:ext cx="6263096" cy="4177485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670" y="222422"/>
            <a:ext cx="7106680" cy="51898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Качество воды Байкала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www.xerra.nz/wp-content/uploads/2019/06/Clarity-Test-Equipm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2709" y="2446639"/>
            <a:ext cx="5171301" cy="3447534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8346" y="1964725"/>
          <a:ext cx="8452021" cy="427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9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935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094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813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Питьевая вода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Байкальская вода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Общая минерализация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100-1000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Кальций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30-140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Хлориды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350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Сульфаты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500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Железо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0,3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0,05 – 0, 08 мг/л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0622" y="365126"/>
            <a:ext cx="2645527" cy="1325563"/>
          </a:xfrm>
        </p:spPr>
        <p:txBody>
          <a:bodyPr>
            <a:normAutofit/>
          </a:bodyPr>
          <a:lstStyle/>
          <a:p>
            <a:endParaRPr lang="ru-RU" sz="2000" b="1" dirty="0"/>
          </a:p>
        </p:txBody>
      </p:sp>
      <p:pic>
        <p:nvPicPr>
          <p:cNvPr id="8194" name="Picture 2" descr="C:\Users\Дом\Desktop\d6286bcbbfba253b59e6e6b674e54e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0" y="169213"/>
            <a:ext cx="3132718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795" y="2652213"/>
            <a:ext cx="3034863" cy="230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178" y="169213"/>
            <a:ext cx="2892098" cy="2151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149" y="560070"/>
            <a:ext cx="2827029" cy="213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0162"/>
            <a:ext cx="3322979" cy="2430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329" y="4263390"/>
            <a:ext cx="3144668" cy="204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98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s://sun9-22.userapi.com/c628024/u316421336/video/y_ae338e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0341" y="3601395"/>
            <a:ext cx="3798444" cy="2848833"/>
          </a:xfrm>
          <a:prstGeom prst="rect">
            <a:avLst/>
          </a:prstGeom>
          <a:noFill/>
        </p:spPr>
      </p:pic>
      <p:pic>
        <p:nvPicPr>
          <p:cNvPr id="36866" name="Picture 2" descr="https://www.lomolenobl.ru/wp-content/uploads/2019/09/1279805649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844" y="3617740"/>
            <a:ext cx="3927681" cy="2622422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214317" y="188639"/>
            <a:ext cx="8606159" cy="1047037"/>
          </a:xfrm>
        </p:spPr>
        <p:txBody>
          <a:bodyPr anchorCtr="1">
            <a:normAutofit fontScale="90000"/>
          </a:bodyPr>
          <a:lstStyle/>
          <a:p>
            <a:pPr lvl="0"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Лабораторный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b="1" dirty="0">
                <a:solidFill>
                  <a:srgbClr val="2E130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2E130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E1304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2E1304"/>
                </a:solidFill>
                <a:latin typeface="Times New Roman" pitchFamily="18" charset="0"/>
                <a:cs typeface="Times New Roman" pitchFamily="18" charset="0"/>
              </a:rPr>
              <a:t>Загрязнение воды углеводородами</a:t>
            </a:r>
            <a:r>
              <a:rPr lang="ru-RU" sz="3200" b="1" dirty="0" smtClean="0">
                <a:solidFill>
                  <a:srgbClr val="2E1304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2E13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214317" y="1334531"/>
            <a:ext cx="8678168" cy="2224215"/>
          </a:xfrm>
        </p:spPr>
        <p:txBody>
          <a:bodyPr>
            <a:normAutofit/>
          </a:bodyPr>
          <a:lstStyle/>
          <a:p>
            <a:pPr marL="469901" lvl="0" indent="-469901" hangingPunct="0">
              <a:spcBef>
                <a:spcPts val="500"/>
              </a:spcBef>
              <a:buNone/>
            </a:pPr>
            <a:r>
              <a:rPr lang="ru-RU" sz="2000" b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Цель :</a:t>
            </a:r>
            <a:r>
              <a:rPr lang="ru-RU" sz="2000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экспериментально ознакомиться с проблемой «мазутного пятна»  на поверхности вод.</a:t>
            </a:r>
          </a:p>
          <a:p>
            <a:pPr marL="469901" lvl="0" indent="-469901" hangingPunct="0">
              <a:spcBef>
                <a:spcPts val="500"/>
              </a:spcBef>
              <a:buNone/>
            </a:pPr>
            <a:r>
              <a:rPr lang="ru-RU" sz="2000" b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Ход работы : </a:t>
            </a:r>
          </a:p>
          <a:p>
            <a:pPr marL="469901" lvl="0" indent="-469901" hangingPunct="0">
              <a:spcBef>
                <a:spcPts val="500"/>
              </a:spcBef>
              <a:buFont typeface="Wingdings" pitchFamily="2" charset="2"/>
              <a:buChar char="§"/>
            </a:pPr>
            <a:r>
              <a:rPr lang="ru-RU" sz="2000" b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в стакан с водой добавьте несколько капель мазута</a:t>
            </a:r>
          </a:p>
          <a:p>
            <a:pPr marL="469901" lvl="0" indent="-469901" hangingPunct="0">
              <a:spcBef>
                <a:spcPts val="500"/>
              </a:spcBef>
              <a:buFont typeface="Wingdings" pitchFamily="2" charset="2"/>
              <a:buChar char="§"/>
            </a:pPr>
            <a:r>
              <a:rPr lang="ru-RU" sz="2000" b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понаблюдайте за образовавшейся пленкой</a:t>
            </a:r>
          </a:p>
          <a:p>
            <a:pPr marL="469901" lvl="0" indent="-469901" hangingPunct="0">
              <a:spcBef>
                <a:spcPts val="500"/>
              </a:spcBef>
              <a:buFont typeface="Wingdings" pitchFamily="2" charset="2"/>
              <a:buChar char="§"/>
            </a:pPr>
            <a:r>
              <a:rPr lang="ru-RU" sz="2000" b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смочите в «пятне» перо, попробуйте его ополоснуть</a:t>
            </a:r>
            <a:endParaRPr lang="ru-RU" sz="2000" b="1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4" cstate="print"/>
          <a:srcRect l="24193" t="2644" r="11806" b="5226"/>
          <a:stretch>
            <a:fillRect/>
          </a:stretch>
        </p:blipFill>
        <p:spPr>
          <a:xfrm>
            <a:off x="3653180" y="4194180"/>
            <a:ext cx="1820863" cy="26638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нутый угол 6"/>
          <p:cNvSpPr/>
          <p:nvPr/>
        </p:nvSpPr>
        <p:spPr>
          <a:xfrm>
            <a:off x="1071333" y="4534930"/>
            <a:ext cx="7344817" cy="2131039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16667"/>
              <a:gd name="f5" fmla="abs f0"/>
              <a:gd name="f6" fmla="abs f1"/>
              <a:gd name="f7" fmla="abs f2"/>
              <a:gd name="f8" fmla="?: f5 f0 1"/>
              <a:gd name="f9" fmla="?: f6 f1 1"/>
              <a:gd name="f10" fmla="?: f7 f2 1"/>
              <a:gd name="f11" fmla="*/ f8 1 21600"/>
              <a:gd name="f12" fmla="*/ f9 1 21600"/>
              <a:gd name="f13" fmla="*/ 21600 f8 1"/>
              <a:gd name="f14" fmla="*/ 21600 f9 1"/>
              <a:gd name="f15" fmla="min f12 f11"/>
              <a:gd name="f16" fmla="*/ f13 1 f10"/>
              <a:gd name="f17" fmla="*/ f14 1 f10"/>
              <a:gd name="f18" fmla="val f16"/>
              <a:gd name="f19" fmla="val f17"/>
              <a:gd name="f20" fmla="*/ f3 f15 1"/>
              <a:gd name="f21" fmla="+- f19 0 f3"/>
              <a:gd name="f22" fmla="+- f18 0 f3"/>
              <a:gd name="f23" fmla="*/ f18 f15 1"/>
              <a:gd name="f24" fmla="*/ f19 f15 1"/>
              <a:gd name="f25" fmla="min f22 f21"/>
              <a:gd name="f26" fmla="*/ f25 f4 1"/>
              <a:gd name="f27" fmla="*/ f26 1 100000"/>
              <a:gd name="f28" fmla="*/ f27 1 5"/>
              <a:gd name="f29" fmla="+- f18 0 f27"/>
              <a:gd name="f30" fmla="+- f19 0 f27"/>
              <a:gd name="f31" fmla="+- f29 f28 0"/>
              <a:gd name="f32" fmla="+- f30 f28 0"/>
              <a:gd name="f33" fmla="*/ f30 f15 1"/>
              <a:gd name="f34" fmla="*/ f29 f15 1"/>
              <a:gd name="f35" fmla="*/ f31 f15 1"/>
              <a:gd name="f36" fmla="*/ f32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" t="f20" r="f23" b="f33"/>
            <a:pathLst>
              <a:path stroke="0">
                <a:moveTo>
                  <a:pt x="f20" y="f20"/>
                </a:moveTo>
                <a:lnTo>
                  <a:pt x="f23" y="f20"/>
                </a:lnTo>
                <a:lnTo>
                  <a:pt x="f23" y="f33"/>
                </a:lnTo>
                <a:lnTo>
                  <a:pt x="f34" y="f24"/>
                </a:lnTo>
                <a:lnTo>
                  <a:pt x="f20" y="f24"/>
                </a:lnTo>
                <a:close/>
              </a:path>
              <a:path stroke="0">
                <a:moveTo>
                  <a:pt x="f34" y="f24"/>
                </a:moveTo>
                <a:lnTo>
                  <a:pt x="f35" y="f36"/>
                </a:lnTo>
                <a:lnTo>
                  <a:pt x="f23" y="f33"/>
                </a:lnTo>
                <a:close/>
              </a:path>
              <a:path fill="none">
                <a:moveTo>
                  <a:pt x="f34" y="f24"/>
                </a:moveTo>
                <a:lnTo>
                  <a:pt x="f35" y="f36"/>
                </a:lnTo>
                <a:lnTo>
                  <a:pt x="f23" y="f33"/>
                </a:lnTo>
                <a:lnTo>
                  <a:pt x="f34" y="f24"/>
                </a:lnTo>
                <a:lnTo>
                  <a:pt x="f20" y="f24"/>
                </a:lnTo>
                <a:lnTo>
                  <a:pt x="f20" y="f20"/>
                </a:lnTo>
                <a:lnTo>
                  <a:pt x="f23" y="f20"/>
                </a:lnTo>
                <a:lnTo>
                  <a:pt x="f23" y="f33"/>
                </a:lnTo>
              </a:path>
            </a:pathLst>
          </a:custGeom>
          <a:solidFill>
            <a:srgbClr val="FFE7FF"/>
          </a:solidFill>
          <a:ln w="25402">
            <a:solidFill>
              <a:srgbClr val="FFCCFF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1" u="sng" strike="noStrike" kern="1200" cap="none" spc="0" baseline="0" dirty="0" smtClean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sng" strike="noStrike" kern="1200" cap="none" spc="0" baseline="0" dirty="0" smtClean="0">
                <a:solidFill>
                  <a:srgbClr val="000000"/>
                </a:solidFill>
                <a:uFillTx/>
                <a:latin typeface="Times New Roman" pitchFamily="18" charset="0"/>
                <a:ea typeface=""/>
                <a:cs typeface="Times New Roman" pitchFamily="18" charset="0"/>
              </a:rPr>
              <a:t>Вывод:</a:t>
            </a:r>
            <a:endParaRPr lang="ru-RU" sz="2400" b="1" i="1" u="sng" strike="noStrike" kern="1200" cap="none" spc="0" baseline="0" dirty="0">
              <a:solidFill>
                <a:srgbClr val="000000"/>
              </a:solidFill>
              <a:uFillTx/>
              <a:latin typeface="Times New Roman" pitchFamily="18" charset="0"/>
              <a:ea typeface=""/>
              <a:cs typeface="Times New Roman" pitchFamily="18" charset="0"/>
            </a:endParaRPr>
          </a:p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мазут – это жидкость,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густой консистенции,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тёмно- коричневого цвета, которая является продуктом нефтепереработки. На поверхности воды образует пленку. Опасен для птиц, обитателей водоема.</a:t>
            </a:r>
            <a:endParaRPr lang="ru-RU" sz="24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 charset="0"/>
              <a:ea typeface="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6752" y="-421418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287" y="405516"/>
            <a:ext cx="2751418" cy="1526651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6780958" y="3612578"/>
            <a:ext cx="1906258" cy="2140805"/>
            <a:chOff x="5979999" y="3448780"/>
            <a:chExt cx="2979066" cy="327923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178757" y="5737978"/>
              <a:ext cx="2653034" cy="990034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/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</a:rPr>
                <a:t>Строительство ГЭС на Ангаре</a:t>
              </a: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9999" y="3448780"/>
              <a:ext cx="2979066" cy="2012198"/>
            </a:xfrm>
            <a:prstGeom prst="rect">
              <a:avLst/>
            </a:prstGeom>
          </p:spPr>
        </p:pic>
      </p:grpSp>
      <p:grpSp>
        <p:nvGrpSpPr>
          <p:cNvPr id="9" name="Группа 8"/>
          <p:cNvGrpSpPr/>
          <p:nvPr/>
        </p:nvGrpSpPr>
        <p:grpSpPr>
          <a:xfrm>
            <a:off x="184791" y="3951798"/>
            <a:ext cx="2590214" cy="2155511"/>
            <a:chOff x="184791" y="3525724"/>
            <a:chExt cx="2838890" cy="258158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96243" y="5737977"/>
              <a:ext cx="2583702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/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</a:rPr>
                <a:t>Строительство ЦБК</a:t>
              </a: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4791" y="3525724"/>
              <a:ext cx="2838890" cy="2063620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3633745" y="173687"/>
            <a:ext cx="2511359" cy="2410487"/>
            <a:chOff x="2839609" y="173687"/>
            <a:chExt cx="3305496" cy="2603617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839609" y="2407972"/>
              <a:ext cx="3305496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/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dirty="0">
                  <a:solidFill>
                    <a:schemeClr val="accent1">
                      <a:lumMod val="75000"/>
                    </a:schemeClr>
                  </a:solidFill>
                </a:rPr>
                <a:t>Браконьерство</a:t>
              </a:r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8930" y="173687"/>
              <a:ext cx="2366854" cy="2047756"/>
            </a:xfrm>
            <a:prstGeom prst="rect">
              <a:avLst/>
            </a:prstGeom>
          </p:spPr>
        </p:pic>
      </p:grpSp>
      <p:grpSp>
        <p:nvGrpSpPr>
          <p:cNvPr id="15" name="Группа 14"/>
          <p:cNvGrpSpPr/>
          <p:nvPr/>
        </p:nvGrpSpPr>
        <p:grpSpPr>
          <a:xfrm>
            <a:off x="6790414" y="483557"/>
            <a:ext cx="2254592" cy="2563978"/>
            <a:chOff x="5739510" y="483557"/>
            <a:chExt cx="3305496" cy="2563978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739510" y="2401204"/>
              <a:ext cx="3305496" cy="646331"/>
            </a:xfrm>
            <a:prstGeom prst="rect">
              <a:avLst/>
            </a:prstGeom>
            <a:noFill/>
            <a:effectLst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</a:rPr>
                <a:t>«Дикий туризм», Мусор</a:t>
              </a: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5105" y="483557"/>
              <a:ext cx="2720336" cy="1815272"/>
            </a:xfrm>
            <a:prstGeom prst="rect">
              <a:avLst/>
            </a:prstGeom>
          </p:spPr>
        </p:pic>
      </p:grpSp>
      <p:pic>
        <p:nvPicPr>
          <p:cNvPr id="3074" name="Picture 2" descr="https://avatars.mds.yandex.net/get-pdb/2028552/5325e0c6-16ed-4c58-9484-800ee47bc8ea/s120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44259" y="3323645"/>
            <a:ext cx="2453885" cy="1932167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864334" y="5581816"/>
            <a:ext cx="2226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Лесозаготовки и сплав леса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78885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4181" y="443345"/>
            <a:ext cx="806334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8BAA00"/>
                </a:solidFill>
                <a:latin typeface="Corbel"/>
              </a:rPr>
              <a:t>Цель урока</a:t>
            </a:r>
            <a:endParaRPr lang="ru-RU" b="1" dirty="0">
              <a:solidFill>
                <a:srgbClr val="4D3E2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4D3E2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Раскрыть проблемы и уникальность вод озера Байкал.</a:t>
            </a:r>
            <a:endParaRPr lang="ru-RU" sz="2000" dirty="0">
              <a:solidFill>
                <a:srgbClr val="4D3E2F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900" dirty="0">
              <a:solidFill>
                <a:srgbClr val="4D3E2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900" dirty="0">
              <a:solidFill>
                <a:srgbClr val="4D3E2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8BAA00"/>
                </a:solidFill>
                <a:latin typeface="Corbel"/>
              </a:rPr>
              <a:t>Задачи урока</a:t>
            </a:r>
            <a:endParaRPr lang="ru-RU" sz="900" dirty="0">
              <a:solidFill>
                <a:srgbClr val="4D3E2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4D3E2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особенностями озера Байкал;</a:t>
            </a:r>
            <a:endParaRPr lang="ru-RU" sz="2000" dirty="0">
              <a:solidFill>
                <a:srgbClr val="4D3E2F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4D3E2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Углубить и расширить знания о природных компонентах Байкала и их взаимосвязях; </a:t>
            </a:r>
            <a:endParaRPr lang="ru-RU" sz="2000" dirty="0">
              <a:solidFill>
                <a:srgbClr val="4D3E2F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4D3E2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особенности воды;</a:t>
            </a:r>
            <a:endParaRPr lang="ru-RU" sz="2000" dirty="0">
              <a:solidFill>
                <a:srgbClr val="4D3E2F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4D3E2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проблемы озера  Байкала и пути их решения</a:t>
            </a:r>
            <a:r>
              <a:rPr lang="ru-RU" sz="2400" b="1" dirty="0">
                <a:solidFill>
                  <a:srgbClr val="4D3E2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4D3E2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36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Пути решения проблем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9951" y="1235676"/>
            <a:ext cx="4174435" cy="5251621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Создание заповедных зон.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Изучение и знание законов.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Повышение культуры населения.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Ограничить лов и промысел.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Сократить строительство предприятий.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Предложите свои варианты</a:t>
            </a:r>
          </a:p>
          <a:p>
            <a:endParaRPr lang="ru-RU" dirty="0"/>
          </a:p>
        </p:txBody>
      </p:sp>
      <p:pic>
        <p:nvPicPr>
          <p:cNvPr id="35842" name="Picture 2" descr="C:\Users\user\Desktop\s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150" y="1431236"/>
            <a:ext cx="4091256" cy="4842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2393"/>
            <a:ext cx="9144000" cy="659560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11964" y="811032"/>
            <a:ext cx="65041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70783" y="3999506"/>
            <a:ext cx="35303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Домашнее задание</a:t>
            </a:r>
          </a:p>
          <a:p>
            <a:pPr marL="914400" lvl="0" indent="-914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         Подумайте и расскажите:</a:t>
            </a:r>
          </a:p>
          <a:p>
            <a:pPr marL="914400" lvl="0" indent="-9144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Что такое «Байкальский дзен»?</a:t>
            </a:r>
          </a:p>
          <a:p>
            <a:pPr marL="914400" lvl="0" indent="-9144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Откуда в озере Байкал взялась нерпа? Ведь озеро находится внутри материка?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400" dirty="0" smtClean="0"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05874" y="4232875"/>
            <a:ext cx="335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                                                          </a:t>
            </a:r>
            <a:endParaRPr lang="ru-RU" dirty="0"/>
          </a:p>
        </p:txBody>
      </p:sp>
      <p:pic>
        <p:nvPicPr>
          <p:cNvPr id="1026" name="Picture 2" descr="C:\Users\user\Desktop\og_og_15475009852407634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4435" y="3707025"/>
            <a:ext cx="3143294" cy="2891481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925" y="3633863"/>
            <a:ext cx="3608172" cy="30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78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534" y="3934323"/>
            <a:ext cx="4210745" cy="297680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pic>
        <p:nvPicPr>
          <p:cNvPr id="5" name="Picture 11" descr="ФГО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22" y="244918"/>
            <a:ext cx="1800000" cy="673948"/>
          </a:xfrm>
          <a:prstGeom prst="rect">
            <a:avLst/>
          </a:prstGeom>
          <a:solidFill>
            <a:srgbClr val="0F6FC6"/>
          </a:solidFill>
          <a:ln w="38100" cap="flat" cmpd="sng" algn="ctr">
            <a:solidFill>
              <a:sysClr val="window" lastClr="FFFFFF"/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665018" y="174115"/>
            <a:ext cx="8386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8BAA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Программа и учебно-методический 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8BAA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8BAA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комплекс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Объект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3491" y="1505527"/>
            <a:ext cx="2733964" cy="3585099"/>
          </a:xfrm>
          <a:prstGeom prst="rect">
            <a:avLst/>
          </a:prstGeom>
        </p:spPr>
      </p:pic>
      <p:pic>
        <p:nvPicPr>
          <p:cNvPr id="9" name="Picture 11" descr="География. 5-9 класс. Программа курса. ФГО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430" y="1322136"/>
            <a:ext cx="2852661" cy="3480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new-clothing-shop.ru/images/10231070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334" y="1417310"/>
            <a:ext cx="2871302" cy="376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77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1127" y="221673"/>
            <a:ext cx="8026400" cy="5332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Методы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и формы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обучения</a:t>
            </a:r>
          </a:p>
          <a:p>
            <a:pPr marL="205740" lvl="0" indent="-205740" defTabSz="68580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  <a:ea typeface="Times New Roman"/>
              </a:rPr>
              <a:t>Словесные 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  <a:ea typeface="Times New Roman"/>
              </a:rPr>
              <a:t>,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практические ,наглядные;</a:t>
            </a:r>
          </a:p>
          <a:p>
            <a:pPr marL="205740" lvl="0" indent="-205740" defTabSz="685800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Учебная 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работа под руководством учителя, самостоятельная работа учеников;</a:t>
            </a:r>
          </a:p>
          <a:p>
            <a:pPr marL="205740" lvl="0" indent="-205740" defTabSz="685800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Проблемный 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, частично -поисковый, объяснительно-иллюстрационный;</a:t>
            </a:r>
          </a:p>
          <a:p>
            <a:pPr marL="205740" lvl="0" indent="-205740" algn="just" defTabSz="68580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  <a:ea typeface="Times New Roman"/>
              </a:rPr>
              <a:t> Л</a:t>
            </a: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  <a:ea typeface="Times New Roman"/>
              </a:rPr>
              <a:t>абораторная 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  <a:ea typeface="Times New Roman"/>
              </a:rPr>
              <a:t>работа, эвристическая </a:t>
            </a: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  <a:ea typeface="Times New Roman"/>
              </a:rPr>
              <a:t>беседа;</a:t>
            </a:r>
            <a:endParaRPr lang="ru-RU" sz="2000" dirty="0">
              <a:solidFill>
                <a:srgbClr val="795837">
                  <a:lumMod val="50000"/>
                </a:srgbClr>
              </a:solidFill>
              <a:latin typeface="Constantia"/>
              <a:ea typeface="Times New Roman"/>
            </a:endParaRPr>
          </a:p>
          <a:p>
            <a:pPr marL="205740" lvl="0" indent="-205740" defTabSz="685800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Ф</a:t>
            </a: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ронтальная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, групповая, </a:t>
            </a: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индивидуальная;</a:t>
            </a:r>
            <a:endParaRPr lang="ru-RU" sz="2000" dirty="0">
              <a:solidFill>
                <a:srgbClr val="795837">
                  <a:lumMod val="50000"/>
                </a:srgbClr>
              </a:solidFill>
              <a:latin typeface="Constantia"/>
            </a:endParaRPr>
          </a:p>
          <a:p>
            <a:pPr marL="257175" lvl="0" indent="-257175" defTabSz="68580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/>
              <a:buChar char=""/>
            </a:pP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Техническое сопровождение, наглядные </a:t>
            </a: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 </a:t>
            </a:r>
            <a:r>
              <a:rPr lang="ru-RU" sz="20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плоскостные; </a:t>
            </a:r>
          </a:p>
          <a:p>
            <a:pPr marL="205740" lvl="0" indent="-205740" defTabSz="68580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Печатные пособия.</a:t>
            </a:r>
            <a:endParaRPr lang="ru-RU" dirty="0">
              <a:solidFill>
                <a:srgbClr val="795837">
                  <a:lumMod val="50000"/>
                </a:srgbClr>
              </a:solidFill>
              <a:latin typeface="Corbel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50" b="1" dirty="0" smtClean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753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375" y="1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4181" y="387927"/>
            <a:ext cx="8063345" cy="44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500" b="1" dirty="0">
                <a:solidFill>
                  <a:srgbClr val="795837">
                    <a:lumMod val="50000"/>
                  </a:srgbClr>
                </a:solidFill>
                <a:latin typeface="Monotype Corsiva" panose="03010101010201010101" pitchFamily="66" charset="0"/>
                <a:ea typeface="+mj-ea"/>
                <a:cs typeface="+mj-cs"/>
              </a:rPr>
              <a:t>Хронометраж  урока</a:t>
            </a: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Организационный момент.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 Мотивация к учебной деятельности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Актуализация опорных знаний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Формирование темы урока и постановка целей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Изучение нового </a:t>
            </a:r>
            <a:r>
              <a:rPr lang="ru-RU" sz="21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материала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 smtClean="0">
                <a:solidFill>
                  <a:srgbClr val="795837">
                    <a:lumMod val="50000"/>
                  </a:srgbClr>
                </a:solidFill>
                <a:latin typeface="Constantia"/>
              </a:rPr>
              <a:t>Лабораторная работа</a:t>
            </a:r>
            <a:endParaRPr lang="ru-RU" sz="2100" dirty="0">
              <a:solidFill>
                <a:srgbClr val="795837">
                  <a:lumMod val="50000"/>
                </a:srgbClr>
              </a:solidFill>
              <a:latin typeface="Constantia"/>
            </a:endParaRP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Закрепление знаний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Контроль полученных знаний</a:t>
            </a:r>
          </a:p>
          <a:p>
            <a:pPr marL="385763" lvl="0" indent="-385763" defTabSz="685800">
              <a:buFont typeface="+mj-lt"/>
              <a:buAutoNum type="arabicPeriod"/>
            </a:pPr>
            <a:r>
              <a:rPr lang="ru-RU" sz="2100" dirty="0">
                <a:solidFill>
                  <a:srgbClr val="795837">
                    <a:lumMod val="50000"/>
                  </a:srgbClr>
                </a:solidFill>
                <a:latin typeface="Constantia"/>
              </a:rPr>
              <a:t> Рефлексия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50" b="1" i="0" u="none" strike="noStrike" kern="1200" cap="none" spc="0" normalizeH="0" baseline="0" noProof="0" dirty="0" smtClean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504" y="3071210"/>
            <a:ext cx="4002496" cy="278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22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55781" y="240145"/>
            <a:ext cx="7961745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100" b="1" dirty="0">
                <a:solidFill>
                  <a:srgbClr val="795837">
                    <a:lumMod val="50000"/>
                  </a:srgbClr>
                </a:solidFill>
                <a:latin typeface="Monotype Corsiva" panose="03010101010201010101" pitchFamily="66" charset="0"/>
                <a:ea typeface="+mj-ea"/>
                <a:cs typeface="+mj-cs"/>
              </a:rPr>
              <a:t>Мотивация</a:t>
            </a: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50" b="1" i="0" u="none" strike="noStrike" kern="1200" cap="none" spc="0" normalizeH="0" baseline="0" noProof="0" dirty="0" smtClean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4873" y="1071418"/>
            <a:ext cx="4424219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100" b="1" dirty="0">
                <a:solidFill>
                  <a:srgbClr val="C00000"/>
                </a:solidFill>
                <a:latin typeface="Times New Roman"/>
                <a:ea typeface="Times New Roman"/>
              </a:rPr>
              <a:t>Постановка проблемного</a:t>
            </a:r>
          </a:p>
          <a:p>
            <a:pPr lvl="0" defTabSz="68580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100" b="1" dirty="0">
                <a:solidFill>
                  <a:srgbClr val="C00000"/>
                </a:solidFill>
                <a:latin typeface="Times New Roman"/>
                <a:ea typeface="Times New Roman"/>
              </a:rPr>
              <a:t> вопроса</a:t>
            </a:r>
            <a:r>
              <a:rPr lang="ru-RU" sz="21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. «В чем уникальность и особенности озера Байкал?</a:t>
            </a:r>
          </a:p>
          <a:p>
            <a:pPr lvl="0" defTabSz="68580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1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Какие проблемы характерны для озера?»</a:t>
            </a:r>
            <a:endParaRPr lang="ru-RU" sz="2100" b="1" dirty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808" y="3373467"/>
            <a:ext cx="1884618" cy="154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49092" y="1625600"/>
            <a:ext cx="41194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685800">
              <a:buFontTx/>
              <a:buAutoNum type="arabicPeriod"/>
            </a:pPr>
            <a:r>
              <a:rPr lang="ru-RU" sz="2100" b="1" dirty="0">
                <a:solidFill>
                  <a:srgbClr val="4D3E2F"/>
                </a:solidFill>
                <a:latin typeface="Corbel"/>
              </a:rPr>
              <a:t>Совершим виртуальное «путешествие» на озеро Байкал, в ходе которого выявим особенности расположения, климата, использования человеком</a:t>
            </a:r>
            <a:r>
              <a:rPr lang="ru-RU" sz="2100" b="1" dirty="0" smtClean="0">
                <a:solidFill>
                  <a:srgbClr val="4D3E2F"/>
                </a:solidFill>
                <a:latin typeface="Corbel"/>
              </a:rPr>
              <a:t>.</a:t>
            </a:r>
          </a:p>
          <a:p>
            <a:pPr marL="342900" lvl="0" indent="-342900" defTabSz="685800">
              <a:buFontTx/>
              <a:buAutoNum type="arabicPeriod"/>
            </a:pPr>
            <a:r>
              <a:rPr lang="ru-RU" sz="2100" b="1" dirty="0" smtClean="0">
                <a:solidFill>
                  <a:srgbClr val="4D3E2F"/>
                </a:solidFill>
                <a:latin typeface="Corbel"/>
              </a:rPr>
              <a:t>Выявим </a:t>
            </a:r>
            <a:r>
              <a:rPr lang="ru-RU" sz="2100" b="1" dirty="0">
                <a:solidFill>
                  <a:srgbClr val="4D3E2F"/>
                </a:solidFill>
                <a:latin typeface="Corbel"/>
              </a:rPr>
              <a:t>влияние человека на озеро</a:t>
            </a:r>
            <a:r>
              <a:rPr lang="ru-RU" sz="2100" b="1" dirty="0" smtClean="0">
                <a:solidFill>
                  <a:srgbClr val="4D3E2F"/>
                </a:solidFill>
                <a:latin typeface="Corbel"/>
              </a:rPr>
              <a:t>.</a:t>
            </a:r>
          </a:p>
          <a:p>
            <a:pPr marL="342900" lvl="0" indent="-342900" defTabSz="685800">
              <a:buFontTx/>
              <a:buAutoNum type="arabicPeriod"/>
            </a:pPr>
            <a:r>
              <a:rPr lang="ru-RU" sz="2100" b="1" dirty="0" smtClean="0">
                <a:solidFill>
                  <a:srgbClr val="4D3E2F"/>
                </a:solidFill>
                <a:latin typeface="Corbel"/>
              </a:rPr>
              <a:t>Найдем пути решения данных проблем.</a:t>
            </a:r>
            <a:endParaRPr lang="ru-RU" sz="2100" b="1" dirty="0">
              <a:solidFill>
                <a:srgbClr val="4D3E2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72245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5163" y="1006670"/>
            <a:ext cx="7647709" cy="651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7734" marR="0" lvl="0" indent="-157734" algn="l" defTabSz="685800" rtl="0" eaLnBrk="1" fontAlgn="auto" latinLnBrk="0" hangingPunct="1">
              <a:lnSpc>
                <a:spcPct val="90000"/>
              </a:lnSpc>
              <a:spcBef>
                <a:spcPts val="82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5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157734" marR="0" lvl="0" indent="-157734" algn="l" defTabSz="685800" rtl="0" eaLnBrk="1" fontAlgn="auto" latinLnBrk="0" hangingPunct="1">
              <a:lnSpc>
                <a:spcPct val="90000"/>
              </a:lnSpc>
              <a:spcBef>
                <a:spcPts val="82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50" b="0" i="0" u="none" strike="noStrike" kern="1200" cap="none" spc="0" normalizeH="0" baseline="0" noProof="0" dirty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7127" y="193964"/>
            <a:ext cx="6816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795837">
                    <a:lumMod val="50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Знакомство с особенностями и проблемами озера Байкал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7927" y="1527398"/>
            <a:ext cx="3786909" cy="28044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u="sng" dirty="0" smtClean="0"/>
              <a:t>Выступление экспертов групп:</a:t>
            </a:r>
          </a:p>
          <a:p>
            <a:r>
              <a:rPr lang="ru-RU" sz="2000" dirty="0" smtClean="0"/>
              <a:t>«Геологи»,</a:t>
            </a:r>
          </a:p>
          <a:p>
            <a:r>
              <a:rPr lang="ru-RU" sz="2000" dirty="0"/>
              <a:t> «Климатологи</a:t>
            </a:r>
            <a:r>
              <a:rPr lang="ru-RU" sz="2000" dirty="0" smtClean="0"/>
              <a:t>»,</a:t>
            </a:r>
          </a:p>
          <a:p>
            <a:r>
              <a:rPr lang="ru-RU" sz="2000" dirty="0"/>
              <a:t>"Гидрологи - </a:t>
            </a:r>
            <a:r>
              <a:rPr lang="ru-RU" sz="2000" dirty="0" smtClean="0"/>
              <a:t>химики«,</a:t>
            </a:r>
          </a:p>
          <a:p>
            <a:r>
              <a:rPr lang="ru-RU" sz="2000" dirty="0"/>
              <a:t>"</a:t>
            </a:r>
            <a:r>
              <a:rPr lang="ru-RU" sz="2000" dirty="0" smtClean="0"/>
              <a:t>Зоологи»,</a:t>
            </a:r>
          </a:p>
          <a:p>
            <a:r>
              <a:rPr lang="ru-RU" sz="2000" dirty="0"/>
              <a:t>"Экологи"</a:t>
            </a:r>
          </a:p>
        </p:txBody>
      </p:sp>
      <p:sp>
        <p:nvSpPr>
          <p:cNvPr id="10" name="Овал 9"/>
          <p:cNvSpPr/>
          <p:nvPr/>
        </p:nvSpPr>
        <p:spPr>
          <a:xfrm>
            <a:off x="4479637" y="1588257"/>
            <a:ext cx="4590471" cy="45723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Влияние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антропогенного фактора на уникальное озеро: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Показ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презентации;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Геологические особенности;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Особенности климата;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Уникальная природа Байкала;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Проблемы озера Байкал;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Пути решения проблем.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2" descr="https://cdn.photosight.ru/img/b/59b/6749938_x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63" y="4464960"/>
            <a:ext cx="3462152" cy="229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47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758" y="0"/>
            <a:ext cx="970075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5855854"/>
            <a:ext cx="9144000" cy="10260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5163" y="1006670"/>
            <a:ext cx="7647709" cy="651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7734" marR="0" lvl="0" indent="-157734" algn="l" defTabSz="685800" rtl="0" eaLnBrk="1" fontAlgn="auto" latinLnBrk="0" hangingPunct="1">
              <a:lnSpc>
                <a:spcPct val="90000"/>
              </a:lnSpc>
              <a:spcBef>
                <a:spcPts val="82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5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157734" marR="0" lvl="0" indent="-157734" algn="l" defTabSz="685800" rtl="0" eaLnBrk="1" fontAlgn="auto" latinLnBrk="0" hangingPunct="1">
              <a:lnSpc>
                <a:spcPct val="90000"/>
              </a:lnSpc>
              <a:spcBef>
                <a:spcPts val="82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50" b="0" i="0" u="none" strike="noStrike" kern="1200" cap="none" spc="0" normalizeH="0" baseline="0" noProof="0" dirty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8364" y="286327"/>
            <a:ext cx="74445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795837">
                    <a:lumMod val="50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Организация и самоорганизация учащихся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1600" y="1658643"/>
            <a:ext cx="4256679" cy="39108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Проанализировать полученные данные;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Рассмотреть влияние антропогенного фактора на уникальное озеро Байкал;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Выявить закономерность: «человек – озеро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».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01310" y="1172818"/>
            <a:ext cx="4368800" cy="439670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Работа обучающихся с </a:t>
            </a:r>
            <a:r>
              <a:rPr lang="ru-RU" dirty="0" smtClean="0">
                <a:solidFill>
                  <a:srgbClr val="002060"/>
                </a:solidFill>
              </a:rPr>
              <a:t>таблицей «Сравнение </a:t>
            </a:r>
            <a:r>
              <a:rPr lang="ru-RU" dirty="0">
                <a:solidFill>
                  <a:srgbClr val="002060"/>
                </a:solidFill>
              </a:rPr>
              <a:t>качества и свойств воды озера Байкал»;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Анализ и оценка экспертов группы </a:t>
            </a:r>
            <a:r>
              <a:rPr lang="ru-RU" dirty="0" smtClean="0">
                <a:solidFill>
                  <a:srgbClr val="002060"/>
                </a:solidFill>
              </a:rPr>
              <a:t>(по опережающим заданиям);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Опыт с нефтью;</a:t>
            </a:r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Устанавливают соответствие между «качеством человека» и влиянием его на озеро Байкал;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Нахождение </a:t>
            </a:r>
            <a:r>
              <a:rPr lang="ru-RU" dirty="0" smtClean="0">
                <a:solidFill>
                  <a:srgbClr val="002060"/>
                </a:solidFill>
              </a:rPr>
              <a:t>путей </a:t>
            </a:r>
            <a:r>
              <a:rPr lang="ru-RU" dirty="0">
                <a:solidFill>
                  <a:srgbClr val="002060"/>
                </a:solidFill>
              </a:rPr>
              <a:t>решения </a:t>
            </a:r>
            <a:r>
              <a:rPr lang="ru-RU" dirty="0" smtClean="0">
                <a:solidFill>
                  <a:srgbClr val="002060"/>
                </a:solidFill>
              </a:rPr>
              <a:t>проблем, созданных деятельностью человека;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Анализ и оценка материала.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03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1941"/>
            <a:ext cx="9144000" cy="10260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5163" y="1006670"/>
            <a:ext cx="7647709" cy="651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7734" marR="0" lvl="0" indent="-157734" algn="l" defTabSz="685800" rtl="0" eaLnBrk="1" fontAlgn="auto" latinLnBrk="0" hangingPunct="1">
              <a:lnSpc>
                <a:spcPct val="90000"/>
              </a:lnSpc>
              <a:spcBef>
                <a:spcPts val="82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50" b="0" i="0" u="none" strike="noStrike" kern="1200" cap="none" spc="0" normalizeH="0" baseline="0" noProof="0" dirty="0" smtClean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157734" marR="0" lvl="0" indent="-157734" algn="l" defTabSz="685800" rtl="0" eaLnBrk="1" fontAlgn="auto" latinLnBrk="0" hangingPunct="1">
              <a:lnSpc>
                <a:spcPct val="90000"/>
              </a:lnSpc>
              <a:spcBef>
                <a:spcPts val="82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50" b="0" i="0" u="none" strike="noStrike" kern="1200" cap="none" spc="0" normalizeH="0" baseline="0" noProof="0" dirty="0">
              <a:ln>
                <a:noFill/>
              </a:ln>
              <a:solidFill>
                <a:srgbClr val="4D3E2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6581" y="277092"/>
            <a:ext cx="6576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795837">
                    <a:lumMod val="50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Рефлексивно – оценочная часть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7236" y="1200516"/>
            <a:ext cx="389774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030A0"/>
                </a:solidFill>
                <a:latin typeface="Constantia"/>
              </a:rPr>
              <a:t>Подведение итога с ответом на проблемный вопрос </a:t>
            </a:r>
            <a:endParaRPr lang="ru-RU" b="1" dirty="0" smtClean="0">
              <a:solidFill>
                <a:srgbClr val="7030A0"/>
              </a:solidFill>
              <a:latin typeface="Constantia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</a:rPr>
              <a:t>В чем уникальность вод озера Байкал?»</a:t>
            </a:r>
            <a:endParaRPr lang="ru-RU" sz="800" dirty="0">
              <a:solidFill>
                <a:srgbClr val="4D3E2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7927" y="2595869"/>
            <a:ext cx="3796146" cy="223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68580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i="1" dirty="0">
                <a:solidFill>
                  <a:srgbClr val="FFFF00"/>
                </a:solidFill>
                <a:latin typeface="Constantia" panose="02030602050306030303" pitchFamily="18" charset="0"/>
              </a:rPr>
              <a:t>Домашнее задание </a:t>
            </a:r>
            <a:r>
              <a:rPr lang="ru-RU" sz="2000" b="1" dirty="0">
                <a:solidFill>
                  <a:srgbClr val="FFFF00"/>
                </a:solidFill>
                <a:latin typeface="Constantia" panose="02030602050306030303" pitchFamily="18" charset="0"/>
              </a:rPr>
              <a:t>выдается творческое</a:t>
            </a:r>
            <a:r>
              <a:rPr lang="ru-RU" sz="2000" b="1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.</a:t>
            </a:r>
          </a:p>
          <a:p>
            <a:pPr lvl="0" defTabSz="68580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 </a:t>
            </a:r>
            <a:r>
              <a:rPr lang="ru-RU" sz="2000" b="1" dirty="0">
                <a:solidFill>
                  <a:srgbClr val="FFFF00"/>
                </a:solidFill>
                <a:latin typeface="Constantia" panose="02030602050306030303" pitchFamily="18" charset="0"/>
              </a:rPr>
              <a:t>Необходимо ответить на два вопроса.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30620" y="1200516"/>
            <a:ext cx="4174835" cy="54681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FFFF00"/>
                </a:solidFill>
              </a:rPr>
              <a:t>Письмо другу.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</a:rPr>
              <a:t>Здравствуй, _____________________ друг. Расскажу тебе о том, как сегодня у нас в __________________ школе прошёл _________________ урок. _______________ 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</a:rPr>
              <a:t>учителя  проводили __________________ путешествие, по _____________________ озеру Байкал. На уроке мы  работали в __________________ группах. ____________  ученики нашего класса вели себя хорошо, слушали внимательно, активно работали и правильно отвечали на 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</a:rPr>
              <a:t>вопросы. Очень надеюсь, что такие ________________ уроки будут проводиться чаще. На этом заканчиваю своё _____________________ письмо. Жду ответа.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104258" y="5261635"/>
            <a:ext cx="4622104" cy="1493729"/>
            <a:chOff x="386810" y="549"/>
            <a:chExt cx="3268154" cy="1634077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86810" y="549"/>
              <a:ext cx="3268154" cy="1634077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8BAA00">
                    <a:hueOff val="0"/>
                    <a:satOff val="0"/>
                    <a:lumOff val="0"/>
                    <a:alphaOff val="0"/>
                    <a:lumMod val="110000"/>
                    <a:satMod val="105000"/>
                    <a:tint val="67000"/>
                  </a:srgbClr>
                </a:gs>
                <a:gs pos="50000">
                  <a:srgbClr val="8BAA00">
                    <a:hueOff val="0"/>
                    <a:satOff val="0"/>
                    <a:lumOff val="0"/>
                    <a:alphaOff val="0"/>
                    <a:lumMod val="105000"/>
                    <a:satMod val="103000"/>
                    <a:tint val="73000"/>
                  </a:srgbClr>
                </a:gs>
                <a:gs pos="100000">
                  <a:srgbClr val="8BAA00">
                    <a:hueOff val="0"/>
                    <a:satOff val="0"/>
                    <a:lumOff val="0"/>
                    <a:alphaOff val="0"/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>
              <a:noFill/>
            </a:ln>
            <a:effectLst/>
            <a:sp3d prstMaterial="dkEdge">
              <a:bevelT w="8200" h="38100"/>
            </a:sp3d>
          </p:spPr>
        </p:sp>
        <p:sp>
          <p:nvSpPr>
            <p:cNvPr id="12" name="Скругленный прямоугольник 4"/>
            <p:cNvSpPr/>
            <p:nvPr/>
          </p:nvSpPr>
          <p:spPr>
            <a:xfrm>
              <a:off x="434670" y="48409"/>
              <a:ext cx="3172434" cy="153835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48578" tIns="32385" rIns="48578" bIns="32385" numCol="1" spcCol="1270" anchor="ctr" anchorCtr="0">
              <a:noAutofit/>
            </a:bodyPr>
            <a:lstStyle/>
            <a:p>
              <a:pPr marL="0" marR="0" lvl="0" indent="0" algn="ctr" defTabSz="113347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5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3E2F"/>
                  </a:solidFill>
                  <a:effectLst/>
                  <a:uLnTx/>
                  <a:uFillTx/>
                  <a:latin typeface="Corbel"/>
                  <a:ea typeface="+mn-ea"/>
                  <a:cs typeface="+mn-cs"/>
                </a:rPr>
                <a:t>Подведение итогов работы на уроке.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20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8869</TotalTime>
  <Words>814</Words>
  <Application>Microsoft Office PowerPoint</Application>
  <PresentationFormat>Экран (4:3)</PresentationFormat>
  <Paragraphs>147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Качество воды Байкала</vt:lpstr>
      <vt:lpstr>Презентация PowerPoint</vt:lpstr>
      <vt:lpstr>Лабораторный опыт «Загрязнение воды углеводородами»</vt:lpstr>
      <vt:lpstr>Презентация PowerPoint</vt:lpstr>
      <vt:lpstr>Пути решения проблем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</dc:creator>
  <cp:lastModifiedBy>Роман Слыжов</cp:lastModifiedBy>
  <cp:revision>178</cp:revision>
  <dcterms:created xsi:type="dcterms:W3CDTF">2017-06-28T04:27:06Z</dcterms:created>
  <dcterms:modified xsi:type="dcterms:W3CDTF">2020-03-24T18:42:10Z</dcterms:modified>
</cp:coreProperties>
</file>