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  <p:sldId id="270" r:id="rId3"/>
    <p:sldId id="266" r:id="rId4"/>
    <p:sldId id="269" r:id="rId5"/>
    <p:sldId id="271" r:id="rId6"/>
    <p:sldId id="272" r:id="rId7"/>
    <p:sldId id="273" r:id="rId8"/>
    <p:sldId id="275" r:id="rId9"/>
    <p:sldId id="276" r:id="rId10"/>
    <p:sldId id="257" r:id="rId11"/>
    <p:sldId id="260" r:id="rId12"/>
    <p:sldId id="263" r:id="rId13"/>
    <p:sldId id="259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160F4-F73D-4071-A2E2-FC48A8BA0BBF}" type="datetimeFigureOut">
              <a:rPr lang="ru-RU" smtClean="0"/>
              <a:pPr/>
              <a:t>16.03.2009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6A0F8-447B-42EE-94F5-DE3A01DC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8;&#1048;&#1055;&#1067;%20&#1054;&#1041;&#1051;&#1040;&#1050;&#1054;&#1042;.sw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571744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Водяной пар </a:t>
            </a:r>
            <a:r>
              <a:rPr lang="ru-RU" sz="8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8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8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 </a:t>
            </a:r>
            <a:br>
              <a:rPr lang="ru-RU" sz="8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8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облака</a:t>
            </a:r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sz="8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5357826"/>
            <a:ext cx="5357818" cy="1500174"/>
          </a:xfrm>
        </p:spPr>
        <p:txBody>
          <a:bodyPr>
            <a:norm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</a:rPr>
              <a:t>Урок географии  в 6-ом классе.</a:t>
            </a:r>
          </a:p>
          <a:p>
            <a:pPr algn="r"/>
            <a:r>
              <a:rPr lang="ru-RU" sz="1200" i="1" dirty="0" smtClean="0">
                <a:solidFill>
                  <a:schemeClr val="bg1"/>
                </a:solidFill>
              </a:rPr>
              <a:t>Автор: Карезина Нина Валентиновна,</a:t>
            </a:r>
          </a:p>
          <a:p>
            <a:pPr algn="r"/>
            <a:r>
              <a:rPr lang="ru-RU" sz="1200" i="1" dirty="0" smtClean="0">
                <a:solidFill>
                  <a:schemeClr val="bg1"/>
                </a:solidFill>
              </a:rPr>
              <a:t>учитель МОУ СОШ № 5 </a:t>
            </a:r>
          </a:p>
          <a:p>
            <a:pPr algn="r"/>
            <a:r>
              <a:rPr lang="ru-RU" sz="1200" i="1" dirty="0" smtClean="0">
                <a:solidFill>
                  <a:schemeClr val="bg1"/>
                </a:solidFill>
              </a:rPr>
              <a:t>города Светлого Калининградской области</a:t>
            </a:r>
            <a:endParaRPr lang="ru-RU" sz="12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68346"/>
          </a:xfrm>
        </p:spPr>
        <p:txBody>
          <a:bodyPr/>
          <a:lstStyle/>
          <a:p>
            <a:r>
              <a:rPr lang="ru-RU" dirty="0" smtClean="0"/>
              <a:t>Кучевые облака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5779" y="0"/>
            <a:ext cx="9429779" cy="685800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8.07.08 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Слоистые облака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57200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http://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www.sky.aw.net.ua/stratus/stratus_1.html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5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72200" cy="7199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Перистые  облака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172200" cy="2850835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7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7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97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97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 descr="E:\Мои документы E\Мои фотографии\Питер 2008\Уменьшенные\17.08.08 394.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9921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§40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Повторение</a:t>
            </a:r>
            <a:r>
              <a:rPr lang="ru-RU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5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bg1"/>
                </a:solidFill>
              </a:rPr>
              <a:t>1.Какие ветры чаще всего влияют на изменение погоды в Калининградской области?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rgbClr val="FFFF00"/>
                </a:solidFill>
              </a:rPr>
              <a:t>(</a:t>
            </a:r>
            <a:r>
              <a:rPr lang="ru-RU" sz="2400" b="1" i="1" dirty="0">
                <a:solidFill>
                  <a:srgbClr val="FFFF00"/>
                </a:solidFill>
              </a:rPr>
              <a:t>Западного направления)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bg1"/>
                </a:solidFill>
              </a:rPr>
              <a:t>2. Что такое ветер?</a:t>
            </a:r>
            <a:r>
              <a:rPr lang="ru-RU" sz="2400" b="1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rgbClr val="FFFF00"/>
                </a:solidFill>
              </a:rPr>
              <a:t>(</a:t>
            </a:r>
            <a:r>
              <a:rPr lang="ru-RU" sz="2400" b="1" i="1" dirty="0">
                <a:solidFill>
                  <a:srgbClr val="FFFF00"/>
                </a:solidFill>
              </a:rPr>
              <a:t>Движение масс воздуха в горизонтальном направлении.)</a:t>
            </a:r>
            <a:r>
              <a:rPr lang="ru-RU" sz="2400" b="1" dirty="0">
                <a:solidFill>
                  <a:srgbClr val="FFFF00"/>
                </a:solidFill>
              </a:rPr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bg1"/>
                </a:solidFill>
              </a:rPr>
              <a:t>3.</a:t>
            </a:r>
            <a:r>
              <a:rPr lang="ru-RU" sz="2400" b="1" dirty="0">
                <a:solidFill>
                  <a:srgbClr val="FFFF00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Что оказывает влияние на направление ветра?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FF00"/>
                </a:solidFill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FFFF00"/>
                </a:solidFill>
              </a:rPr>
              <a:t>   (Давление и</a:t>
            </a:r>
            <a:r>
              <a:rPr lang="ru-RU" sz="2400" b="1" dirty="0">
                <a:solidFill>
                  <a:srgbClr val="FFFF00"/>
                </a:solidFill>
              </a:rPr>
              <a:t> </a:t>
            </a:r>
            <a:r>
              <a:rPr lang="ru-RU" sz="2400" b="1" i="1" dirty="0">
                <a:solidFill>
                  <a:srgbClr val="FFFF00"/>
                </a:solidFill>
              </a:rPr>
              <a:t>отклоняющая сила вращения Земли: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FFFF00"/>
                </a:solidFill>
              </a:rPr>
              <a:t>вправо - в северном полушарии, влево - в южном.)</a:t>
            </a:r>
            <a:r>
              <a:rPr lang="ru-RU" sz="2400" b="1" dirty="0">
                <a:solidFill>
                  <a:srgbClr val="FFFF00"/>
                </a:solidFill>
              </a:rPr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bg1"/>
                </a:solidFill>
              </a:rPr>
              <a:t>4. Дополните фразу: «Чем больше разница в давлении, тем ...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FF00"/>
                </a:solidFill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</a:t>
            </a:r>
            <a:r>
              <a:rPr lang="ru-RU" sz="2400" b="1" dirty="0">
                <a:solidFill>
                  <a:srgbClr val="FFFF00"/>
                </a:solidFill>
              </a:rPr>
              <a:t>(</a:t>
            </a:r>
            <a:r>
              <a:rPr lang="ru-RU" sz="2400" b="1" i="1" dirty="0">
                <a:solidFill>
                  <a:srgbClr val="FFFF00"/>
                </a:solidFill>
              </a:rPr>
              <a:t>ветер сильнее)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FF00"/>
                </a:solidFill>
              </a:rPr>
              <a:t>                  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84996" name="Picture 4" descr="08CAC4~11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1295400" cy="1250950"/>
          </a:xfrm>
          <a:prstGeom prst="rect">
            <a:avLst/>
          </a:prstGeom>
          <a:noFill/>
        </p:spPr>
      </p:pic>
      <p:pic>
        <p:nvPicPr>
          <p:cNvPr id="84997" name="Picture 5" descr="08399D~11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4581525"/>
            <a:ext cx="1276350" cy="189547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каком направление будет дуть ветер?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2357430"/>
            <a:ext cx="2443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766 мм </a:t>
            </a:r>
            <a:r>
              <a:rPr lang="ru-RU" sz="3200" dirty="0" err="1" smtClean="0"/>
              <a:t>рт</a:t>
            </a:r>
            <a:r>
              <a:rPr lang="ru-RU" sz="3200" dirty="0" smtClean="0"/>
              <a:t> </a:t>
            </a:r>
            <a:r>
              <a:rPr lang="ru-RU" sz="3200" dirty="0" err="1" smtClean="0"/>
              <a:t>ст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2357430"/>
            <a:ext cx="2443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761 мм </a:t>
            </a:r>
            <a:r>
              <a:rPr lang="ru-RU" sz="3200" dirty="0" err="1" smtClean="0"/>
              <a:t>рт</a:t>
            </a:r>
            <a:r>
              <a:rPr lang="ru-RU" sz="3200" dirty="0" smtClean="0"/>
              <a:t> </a:t>
            </a:r>
            <a:r>
              <a:rPr lang="ru-RU" sz="3200" dirty="0" err="1" smtClean="0"/>
              <a:t>ст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3143248"/>
            <a:ext cx="2443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755 мм </a:t>
            </a:r>
            <a:r>
              <a:rPr lang="ru-RU" sz="3200" dirty="0" err="1" smtClean="0"/>
              <a:t>рт</a:t>
            </a:r>
            <a:r>
              <a:rPr lang="ru-RU" sz="3200" dirty="0" smtClean="0"/>
              <a:t> </a:t>
            </a:r>
            <a:r>
              <a:rPr lang="ru-RU" sz="3200" dirty="0" err="1" smtClean="0"/>
              <a:t>ст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3071810"/>
            <a:ext cx="2443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760 мм </a:t>
            </a:r>
            <a:r>
              <a:rPr lang="ru-RU" sz="3200" dirty="0" err="1" smtClean="0"/>
              <a:t>рт</a:t>
            </a:r>
            <a:r>
              <a:rPr lang="ru-RU" sz="3200" dirty="0" smtClean="0"/>
              <a:t> </a:t>
            </a:r>
            <a:r>
              <a:rPr lang="ru-RU" sz="3200" dirty="0" err="1" smtClean="0"/>
              <a:t>ст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3857628"/>
            <a:ext cx="2443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745 мм </a:t>
            </a:r>
            <a:r>
              <a:rPr lang="ru-RU" sz="3200" dirty="0" err="1" smtClean="0"/>
              <a:t>рт</a:t>
            </a:r>
            <a:r>
              <a:rPr lang="ru-RU" sz="3200" dirty="0" smtClean="0"/>
              <a:t> </a:t>
            </a:r>
            <a:r>
              <a:rPr lang="ru-RU" sz="3200" dirty="0" err="1" smtClean="0"/>
              <a:t>ст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286380" y="3857628"/>
            <a:ext cx="2443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765 мм </a:t>
            </a:r>
            <a:r>
              <a:rPr lang="ru-RU" sz="3200" dirty="0" err="1" smtClean="0"/>
              <a:t>рт</a:t>
            </a:r>
            <a:r>
              <a:rPr lang="ru-RU" sz="3200" dirty="0" smtClean="0"/>
              <a:t> </a:t>
            </a:r>
            <a:r>
              <a:rPr lang="ru-RU" sz="3200" dirty="0" err="1" smtClean="0"/>
              <a:t>ст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3857620" y="2571744"/>
            <a:ext cx="1357322" cy="28575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3857620" y="3286124"/>
            <a:ext cx="1357322" cy="285752"/>
          </a:xfrm>
          <a:prstGeom prst="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3857620" y="4000504"/>
            <a:ext cx="1357322" cy="285752"/>
          </a:xfrm>
          <a:prstGeom prst="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0100" y="5500702"/>
            <a:ext cx="7462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 каком случае ветер будет сильнее?</a:t>
            </a:r>
            <a:endParaRPr lang="ru-RU" sz="3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3"/>
          <p:cNvGrpSpPr/>
          <p:nvPr/>
        </p:nvGrpSpPr>
        <p:grpSpPr>
          <a:xfrm>
            <a:off x="2143108" y="1071546"/>
            <a:ext cx="4786346" cy="4921245"/>
            <a:chOff x="2214546" y="785794"/>
            <a:chExt cx="4371975" cy="5564187"/>
          </a:xfrm>
        </p:grpSpPr>
        <p:grpSp>
          <p:nvGrpSpPr>
            <p:cNvPr id="68" name="Группа 1"/>
            <p:cNvGrpSpPr/>
            <p:nvPr/>
          </p:nvGrpSpPr>
          <p:grpSpPr>
            <a:xfrm>
              <a:off x="2214546" y="785794"/>
              <a:ext cx="4371975" cy="5564187"/>
              <a:chOff x="2195513" y="404813"/>
              <a:chExt cx="4371975" cy="5564187"/>
            </a:xfrm>
          </p:grpSpPr>
          <p:sp>
            <p:nvSpPr>
              <p:cNvPr id="3" name="Line 41"/>
              <p:cNvSpPr>
                <a:spLocks noChangeShapeType="1"/>
              </p:cNvSpPr>
              <p:nvPr/>
            </p:nvSpPr>
            <p:spPr bwMode="auto">
              <a:xfrm>
                <a:off x="4356100" y="1341438"/>
                <a:ext cx="0" cy="36004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" name="Line 42"/>
              <p:cNvSpPr>
                <a:spLocks noChangeShapeType="1"/>
              </p:cNvSpPr>
              <p:nvPr/>
            </p:nvSpPr>
            <p:spPr bwMode="auto">
              <a:xfrm flipH="1">
                <a:off x="3276600" y="1844675"/>
                <a:ext cx="2159000" cy="25923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" name="Line 43"/>
              <p:cNvSpPr>
                <a:spLocks noChangeShapeType="1"/>
              </p:cNvSpPr>
              <p:nvPr/>
            </p:nvSpPr>
            <p:spPr bwMode="auto">
              <a:xfrm>
                <a:off x="2771775" y="3141663"/>
                <a:ext cx="31686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44"/>
              <p:cNvSpPr>
                <a:spLocks noChangeShapeType="1"/>
              </p:cNvSpPr>
              <p:nvPr/>
            </p:nvSpPr>
            <p:spPr bwMode="auto">
              <a:xfrm>
                <a:off x="3203575" y="1989138"/>
                <a:ext cx="2520950" cy="2519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WordArt 45"/>
              <p:cNvSpPr>
                <a:spLocks noChangeArrowheads="1" noChangeShapeType="1" noTextEdit="1"/>
              </p:cNvSpPr>
              <p:nvPr/>
            </p:nvSpPr>
            <p:spPr bwMode="auto">
              <a:xfrm>
                <a:off x="4211638" y="404813"/>
                <a:ext cx="304800" cy="52387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 dirty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latin typeface="Times New Roman"/>
                    <a:cs typeface="Times New Roman"/>
                  </a:rPr>
                  <a:t>С</a:t>
                </a:r>
              </a:p>
            </p:txBody>
          </p:sp>
          <p:sp>
            <p:nvSpPr>
              <p:cNvPr id="8" name="WordArt 46"/>
              <p:cNvSpPr>
                <a:spLocks noChangeArrowheads="1" noChangeShapeType="1" noTextEdit="1"/>
              </p:cNvSpPr>
              <p:nvPr/>
            </p:nvSpPr>
            <p:spPr bwMode="auto">
              <a:xfrm>
                <a:off x="5651500" y="1052513"/>
                <a:ext cx="609600" cy="52387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 dirty="0">
                    <a:ln w="17780" cmpd="sng">
                      <a:solidFill>
                        <a:schemeClr val="accent1">
                          <a:tint val="3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1">
                            <a:tint val="63000"/>
                            <a:sat val="105000"/>
                          </a:schemeClr>
                        </a:gs>
                        <a:gs pos="90000">
                          <a:schemeClr val="accent1">
                            <a:shade val="50000"/>
                            <a:satMod val="100000"/>
                          </a:schemeClr>
                        </a:gs>
                      </a:gsLst>
                      <a:lin ang="5400000"/>
                    </a:gradFill>
                    <a:effectLst>
                      <a:outerShdw blurRad="55000" dist="50800" dir="5400000" algn="tl">
                        <a:srgbClr val="000000">
                          <a:alpha val="33000"/>
                        </a:srgbClr>
                      </a:outerShdw>
                    </a:effectLst>
                    <a:latin typeface="Times New Roman"/>
                    <a:cs typeface="Times New Roman"/>
                  </a:rPr>
                  <a:t>СВ</a:t>
                </a:r>
                <a:endPara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endParaRPr>
              </a:p>
            </p:txBody>
          </p:sp>
          <p:sp>
            <p:nvSpPr>
              <p:cNvPr id="9" name="WordArt 47"/>
              <p:cNvSpPr>
                <a:spLocks noChangeArrowheads="1" noChangeShapeType="1" noTextEdit="1"/>
              </p:cNvSpPr>
              <p:nvPr/>
            </p:nvSpPr>
            <p:spPr bwMode="auto">
              <a:xfrm>
                <a:off x="6156325" y="2852738"/>
                <a:ext cx="304800" cy="52387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 algn="ctr"/>
                <a:r>
                  <a:rPr lang="ru-RU" sz="3600" b="1" kern="10" dirty="0">
                    <a:ln/>
                    <a:solidFill>
                      <a:schemeClr val="accent3"/>
                    </a:solidFill>
                    <a:latin typeface="Times New Roman"/>
                    <a:cs typeface="Times New Roman"/>
                  </a:rPr>
                  <a:t>В</a:t>
                </a:r>
              </a:p>
            </p:txBody>
          </p:sp>
          <p:sp>
            <p:nvSpPr>
              <p:cNvPr id="10" name="WordArt 48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95963" y="4508500"/>
                <a:ext cx="771525" cy="52387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3600" b="1" kern="10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/>
                    <a:cs typeface="Times New Roman"/>
                  </a:rPr>
                  <a:t>ЮВ</a:t>
                </a:r>
              </a:p>
            </p:txBody>
          </p:sp>
          <p:sp>
            <p:nvSpPr>
              <p:cNvPr id="11" name="WordArt 49"/>
              <p:cNvSpPr>
                <a:spLocks noChangeArrowheads="1" noChangeShapeType="1" noTextEdit="1"/>
              </p:cNvSpPr>
              <p:nvPr/>
            </p:nvSpPr>
            <p:spPr bwMode="auto">
              <a:xfrm>
                <a:off x="4140200" y="5445125"/>
                <a:ext cx="466725" cy="52387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ru-RU" sz="3600" b="1" kern="10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Times New Roman"/>
                    <a:cs typeface="Times New Roman"/>
                  </a:rPr>
                  <a:t>Ю</a:t>
                </a:r>
              </a:p>
            </p:txBody>
          </p:sp>
          <p:sp>
            <p:nvSpPr>
              <p:cNvPr id="12" name="WordArt 50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11413" y="4652963"/>
                <a:ext cx="695325" cy="52387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3600" b="1" kern="10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/>
                    <a:cs typeface="Times New Roman"/>
                  </a:rPr>
                  <a:t>ЮЗ</a:t>
                </a:r>
              </a:p>
            </p:txBody>
          </p:sp>
          <p:sp>
            <p:nvSpPr>
              <p:cNvPr id="13" name="WordArt 51"/>
              <p:cNvSpPr>
                <a:spLocks noChangeArrowheads="1" noChangeShapeType="1" noTextEdit="1"/>
              </p:cNvSpPr>
              <p:nvPr/>
            </p:nvSpPr>
            <p:spPr bwMode="auto">
              <a:xfrm>
                <a:off x="2195513" y="2852738"/>
                <a:ext cx="228600" cy="52387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 algn="ctr"/>
                <a:r>
                  <a:rPr lang="ru-RU" sz="3600" b="1" kern="10" dirty="0">
                    <a:ln/>
                    <a:solidFill>
                      <a:schemeClr val="accent3"/>
                    </a:solidFill>
                    <a:latin typeface="Times New Roman"/>
                    <a:cs typeface="Times New Roman"/>
                  </a:rPr>
                  <a:t>З</a:t>
                </a:r>
              </a:p>
            </p:txBody>
          </p:sp>
          <p:sp>
            <p:nvSpPr>
              <p:cNvPr id="14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11413" y="1341438"/>
                <a:ext cx="533400" cy="52387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 dirty="0">
                    <a:ln w="17780" cmpd="sng">
                      <a:solidFill>
                        <a:schemeClr val="accent1">
                          <a:tint val="3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1">
                            <a:tint val="63000"/>
                            <a:sat val="105000"/>
                          </a:schemeClr>
                        </a:gs>
                        <a:gs pos="90000">
                          <a:schemeClr val="accent1">
                            <a:shade val="50000"/>
                            <a:satMod val="100000"/>
                          </a:schemeClr>
                        </a:gs>
                      </a:gsLst>
                      <a:lin ang="5400000"/>
                    </a:gradFill>
                    <a:effectLst>
                      <a:outerShdw blurRad="55000" dist="50800" dir="5400000" algn="tl">
                        <a:srgbClr val="000000">
                          <a:alpha val="33000"/>
                        </a:srgbClr>
                      </a:outerShdw>
                    </a:effectLst>
                    <a:latin typeface="Times New Roman"/>
                    <a:cs typeface="Times New Roman"/>
                  </a:rPr>
                  <a:t>СЗ</a:t>
                </a:r>
                <a:endPara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endParaRPr>
              </a:p>
            </p:txBody>
          </p:sp>
          <p:sp>
            <p:nvSpPr>
              <p:cNvPr id="15" name="Line 53"/>
              <p:cNvSpPr>
                <a:spLocks noChangeShapeType="1"/>
              </p:cNvSpPr>
              <p:nvPr/>
            </p:nvSpPr>
            <p:spPr bwMode="auto">
              <a:xfrm>
                <a:off x="4284663" y="1628775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54"/>
              <p:cNvSpPr>
                <a:spLocks noChangeShapeType="1"/>
              </p:cNvSpPr>
              <p:nvPr/>
            </p:nvSpPr>
            <p:spPr bwMode="auto">
              <a:xfrm>
                <a:off x="4284663" y="1844675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55"/>
              <p:cNvSpPr>
                <a:spLocks noChangeShapeType="1"/>
              </p:cNvSpPr>
              <p:nvPr/>
            </p:nvSpPr>
            <p:spPr bwMode="auto">
              <a:xfrm>
                <a:off x="4284663" y="2060575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56"/>
              <p:cNvSpPr>
                <a:spLocks noChangeShapeType="1"/>
              </p:cNvSpPr>
              <p:nvPr/>
            </p:nvSpPr>
            <p:spPr bwMode="auto">
              <a:xfrm>
                <a:off x="4284663" y="2492375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57"/>
              <p:cNvSpPr>
                <a:spLocks noChangeShapeType="1"/>
              </p:cNvSpPr>
              <p:nvPr/>
            </p:nvSpPr>
            <p:spPr bwMode="auto">
              <a:xfrm>
                <a:off x="4284663" y="2708275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58"/>
              <p:cNvSpPr>
                <a:spLocks noChangeShapeType="1"/>
              </p:cNvSpPr>
              <p:nvPr/>
            </p:nvSpPr>
            <p:spPr bwMode="auto">
              <a:xfrm>
                <a:off x="4284663" y="2924175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59"/>
              <p:cNvSpPr>
                <a:spLocks noChangeShapeType="1"/>
              </p:cNvSpPr>
              <p:nvPr/>
            </p:nvSpPr>
            <p:spPr bwMode="auto">
              <a:xfrm>
                <a:off x="5219700" y="2133600"/>
                <a:ext cx="71438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60"/>
              <p:cNvSpPr>
                <a:spLocks noChangeShapeType="1"/>
              </p:cNvSpPr>
              <p:nvPr/>
            </p:nvSpPr>
            <p:spPr bwMode="auto">
              <a:xfrm>
                <a:off x="5076825" y="2276475"/>
                <a:ext cx="71438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61"/>
              <p:cNvSpPr>
                <a:spLocks noChangeShapeType="1"/>
              </p:cNvSpPr>
              <p:nvPr/>
            </p:nvSpPr>
            <p:spPr bwMode="auto">
              <a:xfrm>
                <a:off x="4932363" y="2420938"/>
                <a:ext cx="71437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62"/>
              <p:cNvSpPr>
                <a:spLocks noChangeShapeType="1"/>
              </p:cNvSpPr>
              <p:nvPr/>
            </p:nvSpPr>
            <p:spPr bwMode="auto">
              <a:xfrm>
                <a:off x="4787900" y="2636838"/>
                <a:ext cx="71438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63"/>
              <p:cNvSpPr>
                <a:spLocks noChangeShapeType="1"/>
              </p:cNvSpPr>
              <p:nvPr/>
            </p:nvSpPr>
            <p:spPr bwMode="auto">
              <a:xfrm>
                <a:off x="4643438" y="2781300"/>
                <a:ext cx="71437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64"/>
              <p:cNvSpPr>
                <a:spLocks noChangeShapeType="1"/>
              </p:cNvSpPr>
              <p:nvPr/>
            </p:nvSpPr>
            <p:spPr bwMode="auto">
              <a:xfrm>
                <a:off x="4500563" y="2997200"/>
                <a:ext cx="71437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65"/>
              <p:cNvSpPr>
                <a:spLocks noChangeShapeType="1"/>
              </p:cNvSpPr>
              <p:nvPr/>
            </p:nvSpPr>
            <p:spPr bwMode="auto">
              <a:xfrm>
                <a:off x="4284663" y="2276475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66"/>
              <p:cNvSpPr>
                <a:spLocks noChangeShapeType="1"/>
              </p:cNvSpPr>
              <p:nvPr/>
            </p:nvSpPr>
            <p:spPr bwMode="auto">
              <a:xfrm>
                <a:off x="4211638" y="3284538"/>
                <a:ext cx="71437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67"/>
              <p:cNvSpPr>
                <a:spLocks noChangeShapeType="1"/>
              </p:cNvSpPr>
              <p:nvPr/>
            </p:nvSpPr>
            <p:spPr bwMode="auto">
              <a:xfrm>
                <a:off x="4067175" y="3500438"/>
                <a:ext cx="71438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68"/>
              <p:cNvSpPr>
                <a:spLocks noChangeShapeType="1"/>
              </p:cNvSpPr>
              <p:nvPr/>
            </p:nvSpPr>
            <p:spPr bwMode="auto">
              <a:xfrm>
                <a:off x="3924300" y="3644900"/>
                <a:ext cx="71438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69"/>
              <p:cNvSpPr>
                <a:spLocks noChangeShapeType="1"/>
              </p:cNvSpPr>
              <p:nvPr/>
            </p:nvSpPr>
            <p:spPr bwMode="auto">
              <a:xfrm>
                <a:off x="3708400" y="3933825"/>
                <a:ext cx="71438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70"/>
              <p:cNvSpPr>
                <a:spLocks noChangeShapeType="1"/>
              </p:cNvSpPr>
              <p:nvPr/>
            </p:nvSpPr>
            <p:spPr bwMode="auto">
              <a:xfrm>
                <a:off x="3563938" y="4076700"/>
                <a:ext cx="71437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71"/>
              <p:cNvSpPr>
                <a:spLocks noChangeShapeType="1"/>
              </p:cNvSpPr>
              <p:nvPr/>
            </p:nvSpPr>
            <p:spPr bwMode="auto">
              <a:xfrm>
                <a:off x="3419475" y="4221163"/>
                <a:ext cx="71438" cy="730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72"/>
              <p:cNvSpPr>
                <a:spLocks noChangeShapeType="1"/>
              </p:cNvSpPr>
              <p:nvPr/>
            </p:nvSpPr>
            <p:spPr bwMode="auto">
              <a:xfrm>
                <a:off x="3851275" y="3789363"/>
                <a:ext cx="71438" cy="7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73"/>
              <p:cNvSpPr>
                <a:spLocks noChangeShapeType="1"/>
              </p:cNvSpPr>
              <p:nvPr/>
            </p:nvSpPr>
            <p:spPr bwMode="auto">
              <a:xfrm flipV="1">
                <a:off x="3276600" y="2133600"/>
                <a:ext cx="71438" cy="71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74"/>
              <p:cNvSpPr>
                <a:spLocks noChangeShapeType="1"/>
              </p:cNvSpPr>
              <p:nvPr/>
            </p:nvSpPr>
            <p:spPr bwMode="auto">
              <a:xfrm flipV="1">
                <a:off x="3419475" y="2276475"/>
                <a:ext cx="71438" cy="71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75"/>
              <p:cNvSpPr>
                <a:spLocks noChangeShapeType="1"/>
              </p:cNvSpPr>
              <p:nvPr/>
            </p:nvSpPr>
            <p:spPr bwMode="auto">
              <a:xfrm flipV="1">
                <a:off x="3563938" y="2420938"/>
                <a:ext cx="71437" cy="7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76"/>
              <p:cNvSpPr>
                <a:spLocks noChangeShapeType="1"/>
              </p:cNvSpPr>
              <p:nvPr/>
            </p:nvSpPr>
            <p:spPr bwMode="auto">
              <a:xfrm flipV="1">
                <a:off x="3708400" y="2565400"/>
                <a:ext cx="71438" cy="71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77"/>
              <p:cNvSpPr>
                <a:spLocks noChangeShapeType="1"/>
              </p:cNvSpPr>
              <p:nvPr/>
            </p:nvSpPr>
            <p:spPr bwMode="auto">
              <a:xfrm flipV="1">
                <a:off x="3995738" y="2852738"/>
                <a:ext cx="71437" cy="7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78"/>
              <p:cNvSpPr>
                <a:spLocks noChangeShapeType="1"/>
              </p:cNvSpPr>
              <p:nvPr/>
            </p:nvSpPr>
            <p:spPr bwMode="auto">
              <a:xfrm flipV="1">
                <a:off x="4140200" y="2997200"/>
                <a:ext cx="71438" cy="71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79"/>
              <p:cNvSpPr>
                <a:spLocks noChangeShapeType="1"/>
              </p:cNvSpPr>
              <p:nvPr/>
            </p:nvSpPr>
            <p:spPr bwMode="auto">
              <a:xfrm flipV="1">
                <a:off x="4427538" y="3284538"/>
                <a:ext cx="71437" cy="7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80"/>
              <p:cNvSpPr>
                <a:spLocks noChangeShapeType="1"/>
              </p:cNvSpPr>
              <p:nvPr/>
            </p:nvSpPr>
            <p:spPr bwMode="auto">
              <a:xfrm flipV="1">
                <a:off x="4572000" y="3429000"/>
                <a:ext cx="71438" cy="71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81"/>
              <p:cNvSpPr>
                <a:spLocks noChangeShapeType="1"/>
              </p:cNvSpPr>
              <p:nvPr/>
            </p:nvSpPr>
            <p:spPr bwMode="auto">
              <a:xfrm flipV="1">
                <a:off x="4859338" y="3716338"/>
                <a:ext cx="71437" cy="7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82"/>
              <p:cNvSpPr>
                <a:spLocks noChangeShapeType="1"/>
              </p:cNvSpPr>
              <p:nvPr/>
            </p:nvSpPr>
            <p:spPr bwMode="auto">
              <a:xfrm flipV="1">
                <a:off x="5003800" y="3860800"/>
                <a:ext cx="71438" cy="71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Line 83"/>
              <p:cNvSpPr>
                <a:spLocks noChangeShapeType="1"/>
              </p:cNvSpPr>
              <p:nvPr/>
            </p:nvSpPr>
            <p:spPr bwMode="auto">
              <a:xfrm flipV="1">
                <a:off x="5148263" y="4005263"/>
                <a:ext cx="71437" cy="7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Line 84"/>
              <p:cNvSpPr>
                <a:spLocks noChangeShapeType="1"/>
              </p:cNvSpPr>
              <p:nvPr/>
            </p:nvSpPr>
            <p:spPr bwMode="auto">
              <a:xfrm flipV="1">
                <a:off x="5292725" y="4149725"/>
                <a:ext cx="71438" cy="71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Line 85"/>
              <p:cNvSpPr>
                <a:spLocks noChangeShapeType="1"/>
              </p:cNvSpPr>
              <p:nvPr/>
            </p:nvSpPr>
            <p:spPr bwMode="auto">
              <a:xfrm>
                <a:off x="2843213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Line 86"/>
              <p:cNvSpPr>
                <a:spLocks noChangeShapeType="1"/>
              </p:cNvSpPr>
              <p:nvPr/>
            </p:nvSpPr>
            <p:spPr bwMode="auto">
              <a:xfrm>
                <a:off x="3059113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Line 87"/>
              <p:cNvSpPr>
                <a:spLocks noChangeShapeType="1"/>
              </p:cNvSpPr>
              <p:nvPr/>
            </p:nvSpPr>
            <p:spPr bwMode="auto">
              <a:xfrm>
                <a:off x="3276600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Line 88"/>
              <p:cNvSpPr>
                <a:spLocks noChangeShapeType="1"/>
              </p:cNvSpPr>
              <p:nvPr/>
            </p:nvSpPr>
            <p:spPr bwMode="auto">
              <a:xfrm>
                <a:off x="3492500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Line 89"/>
              <p:cNvSpPr>
                <a:spLocks noChangeShapeType="1"/>
              </p:cNvSpPr>
              <p:nvPr/>
            </p:nvSpPr>
            <p:spPr bwMode="auto">
              <a:xfrm>
                <a:off x="3708400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Line 90"/>
              <p:cNvSpPr>
                <a:spLocks noChangeShapeType="1"/>
              </p:cNvSpPr>
              <p:nvPr/>
            </p:nvSpPr>
            <p:spPr bwMode="auto">
              <a:xfrm>
                <a:off x="3924300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Line 91"/>
              <p:cNvSpPr>
                <a:spLocks noChangeShapeType="1"/>
              </p:cNvSpPr>
              <p:nvPr/>
            </p:nvSpPr>
            <p:spPr bwMode="auto">
              <a:xfrm>
                <a:off x="4140200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Line 92"/>
              <p:cNvSpPr>
                <a:spLocks noChangeShapeType="1"/>
              </p:cNvSpPr>
              <p:nvPr/>
            </p:nvSpPr>
            <p:spPr bwMode="auto">
              <a:xfrm>
                <a:off x="4500563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Line 93"/>
              <p:cNvSpPr>
                <a:spLocks noChangeShapeType="1"/>
              </p:cNvSpPr>
              <p:nvPr/>
            </p:nvSpPr>
            <p:spPr bwMode="auto">
              <a:xfrm>
                <a:off x="4716463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Line 94"/>
              <p:cNvSpPr>
                <a:spLocks noChangeShapeType="1"/>
              </p:cNvSpPr>
              <p:nvPr/>
            </p:nvSpPr>
            <p:spPr bwMode="auto">
              <a:xfrm>
                <a:off x="4932363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Line 95"/>
              <p:cNvSpPr>
                <a:spLocks noChangeShapeType="1"/>
              </p:cNvSpPr>
              <p:nvPr/>
            </p:nvSpPr>
            <p:spPr bwMode="auto">
              <a:xfrm>
                <a:off x="5148263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Line 96"/>
              <p:cNvSpPr>
                <a:spLocks noChangeShapeType="1"/>
              </p:cNvSpPr>
              <p:nvPr/>
            </p:nvSpPr>
            <p:spPr bwMode="auto">
              <a:xfrm>
                <a:off x="5580063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Line 97"/>
              <p:cNvSpPr>
                <a:spLocks noChangeShapeType="1"/>
              </p:cNvSpPr>
              <p:nvPr/>
            </p:nvSpPr>
            <p:spPr bwMode="auto">
              <a:xfrm>
                <a:off x="5364163" y="2997200"/>
                <a:ext cx="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Line 98"/>
              <p:cNvSpPr>
                <a:spLocks noChangeShapeType="1"/>
              </p:cNvSpPr>
              <p:nvPr/>
            </p:nvSpPr>
            <p:spPr bwMode="auto">
              <a:xfrm>
                <a:off x="4284663" y="3357563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Line 99"/>
              <p:cNvSpPr>
                <a:spLocks noChangeShapeType="1"/>
              </p:cNvSpPr>
              <p:nvPr/>
            </p:nvSpPr>
            <p:spPr bwMode="auto">
              <a:xfrm>
                <a:off x="4284663" y="3573463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Line 100"/>
              <p:cNvSpPr>
                <a:spLocks noChangeShapeType="1"/>
              </p:cNvSpPr>
              <p:nvPr/>
            </p:nvSpPr>
            <p:spPr bwMode="auto">
              <a:xfrm>
                <a:off x="4284663" y="4005263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Line 101"/>
              <p:cNvSpPr>
                <a:spLocks noChangeShapeType="1"/>
              </p:cNvSpPr>
              <p:nvPr/>
            </p:nvSpPr>
            <p:spPr bwMode="auto">
              <a:xfrm>
                <a:off x="4284663" y="4221163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Line 102"/>
              <p:cNvSpPr>
                <a:spLocks noChangeShapeType="1"/>
              </p:cNvSpPr>
              <p:nvPr/>
            </p:nvSpPr>
            <p:spPr bwMode="auto">
              <a:xfrm>
                <a:off x="4284663" y="4437063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Line 103"/>
              <p:cNvSpPr>
                <a:spLocks noChangeShapeType="1"/>
              </p:cNvSpPr>
              <p:nvPr/>
            </p:nvSpPr>
            <p:spPr bwMode="auto">
              <a:xfrm>
                <a:off x="4284663" y="4652963"/>
                <a:ext cx="714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Line 112"/>
              <p:cNvSpPr>
                <a:spLocks noChangeShapeType="1"/>
              </p:cNvSpPr>
              <p:nvPr/>
            </p:nvSpPr>
            <p:spPr bwMode="auto">
              <a:xfrm flipV="1">
                <a:off x="4716463" y="3573463"/>
                <a:ext cx="71437" cy="714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Line 113"/>
              <p:cNvSpPr>
                <a:spLocks noChangeShapeType="1"/>
              </p:cNvSpPr>
              <p:nvPr/>
            </p:nvSpPr>
            <p:spPr bwMode="auto">
              <a:xfrm flipV="1">
                <a:off x="3851275" y="2708275"/>
                <a:ext cx="71438" cy="71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cxnSp>
          <p:nvCxnSpPr>
            <p:cNvPr id="69" name="Прямая соединительная линия 68"/>
            <p:cNvCxnSpPr/>
            <p:nvPr/>
          </p:nvCxnSpPr>
          <p:spPr>
            <a:xfrm>
              <a:off x="4286248" y="4214818"/>
              <a:ext cx="7143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/>
          <p:cNvSpPr txBox="1"/>
          <p:nvPr/>
        </p:nvSpPr>
        <p:spPr>
          <a:xfrm>
            <a:off x="500034" y="0"/>
            <a:ext cx="864396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Постройте розу ветров для февраля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786578" y="785794"/>
            <a:ext cx="196105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г. СВЕТЛЫЙ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78" name="Group 4"/>
          <p:cNvGraphicFramePr>
            <a:graphicFrameLocks noGrp="1"/>
          </p:cNvGraphicFramePr>
          <p:nvPr/>
        </p:nvGraphicFramePr>
        <p:xfrm>
          <a:off x="214282" y="785794"/>
          <a:ext cx="1677967" cy="565774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39668"/>
                <a:gridCol w="838299"/>
              </a:tblGrid>
              <a:tr h="564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Фев-раль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направление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34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4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СЗ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34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4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ЮЗ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4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Ю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34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ЮВ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4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34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СВ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4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Без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ветра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cxnSp>
        <p:nvCxnSpPr>
          <p:cNvPr id="80" name="Прямая соединительная линия 79"/>
          <p:cNvCxnSpPr>
            <a:stCxn id="19" idx="1"/>
            <a:endCxn id="37" idx="1"/>
          </p:cNvCxnSpPr>
          <p:nvPr/>
        </p:nvCxnSpPr>
        <p:spPr>
          <a:xfrm rot="16200000" flipV="1">
            <a:off x="3986889" y="2587259"/>
            <a:ext cx="254135" cy="78903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37" idx="1"/>
          </p:cNvCxnSpPr>
          <p:nvPr/>
        </p:nvCxnSpPr>
        <p:spPr>
          <a:xfrm rot="5400000">
            <a:off x="3215632" y="2996631"/>
            <a:ext cx="645730" cy="36188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>
            <a:endCxn id="32" idx="0"/>
          </p:cNvCxnSpPr>
          <p:nvPr/>
        </p:nvCxnSpPr>
        <p:spPr>
          <a:xfrm rot="16200000" flipH="1">
            <a:off x="3090038" y="3767953"/>
            <a:ext cx="818708" cy="28367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flipV="1">
            <a:off x="3643306" y="4071942"/>
            <a:ext cx="857256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endCxn id="43" idx="1"/>
          </p:cNvCxnSpPr>
          <p:nvPr/>
        </p:nvCxnSpPr>
        <p:spPr>
          <a:xfrm flipV="1">
            <a:off x="4500562" y="4000424"/>
            <a:ext cx="637053" cy="7151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>
            <a:stCxn id="43" idx="1"/>
            <a:endCxn id="55" idx="1"/>
          </p:cNvCxnSpPr>
          <p:nvPr/>
        </p:nvCxnSpPr>
        <p:spPr>
          <a:xfrm rot="5400000" flipH="1">
            <a:off x="4766167" y="3628977"/>
            <a:ext cx="508271" cy="2346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>
            <a:stCxn id="55" idx="1"/>
          </p:cNvCxnSpPr>
          <p:nvPr/>
        </p:nvCxnSpPr>
        <p:spPr>
          <a:xfrm rot="16200000" flipV="1">
            <a:off x="4705920" y="3295081"/>
            <a:ext cx="348905" cy="4523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>
            <a:endCxn id="19" idx="1"/>
          </p:cNvCxnSpPr>
          <p:nvPr/>
        </p:nvCxnSpPr>
        <p:spPr>
          <a:xfrm rot="10800000">
            <a:off x="4508474" y="3108844"/>
            <a:ext cx="349279" cy="344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Водяной  пар в атмосфере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Насыщенный и ненасыщенный воздух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Относительная влажность воздуха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Туман и облака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Водяной  пар в атмосфере.</a:t>
            </a:r>
            <a:br>
              <a:rPr lang="ru-RU" dirty="0" smtClean="0"/>
            </a:br>
            <a:r>
              <a:rPr lang="ru-RU" dirty="0" smtClean="0"/>
              <a:t>Абсолютная влажность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1285852" y="6858000"/>
            <a:ext cx="6143668" cy="250033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водяного пара в граммах в 1 м³ воздуха называется абсолютной влажностью воздуха.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-0.00017 -0.640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Насыщенный и ненасыщенный воздух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214819"/>
            <a:ext cx="8229600" cy="857256"/>
          </a:xfrm>
        </p:spPr>
        <p:txBody>
          <a:bodyPr/>
          <a:lstStyle/>
          <a:p>
            <a:r>
              <a:rPr lang="ru-RU" dirty="0" smtClean="0"/>
              <a:t>Рассмотрите  рис. 77 на с. 121.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1643050"/>
            <a:ext cx="8001056" cy="192882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i="1" dirty="0" smtClean="0"/>
              <a:t>Если воздух не может вместить больше водяного пара, чем он содержит, то его называют насыщенным.</a:t>
            </a:r>
            <a:endParaRPr lang="ru-RU" sz="3200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Туман и облака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Типы облаков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31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Кучевые</a:t>
            </a:r>
          </a:p>
          <a:p>
            <a:r>
              <a:rPr lang="ru-RU" dirty="0" smtClean="0"/>
              <a:t>Слоистые</a:t>
            </a:r>
          </a:p>
          <a:p>
            <a:r>
              <a:rPr lang="ru-RU" dirty="0" smtClean="0"/>
              <a:t>перистые</a:t>
            </a:r>
            <a:endParaRPr lang="ru-RU" dirty="0"/>
          </a:p>
        </p:txBody>
      </p:sp>
      <p:sp>
        <p:nvSpPr>
          <p:cNvPr id="4" name="Облако 3">
            <a:hlinkClick r:id="rId2" action="ppaction://hlinkfile"/>
          </p:cNvPr>
          <p:cNvSpPr/>
          <p:nvPr/>
        </p:nvSpPr>
        <p:spPr>
          <a:xfrm>
            <a:off x="428596" y="4786322"/>
            <a:ext cx="3500462" cy="17859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  <p:bldP spid="4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254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Водяной пар  и  облака </vt:lpstr>
      <vt:lpstr> Повторение </vt:lpstr>
      <vt:lpstr>В каком направление будет дуть ветер?</vt:lpstr>
      <vt:lpstr>Слайд 4</vt:lpstr>
      <vt:lpstr>План урока:</vt:lpstr>
      <vt:lpstr> Водяной  пар в атмосфере. Абсолютная влажность </vt:lpstr>
      <vt:lpstr> Насыщенный и ненасыщенный воздух </vt:lpstr>
      <vt:lpstr>Туман и облака</vt:lpstr>
      <vt:lpstr>Типы облаков</vt:lpstr>
      <vt:lpstr>Кучевые облака</vt:lpstr>
      <vt:lpstr>Слайд 11</vt:lpstr>
      <vt:lpstr>Слайд 12</vt:lpstr>
      <vt:lpstr>Слоистые облака</vt:lpstr>
      <vt:lpstr>Перистые  облака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Водяной пар и облака </dc:title>
  <dc:creator>Нина Валентиновна</dc:creator>
  <cp:lastModifiedBy>Нина Валентиновна</cp:lastModifiedBy>
  <cp:revision>5</cp:revision>
  <dcterms:created xsi:type="dcterms:W3CDTF">2009-03-12T17:35:00Z</dcterms:created>
  <dcterms:modified xsi:type="dcterms:W3CDTF">2009-03-16T12:21:03Z</dcterms:modified>
</cp:coreProperties>
</file>