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11" r:id="rId3"/>
    <p:sldId id="441" r:id="rId4"/>
    <p:sldId id="442" r:id="rId5"/>
    <p:sldId id="443" r:id="rId6"/>
    <p:sldId id="444" r:id="rId7"/>
    <p:sldId id="445" r:id="rId8"/>
    <p:sldId id="446" r:id="rId9"/>
    <p:sldId id="447" r:id="rId10"/>
    <p:sldId id="448" r:id="rId11"/>
    <p:sldId id="449" r:id="rId12"/>
    <p:sldId id="450" r:id="rId13"/>
    <p:sldId id="451" r:id="rId14"/>
    <p:sldId id="452" r:id="rId15"/>
    <p:sldId id="472" r:id="rId16"/>
    <p:sldId id="454" r:id="rId17"/>
    <p:sldId id="455" r:id="rId18"/>
    <p:sldId id="456" r:id="rId19"/>
    <p:sldId id="457" r:id="rId20"/>
    <p:sldId id="458" r:id="rId21"/>
    <p:sldId id="471" r:id="rId22"/>
    <p:sldId id="460" r:id="rId23"/>
    <p:sldId id="461" r:id="rId24"/>
    <p:sldId id="462" r:id="rId25"/>
    <p:sldId id="463" r:id="rId26"/>
    <p:sldId id="464" r:id="rId27"/>
    <p:sldId id="465" r:id="rId28"/>
    <p:sldId id="466" r:id="rId29"/>
    <p:sldId id="467" r:id="rId30"/>
    <p:sldId id="468" r:id="rId31"/>
    <p:sldId id="469" r:id="rId32"/>
    <p:sldId id="47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C1F1"/>
    <a:srgbClr val="E4CA80"/>
    <a:srgbClr val="F7FE98"/>
    <a:srgbClr val="3A9DB8"/>
    <a:srgbClr val="DDBA59"/>
    <a:srgbClr val="274FA9"/>
    <a:srgbClr val="DD4BD6"/>
    <a:srgbClr val="47AAC5"/>
    <a:srgbClr val="E0C16A"/>
    <a:srgbClr val="6AD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1" d="100"/>
          <a:sy n="81" d="100"/>
        </p:scale>
        <p:origin x="15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084B7-9264-4FFE-9A23-39885C1FABE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A5B04-1725-442E-A2EA-BE61BD17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1.xml"/><Relationship Id="rId18" Type="http://schemas.openxmlformats.org/officeDocument/2006/relationships/slide" Target="slide18.xml"/><Relationship Id="rId26" Type="http://schemas.openxmlformats.org/officeDocument/2006/relationships/slide" Target="slide25.xml"/><Relationship Id="rId3" Type="http://schemas.openxmlformats.org/officeDocument/2006/relationships/image" Target="../media/image2.jpeg"/><Relationship Id="rId21" Type="http://schemas.openxmlformats.org/officeDocument/2006/relationships/slide" Target="slide20.xml"/><Relationship Id="rId7" Type="http://schemas.openxmlformats.org/officeDocument/2006/relationships/slide" Target="slide5.xml"/><Relationship Id="rId12" Type="http://schemas.openxmlformats.org/officeDocument/2006/relationships/slide" Target="slide12.xml"/><Relationship Id="rId17" Type="http://schemas.openxmlformats.org/officeDocument/2006/relationships/slide" Target="slide15.xml"/><Relationship Id="rId25" Type="http://schemas.openxmlformats.org/officeDocument/2006/relationships/slide" Target="slide23.xml"/><Relationship Id="rId33" Type="http://schemas.openxmlformats.org/officeDocument/2006/relationships/slide" Target="slide32.xml"/><Relationship Id="rId2" Type="http://schemas.openxmlformats.org/officeDocument/2006/relationships/image" Target="../media/image1.jpeg"/><Relationship Id="rId16" Type="http://schemas.openxmlformats.org/officeDocument/2006/relationships/slide" Target="slide16.xml"/><Relationship Id="rId20" Type="http://schemas.openxmlformats.org/officeDocument/2006/relationships/slide" Target="slide19.xml"/><Relationship Id="rId29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9.xml"/><Relationship Id="rId24" Type="http://schemas.openxmlformats.org/officeDocument/2006/relationships/slide" Target="slide24.xml"/><Relationship Id="rId32" Type="http://schemas.openxmlformats.org/officeDocument/2006/relationships/slide" Target="slide31.xml"/><Relationship Id="rId5" Type="http://schemas.openxmlformats.org/officeDocument/2006/relationships/slide" Target="slide3.xml"/><Relationship Id="rId15" Type="http://schemas.openxmlformats.org/officeDocument/2006/relationships/slide" Target="slide14.xml"/><Relationship Id="rId23" Type="http://schemas.openxmlformats.org/officeDocument/2006/relationships/slide" Target="slide21.xml"/><Relationship Id="rId28" Type="http://schemas.openxmlformats.org/officeDocument/2006/relationships/slide" Target="slide28.xml"/><Relationship Id="rId10" Type="http://schemas.openxmlformats.org/officeDocument/2006/relationships/slide" Target="slide10.xml"/><Relationship Id="rId19" Type="http://schemas.openxmlformats.org/officeDocument/2006/relationships/slide" Target="slide17.xml"/><Relationship Id="rId31" Type="http://schemas.openxmlformats.org/officeDocument/2006/relationships/slide" Target="slide29.xml"/><Relationship Id="rId4" Type="http://schemas.openxmlformats.org/officeDocument/2006/relationships/slide" Target="slide4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2.xml"/><Relationship Id="rId27" Type="http://schemas.openxmlformats.org/officeDocument/2006/relationships/slide" Target="slide26.xml"/><Relationship Id="rId30" Type="http://schemas.openxmlformats.org/officeDocument/2006/relationships/slide" Target="slide30.xml"/><Relationship Id="rId8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pedsovet.su/_ld/451/95665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0"/>
            <a:ext cx="9130141" cy="6847606"/>
          </a:xfrm>
          <a:prstGeom prst="rect">
            <a:avLst/>
          </a:prstGeom>
          <a:noFill/>
        </p:spPr>
      </p:pic>
      <p:pic>
        <p:nvPicPr>
          <p:cNvPr id="11" name="Picture 10" descr="http://www.sternwarte-heimersheim.de/wp-content/uploads/zwergplaneten-pia08003.jpg"/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631649" y="1124992"/>
            <a:ext cx="413222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Викторина</a:t>
            </a:r>
            <a:endParaRPr lang="ru-RU" sz="6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999634"/>
            <a:ext cx="788436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Самый Умный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5517232"/>
            <a:ext cx="2835905" cy="110799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D0B8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</a:t>
            </a:r>
          </a:p>
        </p:txBody>
      </p:sp>
      <p:sp>
        <p:nvSpPr>
          <p:cNvPr id="9" name="WordArt 12"/>
          <p:cNvSpPr>
            <a:spLocks noChangeArrowheads="1" noChangeShapeType="1" noTextEdit="1"/>
          </p:cNvSpPr>
          <p:nvPr/>
        </p:nvSpPr>
        <p:spPr bwMode="auto">
          <a:xfrm>
            <a:off x="395536" y="5733256"/>
            <a:ext cx="3028950" cy="7493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4CA80"/>
              </a:solidFill>
              <a:latin typeface="Arial Black" pitchFamily="34" charset="0"/>
              <a:cs typeface="Arial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1582065" cy="1944216"/>
          </a:xfrm>
          <a:prstGeom prst="rect">
            <a:avLst/>
          </a:prstGeom>
        </p:spPr>
      </p:pic>
      <p:pic>
        <p:nvPicPr>
          <p:cNvPr id="10" name="Picture 4" descr="http://img0.liveinternet.ru/images/attach/c/6/89/855/89855506_large_069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083590" y="188640"/>
            <a:ext cx="2060410" cy="1850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Меркурий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Самая маленькая планета Солнечной системы?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Солнечная система 2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81812621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27586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Луна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Спутником Земли является…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sp>
        <p:nvSpPr>
          <p:cNvPr id="11" name="Text Box 51">
            <a:extLst>
              <a:ext uri="{FF2B5EF4-FFF2-40B4-BE49-F238E27FC236}">
                <a16:creationId xmlns:a16="http://schemas.microsoft.com/office/drawing/2014/main" id="{08C759C8-A53A-4D06-AF78-D55879EE9A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7777" y="736659"/>
            <a:ext cx="5022304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Земля в Солнечной системе 2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75633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365 суток и 6 часов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Один орбитальный оборот Земля совершает за … 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sp>
        <p:nvSpPr>
          <p:cNvPr id="12" name="Text Box 51">
            <a:extLst>
              <a:ext uri="{FF2B5EF4-FFF2-40B4-BE49-F238E27FC236}">
                <a16:creationId xmlns:a16="http://schemas.microsoft.com/office/drawing/2014/main" id="{D7749EEC-F0D4-4FDF-B443-3C2DE1404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7777" y="736659"/>
            <a:ext cx="5022304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Движение Земли 2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62031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Северный полюс и Южный полюс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1752600"/>
            <a:ext cx="6858000" cy="246691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Как называются точки, в которых ось пересекается с поверхностью Земли?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Планета Земля 2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44148358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Летнего солнцестояния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531625"/>
            <a:ext cx="6858000" cy="908864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22 июня называется днем…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Солнечный свет на Земле 2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26384961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73919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Метеорит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023593"/>
            <a:ext cx="6858000" cy="246691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Как называется камень, если он прилетел на Землю из космоса?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Вселенная 3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05873009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27587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5079414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Венера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1884830"/>
            <a:ext cx="6858000" cy="3245941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Эта планета окутана плотным слоем облаков, из-за которых невозможно разглядеть поверхность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Солнечная система 3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64762385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77479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Марс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Возможной для жизни так же, как и Земля, является…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sp>
        <p:nvSpPr>
          <p:cNvPr id="11" name="Text Box 51">
            <a:extLst>
              <a:ext uri="{FF2B5EF4-FFF2-40B4-BE49-F238E27FC236}">
                <a16:creationId xmlns:a16="http://schemas.microsoft.com/office/drawing/2014/main" id="{629C50B6-0064-45F7-AEE8-B4E834B43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7777" y="736659"/>
            <a:ext cx="5022304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Земля в Солнечной системе 3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22456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27586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940121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С запада на восток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1636148"/>
            <a:ext cx="6858000" cy="3245941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В каком направлении Земля движется вокруг своей оси? В ответе укажите стороны света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sp>
        <p:nvSpPr>
          <p:cNvPr id="11" name="Text Box 51">
            <a:extLst>
              <a:ext uri="{FF2B5EF4-FFF2-40B4-BE49-F238E27FC236}">
                <a16:creationId xmlns:a16="http://schemas.microsoft.com/office/drawing/2014/main" id="{8AE9B64C-AB8A-4190-8C3B-F5C28E279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7777" y="736659"/>
            <a:ext cx="5022304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Движение Земли 3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97160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Литосфера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Как называется твердая оболочка Земли?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Планета Земля 3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50514050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10">
            <a:extLst>
              <a:ext uri="{FF2B5EF4-FFF2-40B4-BE49-F238E27FC236}">
                <a16:creationId xmlns:a16="http://schemas.microsoft.com/office/drawing/2014/main" id="{6E59C395-2926-4B50-BD7E-E2A683844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40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C767E7D-B487-43A4-A43F-5AE076138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77479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10" name="Text Box 51"/>
          <p:cNvSpPr txBox="1">
            <a:spLocks noChangeArrowheads="1"/>
          </p:cNvSpPr>
          <p:nvPr/>
        </p:nvSpPr>
        <p:spPr bwMode="auto">
          <a:xfrm>
            <a:off x="457200" y="319088"/>
            <a:ext cx="11969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Вселенная</a:t>
            </a:r>
            <a:endParaRPr lang="en-US" sz="1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3112" name="Text Box 161"/>
          <p:cNvSpPr txBox="1">
            <a:spLocks noChangeArrowheads="1"/>
          </p:cNvSpPr>
          <p:nvPr/>
        </p:nvSpPr>
        <p:spPr bwMode="auto">
          <a:xfrm>
            <a:off x="1844040" y="319088"/>
            <a:ext cx="11969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Солнечная система</a:t>
            </a:r>
            <a:endParaRPr lang="en-US" sz="1600" b="1" dirty="0">
              <a:ln w="11430">
                <a:solidFill>
                  <a:srgbClr val="FFC00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13" name="Text Box 162"/>
          <p:cNvSpPr txBox="1">
            <a:spLocks noChangeArrowheads="1"/>
          </p:cNvSpPr>
          <p:nvPr/>
        </p:nvSpPr>
        <p:spPr bwMode="auto">
          <a:xfrm>
            <a:off x="3230880" y="367759"/>
            <a:ext cx="134112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Земля в Солнечной системе</a:t>
            </a:r>
            <a:endParaRPr lang="en-US" sz="1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14" name="Text Box 163"/>
          <p:cNvSpPr txBox="1">
            <a:spLocks noChangeArrowheads="1"/>
          </p:cNvSpPr>
          <p:nvPr/>
        </p:nvSpPr>
        <p:spPr bwMode="auto">
          <a:xfrm>
            <a:off x="4617720" y="319088"/>
            <a:ext cx="11969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Движение Земли</a:t>
            </a:r>
          </a:p>
        </p:txBody>
      </p:sp>
      <p:sp>
        <p:nvSpPr>
          <p:cNvPr id="3115" name="Text Box 164"/>
          <p:cNvSpPr txBox="1">
            <a:spLocks noChangeArrowheads="1"/>
          </p:cNvSpPr>
          <p:nvPr/>
        </p:nvSpPr>
        <p:spPr bwMode="auto">
          <a:xfrm>
            <a:off x="6004560" y="319088"/>
            <a:ext cx="11969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Планета Земля</a:t>
            </a:r>
            <a:endParaRPr lang="en-US" sz="1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2213" name="Text Box 165"/>
          <p:cNvSpPr txBox="1">
            <a:spLocks noChangeArrowheads="1"/>
          </p:cNvSpPr>
          <p:nvPr/>
        </p:nvSpPr>
        <p:spPr bwMode="auto">
          <a:xfrm>
            <a:off x="7391400" y="319088"/>
            <a:ext cx="1447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dirty="0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Солнечный свет на Земле</a:t>
            </a:r>
          </a:p>
        </p:txBody>
      </p:sp>
      <p:sp>
        <p:nvSpPr>
          <p:cNvPr id="57" name="Скругленный прямоугольник 56">
            <a:hlinkClick r:id="rId4" action="ppaction://hlinksldjump"/>
          </p:cNvPr>
          <p:cNvSpPr/>
          <p:nvPr/>
        </p:nvSpPr>
        <p:spPr>
          <a:xfrm>
            <a:off x="185112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</a:p>
        </p:txBody>
      </p:sp>
      <p:sp>
        <p:nvSpPr>
          <p:cNvPr id="58" name="Скругленный прямоугольник 57">
            <a:hlinkClick r:id="rId5" action="ppaction://hlinksldjump"/>
          </p:cNvPr>
          <p:cNvSpPr/>
          <p:nvPr/>
        </p:nvSpPr>
        <p:spPr>
          <a:xfrm>
            <a:off x="457200" y="11850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</a:p>
        </p:txBody>
      </p:sp>
      <p:sp>
        <p:nvSpPr>
          <p:cNvPr id="59" name="Скругленный прямоугольник 58">
            <a:hlinkClick r:id="rId6" action="ppaction://hlinksldjump"/>
          </p:cNvPr>
          <p:cNvSpPr/>
          <p:nvPr/>
        </p:nvSpPr>
        <p:spPr>
          <a:xfrm>
            <a:off x="463896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</a:p>
        </p:txBody>
      </p:sp>
      <p:sp>
        <p:nvSpPr>
          <p:cNvPr id="60" name="Скругленный прямоугольник 59">
            <a:hlinkClick r:id="rId7" action="ppaction://hlinksldjump"/>
          </p:cNvPr>
          <p:cNvSpPr/>
          <p:nvPr/>
        </p:nvSpPr>
        <p:spPr>
          <a:xfrm>
            <a:off x="3245040" y="11850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</a:p>
        </p:txBody>
      </p:sp>
      <p:sp>
        <p:nvSpPr>
          <p:cNvPr id="61" name="Скругленный прямоугольник 60">
            <a:hlinkClick r:id="rId8" action="ppaction://hlinksldjump"/>
          </p:cNvPr>
          <p:cNvSpPr/>
          <p:nvPr/>
        </p:nvSpPr>
        <p:spPr>
          <a:xfrm>
            <a:off x="6032880" y="11850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</a:p>
        </p:txBody>
      </p:sp>
      <p:sp>
        <p:nvSpPr>
          <p:cNvPr id="62" name="Скругленный прямоугольник 61">
            <a:hlinkClick r:id="rId9" action="ppaction://hlinksldjump"/>
          </p:cNvPr>
          <p:cNvSpPr/>
          <p:nvPr/>
        </p:nvSpPr>
        <p:spPr>
          <a:xfrm>
            <a:off x="742680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</a:p>
        </p:txBody>
      </p:sp>
      <p:sp>
        <p:nvSpPr>
          <p:cNvPr id="64" name="Скругленный прямоугольник 63">
            <a:hlinkClick r:id="rId10" action="ppaction://hlinksldjump"/>
          </p:cNvPr>
          <p:cNvSpPr/>
          <p:nvPr/>
        </p:nvSpPr>
        <p:spPr>
          <a:xfrm>
            <a:off x="185112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</a:p>
        </p:txBody>
      </p:sp>
      <p:sp>
        <p:nvSpPr>
          <p:cNvPr id="65" name="Скругленный прямоугольник 64">
            <a:hlinkClick r:id="rId11" action="ppaction://hlinksldjump"/>
          </p:cNvPr>
          <p:cNvSpPr/>
          <p:nvPr/>
        </p:nvSpPr>
        <p:spPr>
          <a:xfrm>
            <a:off x="457200" y="20232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</a:p>
        </p:txBody>
      </p:sp>
      <p:sp>
        <p:nvSpPr>
          <p:cNvPr id="66" name="Скругленный прямоугольник 65">
            <a:hlinkClick r:id="rId12" action="ppaction://hlinksldjump"/>
          </p:cNvPr>
          <p:cNvSpPr/>
          <p:nvPr/>
        </p:nvSpPr>
        <p:spPr>
          <a:xfrm>
            <a:off x="463896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</a:p>
        </p:txBody>
      </p:sp>
      <p:sp>
        <p:nvSpPr>
          <p:cNvPr id="67" name="Скругленный прямоугольник 66">
            <a:hlinkClick r:id="rId13" action="ppaction://hlinksldjump"/>
          </p:cNvPr>
          <p:cNvSpPr/>
          <p:nvPr/>
        </p:nvSpPr>
        <p:spPr>
          <a:xfrm>
            <a:off x="3245040" y="20232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</a:p>
        </p:txBody>
      </p:sp>
      <p:sp>
        <p:nvSpPr>
          <p:cNvPr id="68" name="Скругленный прямоугольник 67">
            <a:hlinkClick r:id="rId14" action="ppaction://hlinksldjump"/>
          </p:cNvPr>
          <p:cNvSpPr/>
          <p:nvPr/>
        </p:nvSpPr>
        <p:spPr>
          <a:xfrm>
            <a:off x="6032880" y="20232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</a:p>
        </p:txBody>
      </p:sp>
      <p:sp>
        <p:nvSpPr>
          <p:cNvPr id="69" name="Скругленный прямоугольник 68">
            <a:hlinkClick r:id="rId15" action="ppaction://hlinksldjump"/>
          </p:cNvPr>
          <p:cNvSpPr/>
          <p:nvPr/>
        </p:nvSpPr>
        <p:spPr>
          <a:xfrm>
            <a:off x="742680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</a:p>
        </p:txBody>
      </p:sp>
      <p:sp>
        <p:nvSpPr>
          <p:cNvPr id="70" name="Скругленный прямоугольник 69">
            <a:hlinkClick r:id="rId16" action="ppaction://hlinksldjump"/>
          </p:cNvPr>
          <p:cNvSpPr/>
          <p:nvPr/>
        </p:nvSpPr>
        <p:spPr>
          <a:xfrm>
            <a:off x="184613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</a:p>
        </p:txBody>
      </p:sp>
      <p:sp>
        <p:nvSpPr>
          <p:cNvPr id="71" name="Скругленный прямоугольник 70">
            <a:hlinkClick r:id="rId17" action="ppaction://hlinksldjump"/>
          </p:cNvPr>
          <p:cNvSpPr/>
          <p:nvPr/>
        </p:nvSpPr>
        <p:spPr>
          <a:xfrm>
            <a:off x="452215" y="28614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</a:p>
        </p:txBody>
      </p:sp>
      <p:sp>
        <p:nvSpPr>
          <p:cNvPr id="72" name="Скругленный прямоугольник 71">
            <a:hlinkClick r:id="rId18" action="ppaction://hlinksldjump"/>
          </p:cNvPr>
          <p:cNvSpPr/>
          <p:nvPr/>
        </p:nvSpPr>
        <p:spPr>
          <a:xfrm>
            <a:off x="463397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</a:p>
        </p:txBody>
      </p:sp>
      <p:sp>
        <p:nvSpPr>
          <p:cNvPr id="73" name="Скругленный прямоугольник 72">
            <a:hlinkClick r:id="rId19" action="ppaction://hlinksldjump"/>
          </p:cNvPr>
          <p:cNvSpPr/>
          <p:nvPr/>
        </p:nvSpPr>
        <p:spPr>
          <a:xfrm>
            <a:off x="3240055" y="28614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</a:p>
        </p:txBody>
      </p:sp>
      <p:sp>
        <p:nvSpPr>
          <p:cNvPr id="74" name="Скругленный прямоугольник 73">
            <a:hlinkClick r:id="rId20" action="ppaction://hlinksldjump"/>
          </p:cNvPr>
          <p:cNvSpPr/>
          <p:nvPr/>
        </p:nvSpPr>
        <p:spPr>
          <a:xfrm>
            <a:off x="6027895" y="28614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</a:p>
        </p:txBody>
      </p:sp>
      <p:sp>
        <p:nvSpPr>
          <p:cNvPr id="75" name="Скругленный прямоугольник 74">
            <a:hlinkClick r:id="rId21" action="ppaction://hlinksldjump"/>
          </p:cNvPr>
          <p:cNvSpPr/>
          <p:nvPr/>
        </p:nvSpPr>
        <p:spPr>
          <a:xfrm>
            <a:off x="742181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</a:p>
        </p:txBody>
      </p:sp>
      <p:sp>
        <p:nvSpPr>
          <p:cNvPr id="76" name="Скругленный прямоугольник 75">
            <a:hlinkClick r:id="rId22" action="ppaction://hlinksldjump"/>
          </p:cNvPr>
          <p:cNvSpPr/>
          <p:nvPr/>
        </p:nvSpPr>
        <p:spPr>
          <a:xfrm>
            <a:off x="185112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</a:p>
        </p:txBody>
      </p:sp>
      <p:sp>
        <p:nvSpPr>
          <p:cNvPr id="77" name="Скругленный прямоугольник 76">
            <a:hlinkClick r:id="rId23" action="ppaction://hlinksldjump"/>
          </p:cNvPr>
          <p:cNvSpPr/>
          <p:nvPr/>
        </p:nvSpPr>
        <p:spPr>
          <a:xfrm>
            <a:off x="457200" y="36996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</a:p>
        </p:txBody>
      </p:sp>
      <p:sp>
        <p:nvSpPr>
          <p:cNvPr id="78" name="Скругленный прямоугольник 77">
            <a:hlinkClick r:id="rId24" action="ppaction://hlinksldjump"/>
          </p:cNvPr>
          <p:cNvSpPr/>
          <p:nvPr/>
        </p:nvSpPr>
        <p:spPr>
          <a:xfrm>
            <a:off x="463896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</a:p>
        </p:txBody>
      </p:sp>
      <p:sp>
        <p:nvSpPr>
          <p:cNvPr id="79" name="Скругленный прямоугольник 78">
            <a:hlinkClick r:id="rId25" action="ppaction://hlinksldjump"/>
          </p:cNvPr>
          <p:cNvSpPr/>
          <p:nvPr/>
        </p:nvSpPr>
        <p:spPr>
          <a:xfrm>
            <a:off x="3245040" y="36996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</a:p>
        </p:txBody>
      </p:sp>
      <p:sp>
        <p:nvSpPr>
          <p:cNvPr id="80" name="Скругленный прямоугольник 79">
            <a:hlinkClick r:id="rId26" action="ppaction://hlinksldjump"/>
          </p:cNvPr>
          <p:cNvSpPr/>
          <p:nvPr/>
        </p:nvSpPr>
        <p:spPr>
          <a:xfrm>
            <a:off x="6032880" y="36996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</a:p>
        </p:txBody>
      </p:sp>
      <p:sp>
        <p:nvSpPr>
          <p:cNvPr id="81" name="Скругленный прямоугольник 80">
            <a:hlinkClick r:id="rId27" action="ppaction://hlinksldjump"/>
          </p:cNvPr>
          <p:cNvSpPr/>
          <p:nvPr/>
        </p:nvSpPr>
        <p:spPr>
          <a:xfrm>
            <a:off x="742680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</a:p>
        </p:txBody>
      </p:sp>
      <p:sp>
        <p:nvSpPr>
          <p:cNvPr id="82" name="Скругленный прямоугольник 81">
            <a:hlinkClick r:id="rId28" action="ppaction://hlinksldjump"/>
          </p:cNvPr>
          <p:cNvSpPr/>
          <p:nvPr/>
        </p:nvSpPr>
        <p:spPr>
          <a:xfrm>
            <a:off x="184542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</a:p>
        </p:txBody>
      </p:sp>
      <p:sp>
        <p:nvSpPr>
          <p:cNvPr id="83" name="Скругленный прямоугольник 82">
            <a:hlinkClick r:id="rId29" action="ppaction://hlinksldjump"/>
          </p:cNvPr>
          <p:cNvSpPr/>
          <p:nvPr/>
        </p:nvSpPr>
        <p:spPr>
          <a:xfrm>
            <a:off x="451503" y="45378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</a:p>
        </p:txBody>
      </p:sp>
      <p:sp>
        <p:nvSpPr>
          <p:cNvPr id="84" name="Скругленный прямоугольник 83">
            <a:hlinkClick r:id="rId30" action="ppaction://hlinksldjump"/>
          </p:cNvPr>
          <p:cNvSpPr/>
          <p:nvPr/>
        </p:nvSpPr>
        <p:spPr>
          <a:xfrm>
            <a:off x="463326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</a:p>
        </p:txBody>
      </p:sp>
      <p:sp>
        <p:nvSpPr>
          <p:cNvPr id="85" name="Скругленный прямоугольник 84">
            <a:hlinkClick r:id="rId31" action="ppaction://hlinksldjump"/>
          </p:cNvPr>
          <p:cNvSpPr/>
          <p:nvPr/>
        </p:nvSpPr>
        <p:spPr>
          <a:xfrm>
            <a:off x="3239343" y="45378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</a:p>
        </p:txBody>
      </p:sp>
      <p:sp>
        <p:nvSpPr>
          <p:cNvPr id="86" name="Скругленный прямоугольник 85">
            <a:hlinkClick r:id="rId32" action="ppaction://hlinksldjump"/>
          </p:cNvPr>
          <p:cNvSpPr/>
          <p:nvPr/>
        </p:nvSpPr>
        <p:spPr>
          <a:xfrm>
            <a:off x="6027183" y="4537800"/>
            <a:ext cx="1260000" cy="720000"/>
          </a:xfrm>
          <a:prstGeom prst="roundRect">
            <a:avLst/>
          </a:prstGeom>
          <a:solidFill>
            <a:srgbClr val="FF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</a:p>
        </p:txBody>
      </p:sp>
      <p:sp>
        <p:nvSpPr>
          <p:cNvPr id="87" name="Скругленный прямоугольник 86">
            <a:hlinkClick r:id="rId33" action="ppaction://hlinksldjump"/>
          </p:cNvPr>
          <p:cNvSpPr/>
          <p:nvPr/>
        </p:nvSpPr>
        <p:spPr>
          <a:xfrm>
            <a:off x="742110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27587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На экваторе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1752600"/>
            <a:ext cx="6858000" cy="246691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В какой области Земля освещается наиболее интенсивно и равномерно?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Солнечный свет на Земле 3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21200403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Космодром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1752600"/>
            <a:ext cx="6858000" cy="246691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Как называется место, с которого запускаются ракеты в космос?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Вселенная 4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98248713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Олимп на Марсе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Самый высокий вулкан в Солнечной системе?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Солнечная система 4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95260491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08732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Овал/эллипс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Форма орбиты Земли представляет собой…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sp>
        <p:nvSpPr>
          <p:cNvPr id="12" name="Text Box 51">
            <a:extLst>
              <a:ext uri="{FF2B5EF4-FFF2-40B4-BE49-F238E27FC236}">
                <a16:creationId xmlns:a16="http://schemas.microsoft.com/office/drawing/2014/main" id="{C01C2EE5-E6E1-4222-9F10-B686D055D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7777" y="736659"/>
            <a:ext cx="5022304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Земля в Солнечной системе 4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94987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Николай Коперник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1752600"/>
            <a:ext cx="6858000" cy="246691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Какой ученый предложил гелиоцентрическую модель устройства мира?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sp>
        <p:nvSpPr>
          <p:cNvPr id="11" name="Text Box 51">
            <a:extLst>
              <a:ext uri="{FF2B5EF4-FFF2-40B4-BE49-F238E27FC236}">
                <a16:creationId xmlns:a16="http://schemas.microsoft.com/office/drawing/2014/main" id="{00F88726-BB27-47CA-93E4-75F14EABC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7777" y="736659"/>
            <a:ext cx="5022304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Движение Земли 4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3994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Азот, кислород, углекислый газ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Из каких газов состоит атмосфера  Земли?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Планета Земля 4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46729454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40466" y="4598215"/>
            <a:ext cx="6248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На северном – пол. день, на южном пол. ночь</a:t>
            </a:r>
            <a:endParaRPr lang="en-US" sz="36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539341" y="1985612"/>
            <a:ext cx="3996680" cy="2553474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8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На каком полюсе полярный день, а на каком полярная ночь?</a:t>
            </a:r>
            <a:endParaRPr lang="ru-RU" sz="28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Солнечный свет на Земле 4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6032920-AE1B-46F9-8223-EE333FDF5D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4666" y="1956998"/>
            <a:ext cx="39243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53163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51739" b="35430"/>
          <a:stretch>
            <a:fillRect/>
          </a:stretch>
        </p:blipFill>
        <p:spPr bwMode="auto">
          <a:xfrm>
            <a:off x="179512" y="158626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Юрий Гагарин,             12 апреля 1961 года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Чей голос звучит на аудио и когда сделана эта запись?</a:t>
            </a:r>
          </a:p>
        </p:txBody>
      </p:sp>
      <p:sp>
        <p:nvSpPr>
          <p:cNvPr id="19" name="Штриховая стрелка вправо 18">
            <a:hlinkClick r:id="rId6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Вселенная 5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pic>
        <p:nvPicPr>
          <p:cNvPr id="2" name="фрагмент полета">
            <a:hlinkClick r:id="" action="ppaction://media"/>
            <a:extLst>
              <a:ext uri="{FF2B5EF4-FFF2-40B4-BE49-F238E27FC236}">
                <a16:creationId xmlns:a16="http://schemas.microsoft.com/office/drawing/2014/main" id="{3F81DFBE-B4D3-4F86-8229-DDACC87A08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770571" y="411315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4981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09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Нет, т.к. Юпитер состоит из газов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Можно ли приземлится на Юпитере? Почему?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Солнечная система 5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270799039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27586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Озоновый слой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Слой Земли, поглощающий солнечную радиацию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sp>
        <p:nvSpPr>
          <p:cNvPr id="11" name="Text Box 51">
            <a:extLst>
              <a:ext uri="{FF2B5EF4-FFF2-40B4-BE49-F238E27FC236}">
                <a16:creationId xmlns:a16="http://schemas.microsoft.com/office/drawing/2014/main" id="{B85B58B5-8442-4B3B-8559-D20BAEAFB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7777" y="736659"/>
            <a:ext cx="5022304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Земля в Солнечной системе 5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286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Млечный путь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1752600"/>
            <a:ext cx="6858000" cy="246691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Галактика, в которой находится Солнечная система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Вселенная 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100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94665674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Геоцентрическая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Модель движения Земли по </a:t>
            </a:r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</a:rPr>
              <a:t>Птоломею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sp>
        <p:nvSpPr>
          <p:cNvPr id="11" name="Text Box 51">
            <a:extLst>
              <a:ext uri="{FF2B5EF4-FFF2-40B4-BE49-F238E27FC236}">
                <a16:creationId xmlns:a16="http://schemas.microsoft.com/office/drawing/2014/main" id="{D798A93D-7368-440F-AE08-A9F13D188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7777" y="736659"/>
            <a:ext cx="5022304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Движение Земли 5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40148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Евразия, Африка, Австралия, Северная Америка, Южная Америка, Антарктида</a:t>
            </a:r>
            <a:endParaRPr lang="en-US" sz="32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Назовите все материки Земли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Планета Земля 5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13122665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08733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562100" y="4374959"/>
            <a:ext cx="6248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Наша тень находится строго под нами</a:t>
            </a:r>
            <a:endParaRPr lang="en-US" sz="44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649881" y="2315663"/>
            <a:ext cx="7858095" cy="1861006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40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Как определить, что солнце находится в зените?</a:t>
            </a:r>
            <a:endParaRPr lang="ru-RU" sz="40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Солнечный свет на Земле 5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62303368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Юпитер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Самая большая планета Солнечной системы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Солнечная система 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100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238257216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595694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Третьей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003137"/>
            <a:ext cx="6858000" cy="246691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Какой по счету находится Земля по отношению к Солнцу?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067777" y="736659"/>
            <a:ext cx="5022304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Земля в Солнечной системе 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100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8093376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562100" y="4603501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Дня и ночи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331640" y="1949943"/>
            <a:ext cx="6858000" cy="246691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Благодаря осевому движению Земли происходит смена …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  <p:sp>
        <p:nvSpPr>
          <p:cNvPr id="11" name="Text Box 51">
            <a:extLst>
              <a:ext uri="{FF2B5EF4-FFF2-40B4-BE49-F238E27FC236}">
                <a16:creationId xmlns:a16="http://schemas.microsoft.com/office/drawing/2014/main" id="{4EB6C344-D8BD-460E-8FB3-792594D8F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0848" y="764704"/>
            <a:ext cx="5022304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Движение Земли 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100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69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46440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Водой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142112"/>
            <a:ext cx="6858000" cy="1687890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 err="1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Бо</a:t>
            </a:r>
            <a:r>
              <a:rPr lang="en-US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’</a:t>
            </a:r>
            <a:r>
              <a:rPr lang="ru-RU" sz="3600" b="1" i="1" spc="50" dirty="0" err="1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льшая</a:t>
            </a: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Times New Roman" charset="0"/>
              </a:rPr>
              <a:t> часть Земли покрыта…</a:t>
            </a:r>
            <a:endParaRPr lang="ru-RU" sz="3600" b="1" i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660033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Планета Земля 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100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1364165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27587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3434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Зима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1752600"/>
            <a:ext cx="6858000" cy="246691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Если в России зима, то какое время года в Северной Америке?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Солнечный свет на Земле 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100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25646132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            <a:extLst>
              <a:ext uri="{FF2B5EF4-FFF2-40B4-BE49-F238E27FC236}">
                <a16:creationId xmlns:a16="http://schemas.microsoft.com/office/drawing/2014/main" id="{5F37A811-676F-4982-BDD1-2070E16FB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9" y="10394"/>
            <a:ext cx="9130141" cy="6847606"/>
          </a:xfrm>
          <a:prstGeom prst="rect">
            <a:avLst/>
          </a:prstGeom>
          <a:noFill/>
        </p:spPr>
      </p:pic>
      <p:pic>
        <p:nvPicPr>
          <p:cNvPr id="9" name="Picture 10" descr="http://www.sternwarte-heimersheim.de/wp-content/uploads/zwergplaneten-pia08003.jpg">
            <a:extLst>
              <a:ext uri="{FF2B5EF4-FFF2-40B4-BE49-F238E27FC236}">
                <a16:creationId xmlns:a16="http://schemas.microsoft.com/office/drawing/2014/main" id="{37A4B3CE-25E3-4155-8B16-2F93D06A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1739" b="35430"/>
          <a:stretch>
            <a:fillRect/>
          </a:stretch>
        </p:blipFill>
        <p:spPr bwMode="auto">
          <a:xfrm>
            <a:off x="179512" y="108733"/>
            <a:ext cx="8784976" cy="6503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00200" y="4714709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A50021"/>
                </a:solidFill>
                <a:latin typeface="Calibri" pitchFamily="34" charset="0"/>
              </a:rPr>
              <a:t>Астрономия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95400" y="2094166"/>
            <a:ext cx="6858000" cy="246691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Как называется наука, которая изучает Вселенную?</a:t>
            </a:r>
          </a:p>
        </p:txBody>
      </p:sp>
      <p:sp>
        <p:nvSpPr>
          <p:cNvPr id="19" name="Штриховая стрелка вправо 18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609600" cy="457200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Вселенная 2</a:t>
            </a:r>
            <a:r>
              <a:rPr lang="en-US" sz="4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993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276600" y="6019800"/>
            <a:ext cx="2819400" cy="381000"/>
          </a:xfrm>
          <a:prstGeom prst="flowChartTerminator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284539282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09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2954</TotalTime>
  <Words>590</Words>
  <Application>Microsoft Office PowerPoint</Application>
  <PresentationFormat>Экран (4:3)</PresentationFormat>
  <Paragraphs>159</Paragraphs>
  <Slides>32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Arial</vt:lpstr>
      <vt:lpstr>Arial Black</vt:lpstr>
      <vt:lpstr>Arial Narrow</vt:lpstr>
      <vt:lpstr>Calibri</vt:lpstr>
      <vt:lpstr>Impact</vt:lpstr>
      <vt:lpstr>Tekton Pro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murmurmjay@gmail.com</cp:lastModifiedBy>
  <cp:revision>389</cp:revision>
  <dcterms:created xsi:type="dcterms:W3CDTF">2015-10-23T15:26:42Z</dcterms:created>
  <dcterms:modified xsi:type="dcterms:W3CDTF">2022-11-15T20:23:03Z</dcterms:modified>
</cp:coreProperties>
</file>