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9144000" cy="51435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259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1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81" cy="514348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1638" y="64388"/>
            <a:ext cx="7980722" cy="832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64123" y="955430"/>
            <a:ext cx="6390005" cy="2585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1" i="0">
                <a:solidFill>
                  <a:srgbClr val="1F11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7.png"/><Relationship Id="rId7" Type="http://schemas.openxmlformats.org/officeDocument/2006/relationships/image" Target="../media/image1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8.jpg"/><Relationship Id="rId7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31.jp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13" Type="http://schemas.openxmlformats.org/officeDocument/2006/relationships/image" Target="../media/image42.png"/><Relationship Id="rId3" Type="http://schemas.openxmlformats.org/officeDocument/2006/relationships/image" Target="../media/image34.jpg"/><Relationship Id="rId7" Type="http://schemas.openxmlformats.org/officeDocument/2006/relationships/image" Target="../media/image36.png"/><Relationship Id="rId12" Type="http://schemas.openxmlformats.org/officeDocument/2006/relationships/image" Target="../media/image41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40.jpg"/><Relationship Id="rId5" Type="http://schemas.openxmlformats.org/officeDocument/2006/relationships/image" Target="../media/image24.png"/><Relationship Id="rId10" Type="http://schemas.openxmlformats.org/officeDocument/2006/relationships/image" Target="../media/image39.jpg"/><Relationship Id="rId4" Type="http://schemas.openxmlformats.org/officeDocument/2006/relationships/image" Target="../media/image35.png"/><Relationship Id="rId9" Type="http://schemas.openxmlformats.org/officeDocument/2006/relationships/image" Target="../media/image38.png"/><Relationship Id="rId14" Type="http://schemas.openxmlformats.org/officeDocument/2006/relationships/image" Target="../media/image4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5.png"/><Relationship Id="rId7" Type="http://schemas.openxmlformats.org/officeDocument/2006/relationships/image" Target="../media/image1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762" y="0"/>
            <a:ext cx="9137650" cy="5058410"/>
            <a:chOff x="-4762" y="0"/>
            <a:chExt cx="9137650" cy="50584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41898"/>
              <a:ext cx="6398162" cy="451634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70523"/>
              <a:ext cx="5758013" cy="323999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965760"/>
              <a:ext cx="5765165" cy="3249930"/>
            </a:xfrm>
            <a:custGeom>
              <a:avLst/>
              <a:gdLst/>
              <a:ahLst/>
              <a:cxnLst/>
              <a:rect l="l" t="t" r="r" b="b"/>
              <a:pathLst>
                <a:path w="5765165" h="3249929">
                  <a:moveTo>
                    <a:pt x="0" y="0"/>
                  </a:moveTo>
                  <a:lnTo>
                    <a:pt x="4142066" y="0"/>
                  </a:lnTo>
                  <a:lnTo>
                    <a:pt x="5764738" y="1624759"/>
                  </a:lnTo>
                  <a:lnTo>
                    <a:pt x="4142066" y="3249530"/>
                  </a:lnTo>
                  <a:lnTo>
                    <a:pt x="0" y="3249530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1464" y="0"/>
              <a:ext cx="1949276" cy="14081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8650" y="37552"/>
              <a:ext cx="1234902" cy="822948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0"/>
              <a:ext cx="1155836" cy="137063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6988" y="75099"/>
              <a:ext cx="581659" cy="74784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14841" y="1671721"/>
              <a:ext cx="4617890" cy="1838096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943137" y="1772693"/>
            <a:ext cx="3058795" cy="1549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00405" marR="5080" indent="283210" algn="r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solidFill>
                  <a:srgbClr val="1F114D"/>
                </a:solidFill>
                <a:latin typeface="Arial"/>
                <a:cs typeface="Arial"/>
              </a:rPr>
              <a:t>СОВРЕМЕННЫЕ </a:t>
            </a:r>
            <a:r>
              <a:rPr sz="2000" b="1" spc="-10" dirty="0">
                <a:solidFill>
                  <a:srgbClr val="1F114D"/>
                </a:solidFill>
                <a:latin typeface="Arial"/>
                <a:cs typeface="Arial"/>
              </a:rPr>
              <a:t>ЭКОНОМИЧЕСКИЕ ОТНОШЕНИЯ</a:t>
            </a:r>
            <a:endParaRPr sz="2000">
              <a:latin typeface="Arial"/>
              <a:cs typeface="Arial"/>
            </a:endParaRPr>
          </a:p>
          <a:p>
            <a:pPr marL="457200" marR="5080" indent="-445134" algn="r">
              <a:lnSpc>
                <a:spcPct val="100000"/>
              </a:lnSpc>
            </a:pPr>
            <a:r>
              <a:rPr sz="2000" b="1" spc="-10" dirty="0">
                <a:solidFill>
                  <a:srgbClr val="FFAA3F"/>
                </a:solidFill>
                <a:latin typeface="Arial"/>
                <a:cs typeface="Arial"/>
              </a:rPr>
              <a:t>РОССИИ</a:t>
            </a:r>
            <a:r>
              <a:rPr sz="2000" b="1" spc="-8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AA3F"/>
                </a:solidFill>
                <a:latin typeface="Arial"/>
                <a:cs typeface="Arial"/>
              </a:rPr>
              <a:t>СО</a:t>
            </a:r>
            <a:r>
              <a:rPr sz="2000" b="1" spc="-7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2000" b="1" spc="-30" dirty="0">
                <a:solidFill>
                  <a:srgbClr val="FFAA3F"/>
                </a:solidFill>
                <a:latin typeface="Arial"/>
                <a:cs typeface="Arial"/>
              </a:rPr>
              <a:t>СТРАНАМИ </a:t>
            </a:r>
            <a:r>
              <a:rPr sz="2000" b="1" spc="-10" dirty="0">
                <a:solidFill>
                  <a:srgbClr val="FFAA3F"/>
                </a:solidFill>
                <a:latin typeface="Arial"/>
                <a:cs typeface="Arial"/>
              </a:rPr>
              <a:t>ЗАРУБЕЖНОЙ</a:t>
            </a:r>
            <a:r>
              <a:rPr sz="2000" b="1" spc="-12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FFAA3F"/>
                </a:solidFill>
                <a:latin typeface="Arial"/>
                <a:cs typeface="Arial"/>
              </a:rPr>
              <a:t>АЗИИ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388312" y="101112"/>
            <a:ext cx="2345055" cy="1071245"/>
            <a:chOff x="6388312" y="101112"/>
            <a:chExt cx="2345055" cy="1071245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88312" y="101112"/>
              <a:ext cx="2344720" cy="10712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735986" y="239224"/>
              <a:ext cx="1649730" cy="375920"/>
            </a:xfrm>
            <a:custGeom>
              <a:avLst/>
              <a:gdLst/>
              <a:ahLst/>
              <a:cxnLst/>
              <a:rect l="l" t="t" r="r" b="b"/>
              <a:pathLst>
                <a:path w="1649729" h="375920">
                  <a:moveTo>
                    <a:pt x="1586746" y="375899"/>
                  </a:moveTo>
                  <a:lnTo>
                    <a:pt x="62649" y="375899"/>
                  </a:lnTo>
                  <a:lnTo>
                    <a:pt x="38263" y="370975"/>
                  </a:lnTo>
                  <a:lnTo>
                    <a:pt x="18349" y="357548"/>
                  </a:lnTo>
                  <a:lnTo>
                    <a:pt x="4923" y="337634"/>
                  </a:lnTo>
                  <a:lnTo>
                    <a:pt x="0" y="313246"/>
                  </a:lnTo>
                  <a:lnTo>
                    <a:pt x="0" y="62649"/>
                  </a:lnTo>
                  <a:lnTo>
                    <a:pt x="4923" y="38263"/>
                  </a:lnTo>
                  <a:lnTo>
                    <a:pt x="18349" y="18349"/>
                  </a:lnTo>
                  <a:lnTo>
                    <a:pt x="38263" y="4923"/>
                  </a:lnTo>
                  <a:lnTo>
                    <a:pt x="62649" y="0"/>
                  </a:lnTo>
                  <a:lnTo>
                    <a:pt x="1586746" y="0"/>
                  </a:lnTo>
                  <a:lnTo>
                    <a:pt x="1631046" y="18349"/>
                  </a:lnTo>
                  <a:lnTo>
                    <a:pt x="1649396" y="62649"/>
                  </a:lnTo>
                  <a:lnTo>
                    <a:pt x="1649396" y="313246"/>
                  </a:lnTo>
                  <a:lnTo>
                    <a:pt x="1644473" y="337634"/>
                  </a:lnTo>
                  <a:lnTo>
                    <a:pt x="1631046" y="357548"/>
                  </a:lnTo>
                  <a:lnTo>
                    <a:pt x="1611132" y="370975"/>
                  </a:lnTo>
                  <a:lnTo>
                    <a:pt x="1586746" y="375899"/>
                  </a:lnTo>
                  <a:close/>
                </a:path>
              </a:pathLst>
            </a:custGeom>
            <a:solidFill>
              <a:srgbClr val="341C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735986" y="239224"/>
              <a:ext cx="1649730" cy="375920"/>
            </a:xfrm>
            <a:custGeom>
              <a:avLst/>
              <a:gdLst/>
              <a:ahLst/>
              <a:cxnLst/>
              <a:rect l="l" t="t" r="r" b="b"/>
              <a:pathLst>
                <a:path w="1649729" h="375920">
                  <a:moveTo>
                    <a:pt x="0" y="62649"/>
                  </a:moveTo>
                  <a:lnTo>
                    <a:pt x="4923" y="38263"/>
                  </a:lnTo>
                  <a:lnTo>
                    <a:pt x="18349" y="18349"/>
                  </a:lnTo>
                  <a:lnTo>
                    <a:pt x="38263" y="4923"/>
                  </a:lnTo>
                  <a:lnTo>
                    <a:pt x="62649" y="0"/>
                  </a:lnTo>
                  <a:lnTo>
                    <a:pt x="1586746" y="0"/>
                  </a:lnTo>
                  <a:lnTo>
                    <a:pt x="1631046" y="18349"/>
                  </a:lnTo>
                  <a:lnTo>
                    <a:pt x="1649396" y="62649"/>
                  </a:lnTo>
                  <a:lnTo>
                    <a:pt x="1649396" y="313246"/>
                  </a:lnTo>
                  <a:lnTo>
                    <a:pt x="1644473" y="337634"/>
                  </a:lnTo>
                  <a:lnTo>
                    <a:pt x="1631046" y="357548"/>
                  </a:lnTo>
                  <a:lnTo>
                    <a:pt x="1611132" y="370975"/>
                  </a:lnTo>
                  <a:lnTo>
                    <a:pt x="1586746" y="375899"/>
                  </a:lnTo>
                  <a:lnTo>
                    <a:pt x="62649" y="375899"/>
                  </a:lnTo>
                  <a:lnTo>
                    <a:pt x="38263" y="370975"/>
                  </a:lnTo>
                  <a:lnTo>
                    <a:pt x="18349" y="357548"/>
                  </a:lnTo>
                  <a:lnTo>
                    <a:pt x="4923" y="337634"/>
                  </a:lnTo>
                  <a:lnTo>
                    <a:pt x="0" y="313246"/>
                  </a:lnTo>
                  <a:lnTo>
                    <a:pt x="0" y="62649"/>
                  </a:lnTo>
                  <a:close/>
                </a:path>
              </a:pathLst>
            </a:custGeom>
            <a:ln w="9524">
              <a:solidFill>
                <a:srgbClr val="341C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7001916" y="302587"/>
            <a:ext cx="11176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solidFill>
                  <a:srgbClr val="FFFFFF"/>
                </a:solidFill>
              </a:rPr>
              <a:t>ГЕОГРАФИЯ</a:t>
            </a:r>
            <a:endParaRPr sz="1400"/>
          </a:p>
        </p:txBody>
      </p:sp>
      <p:grpSp>
        <p:nvGrpSpPr>
          <p:cNvPr id="17" name="object 17"/>
          <p:cNvGrpSpPr/>
          <p:nvPr/>
        </p:nvGrpSpPr>
        <p:grpSpPr>
          <a:xfrm>
            <a:off x="8088583" y="101112"/>
            <a:ext cx="1056005" cy="1071245"/>
            <a:chOff x="8088583" y="101112"/>
            <a:chExt cx="1056005" cy="1071245"/>
          </a:xfrm>
        </p:grpSpPr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088583" y="101112"/>
              <a:ext cx="1055397" cy="107122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436257" y="239224"/>
              <a:ext cx="582295" cy="375920"/>
            </a:xfrm>
            <a:custGeom>
              <a:avLst/>
              <a:gdLst/>
              <a:ahLst/>
              <a:cxnLst/>
              <a:rect l="l" t="t" r="r" b="b"/>
              <a:pathLst>
                <a:path w="582295" h="375920">
                  <a:moveTo>
                    <a:pt x="519048" y="375899"/>
                  </a:moveTo>
                  <a:lnTo>
                    <a:pt x="62649" y="375899"/>
                  </a:lnTo>
                  <a:lnTo>
                    <a:pt x="38263" y="370975"/>
                  </a:lnTo>
                  <a:lnTo>
                    <a:pt x="18349" y="357548"/>
                  </a:lnTo>
                  <a:lnTo>
                    <a:pt x="4923" y="337634"/>
                  </a:lnTo>
                  <a:lnTo>
                    <a:pt x="0" y="313246"/>
                  </a:lnTo>
                  <a:lnTo>
                    <a:pt x="0" y="62649"/>
                  </a:lnTo>
                  <a:lnTo>
                    <a:pt x="4923" y="38263"/>
                  </a:lnTo>
                  <a:lnTo>
                    <a:pt x="18349" y="18349"/>
                  </a:lnTo>
                  <a:lnTo>
                    <a:pt x="38263" y="4923"/>
                  </a:lnTo>
                  <a:lnTo>
                    <a:pt x="62649" y="0"/>
                  </a:lnTo>
                  <a:lnTo>
                    <a:pt x="519048" y="0"/>
                  </a:lnTo>
                  <a:lnTo>
                    <a:pt x="563348" y="18349"/>
                  </a:lnTo>
                  <a:lnTo>
                    <a:pt x="581698" y="62649"/>
                  </a:lnTo>
                  <a:lnTo>
                    <a:pt x="581698" y="313246"/>
                  </a:lnTo>
                  <a:lnTo>
                    <a:pt x="576775" y="337634"/>
                  </a:lnTo>
                  <a:lnTo>
                    <a:pt x="563348" y="357548"/>
                  </a:lnTo>
                  <a:lnTo>
                    <a:pt x="543434" y="370975"/>
                  </a:lnTo>
                  <a:lnTo>
                    <a:pt x="519048" y="37589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436257" y="239224"/>
              <a:ext cx="582295" cy="375920"/>
            </a:xfrm>
            <a:custGeom>
              <a:avLst/>
              <a:gdLst/>
              <a:ahLst/>
              <a:cxnLst/>
              <a:rect l="l" t="t" r="r" b="b"/>
              <a:pathLst>
                <a:path w="582295" h="375920">
                  <a:moveTo>
                    <a:pt x="0" y="62649"/>
                  </a:moveTo>
                  <a:lnTo>
                    <a:pt x="4923" y="38263"/>
                  </a:lnTo>
                  <a:lnTo>
                    <a:pt x="18349" y="18349"/>
                  </a:lnTo>
                  <a:lnTo>
                    <a:pt x="38263" y="4923"/>
                  </a:lnTo>
                  <a:lnTo>
                    <a:pt x="62649" y="0"/>
                  </a:lnTo>
                  <a:lnTo>
                    <a:pt x="519048" y="0"/>
                  </a:lnTo>
                  <a:lnTo>
                    <a:pt x="563348" y="18349"/>
                  </a:lnTo>
                  <a:lnTo>
                    <a:pt x="581698" y="62649"/>
                  </a:lnTo>
                  <a:lnTo>
                    <a:pt x="581698" y="313246"/>
                  </a:lnTo>
                  <a:lnTo>
                    <a:pt x="576775" y="337634"/>
                  </a:lnTo>
                  <a:lnTo>
                    <a:pt x="563348" y="357548"/>
                  </a:lnTo>
                  <a:lnTo>
                    <a:pt x="543434" y="370975"/>
                  </a:lnTo>
                  <a:lnTo>
                    <a:pt x="519048" y="375899"/>
                  </a:lnTo>
                  <a:lnTo>
                    <a:pt x="62649" y="375899"/>
                  </a:lnTo>
                  <a:lnTo>
                    <a:pt x="38263" y="370975"/>
                  </a:lnTo>
                  <a:lnTo>
                    <a:pt x="18349" y="357548"/>
                  </a:lnTo>
                  <a:lnTo>
                    <a:pt x="4923" y="337634"/>
                  </a:lnTo>
                  <a:lnTo>
                    <a:pt x="0" y="313246"/>
                  </a:lnTo>
                  <a:lnTo>
                    <a:pt x="0" y="62649"/>
                  </a:lnTo>
                  <a:close/>
                </a:path>
              </a:pathLst>
            </a:custGeom>
            <a:ln w="95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8556626" y="302587"/>
            <a:ext cx="34099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11Б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1989471"/>
            <a:ext cx="1299845" cy="1583055"/>
            <a:chOff x="0" y="1989471"/>
            <a:chExt cx="1299845" cy="1583055"/>
          </a:xfrm>
        </p:grpSpPr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0" y="1989471"/>
              <a:ext cx="1299334" cy="158304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3474" y="2156170"/>
              <a:ext cx="868673" cy="86867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76645" y="185524"/>
            <a:ext cx="6967335" cy="6836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261" rIns="0" bIns="0" rtlCol="0">
            <a:spAutoFit/>
          </a:bodyPr>
          <a:lstStyle/>
          <a:p>
            <a:pPr marL="3311525">
              <a:lnSpc>
                <a:spcPct val="100000"/>
              </a:lnSpc>
              <a:spcBef>
                <a:spcPts val="100"/>
              </a:spcBef>
            </a:pPr>
            <a:r>
              <a:rPr dirty="0"/>
              <a:t>ДОМАШНЕЕ</a:t>
            </a:r>
            <a:r>
              <a:rPr spc="-40" dirty="0"/>
              <a:t> </a:t>
            </a:r>
            <a:r>
              <a:rPr spc="-10" dirty="0"/>
              <a:t>ЗАДАНИЕ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3369" y="854973"/>
            <a:ext cx="6448187" cy="97619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699174" y="954922"/>
            <a:ext cx="45434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3709" indent="-461009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473709" algn="l"/>
              </a:tabLst>
            </a:pPr>
            <a:r>
              <a:rPr sz="2200" b="1" dirty="0">
                <a:solidFill>
                  <a:srgbClr val="1F114D"/>
                </a:solidFill>
                <a:latin typeface="Arial"/>
                <a:cs typeface="Arial"/>
              </a:rPr>
              <a:t>Отвечать</a:t>
            </a:r>
            <a:r>
              <a:rPr sz="2200" b="1" spc="-10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F114D"/>
                </a:solidFill>
                <a:latin typeface="Arial"/>
                <a:cs typeface="Arial"/>
              </a:rPr>
              <a:t>на</a:t>
            </a:r>
            <a:r>
              <a:rPr sz="2200" b="1" spc="-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F114D"/>
                </a:solidFill>
                <a:latin typeface="Arial"/>
                <a:cs typeface="Arial"/>
              </a:rPr>
              <a:t>вопросы</a:t>
            </a:r>
            <a:r>
              <a:rPr sz="2200" b="1" spc="-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1F114D"/>
                </a:solidFill>
                <a:latin typeface="Arial"/>
                <a:cs typeface="Arial"/>
              </a:rPr>
              <a:t>(устно)</a:t>
            </a:r>
            <a:endParaRPr sz="2200">
              <a:latin typeface="Arial"/>
              <a:cs typeface="Arial"/>
            </a:endParaRPr>
          </a:p>
          <a:p>
            <a:pPr marL="473709" indent="-461009">
              <a:lnSpc>
                <a:spcPct val="100000"/>
              </a:lnSpc>
              <a:buAutoNum type="arabicPeriod"/>
              <a:tabLst>
                <a:tab pos="473709" algn="l"/>
              </a:tabLst>
            </a:pPr>
            <a:r>
              <a:rPr sz="2200" b="1" dirty="0">
                <a:solidFill>
                  <a:srgbClr val="1F114D"/>
                </a:solidFill>
                <a:latin typeface="Arial"/>
                <a:cs typeface="Arial"/>
              </a:rPr>
              <a:t>Учить</a:t>
            </a:r>
            <a:r>
              <a:rPr sz="2200" b="1" spc="-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F114D"/>
                </a:solidFill>
                <a:latin typeface="Arial"/>
                <a:cs typeface="Arial"/>
              </a:rPr>
              <a:t>записи</a:t>
            </a:r>
            <a:r>
              <a:rPr sz="2200" b="1" spc="-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2200" b="1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1F114D"/>
                </a:solidFill>
                <a:latin typeface="Arial"/>
                <a:cs typeface="Arial"/>
              </a:rPr>
              <a:t>тетради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-4762" y="0"/>
            <a:ext cx="2875915" cy="5143500"/>
            <a:chOff x="-4762" y="0"/>
            <a:chExt cx="2875915" cy="514350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2870769" cy="255964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34424"/>
              <a:ext cx="2230630" cy="147749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229661"/>
              <a:ext cx="2237740" cy="1487170"/>
            </a:xfrm>
            <a:custGeom>
              <a:avLst/>
              <a:gdLst/>
              <a:ahLst/>
              <a:cxnLst/>
              <a:rect l="l" t="t" r="r" b="b"/>
              <a:pathLst>
                <a:path w="2237740" h="1487170">
                  <a:moveTo>
                    <a:pt x="0" y="0"/>
                  </a:moveTo>
                  <a:lnTo>
                    <a:pt x="1495456" y="0"/>
                  </a:lnTo>
                  <a:lnTo>
                    <a:pt x="2237357" y="743510"/>
                  </a:lnTo>
                  <a:lnTo>
                    <a:pt x="1495456" y="1487021"/>
                  </a:lnTo>
                  <a:lnTo>
                    <a:pt x="0" y="1487021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1416072"/>
              <a:ext cx="2862969" cy="27595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1844696"/>
              <a:ext cx="2222830" cy="148319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0" y="1839933"/>
              <a:ext cx="2230120" cy="1492885"/>
            </a:xfrm>
            <a:custGeom>
              <a:avLst/>
              <a:gdLst/>
              <a:ahLst/>
              <a:cxnLst/>
              <a:rect l="l" t="t" r="r" b="b"/>
              <a:pathLst>
                <a:path w="2230120" h="1492885">
                  <a:moveTo>
                    <a:pt x="0" y="0"/>
                  </a:moveTo>
                  <a:lnTo>
                    <a:pt x="1484784" y="0"/>
                  </a:lnTo>
                  <a:lnTo>
                    <a:pt x="2229557" y="746360"/>
                  </a:lnTo>
                  <a:lnTo>
                    <a:pt x="1484784" y="1492709"/>
                  </a:lnTo>
                  <a:lnTo>
                    <a:pt x="0" y="1492709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3026343"/>
              <a:ext cx="2862969" cy="211714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3454968"/>
              <a:ext cx="2222830" cy="148319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0" y="3450217"/>
              <a:ext cx="2230120" cy="1492885"/>
            </a:xfrm>
            <a:custGeom>
              <a:avLst/>
              <a:gdLst/>
              <a:ahLst/>
              <a:cxnLst/>
              <a:rect l="l" t="t" r="r" b="b"/>
              <a:pathLst>
                <a:path w="2230120" h="1492885">
                  <a:moveTo>
                    <a:pt x="0" y="0"/>
                  </a:moveTo>
                  <a:lnTo>
                    <a:pt x="1484784" y="0"/>
                  </a:lnTo>
                  <a:lnTo>
                    <a:pt x="2229557" y="746348"/>
                  </a:lnTo>
                  <a:lnTo>
                    <a:pt x="1484784" y="1492696"/>
                  </a:lnTo>
                  <a:lnTo>
                    <a:pt x="0" y="1492696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762" y="0"/>
            <a:ext cx="9149080" cy="2559685"/>
            <a:chOff x="-4762" y="0"/>
            <a:chExt cx="9149080" cy="255968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870769" cy="255964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34424"/>
              <a:ext cx="2230630" cy="147749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229661"/>
              <a:ext cx="2237740" cy="1487170"/>
            </a:xfrm>
            <a:custGeom>
              <a:avLst/>
              <a:gdLst/>
              <a:ahLst/>
              <a:cxnLst/>
              <a:rect l="l" t="t" r="r" b="b"/>
              <a:pathLst>
                <a:path w="2237740" h="1487170">
                  <a:moveTo>
                    <a:pt x="0" y="0"/>
                  </a:moveTo>
                  <a:lnTo>
                    <a:pt x="1495456" y="0"/>
                  </a:lnTo>
                  <a:lnTo>
                    <a:pt x="2237357" y="743510"/>
                  </a:lnTo>
                  <a:lnTo>
                    <a:pt x="1495456" y="1487021"/>
                  </a:lnTo>
                  <a:lnTo>
                    <a:pt x="0" y="1487021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76645" y="185524"/>
              <a:ext cx="6967335" cy="683698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261" rIns="0" bIns="0" rtlCol="0">
            <a:spAutoFit/>
          </a:bodyPr>
          <a:lstStyle/>
          <a:p>
            <a:pPr marL="3241040">
              <a:lnSpc>
                <a:spcPct val="100000"/>
              </a:lnSpc>
              <a:spcBef>
                <a:spcPts val="100"/>
              </a:spcBef>
            </a:pPr>
            <a:r>
              <a:rPr dirty="0"/>
              <a:t>СЕГОДНЯ</a:t>
            </a:r>
            <a:r>
              <a:rPr spc="-60" dirty="0"/>
              <a:t> </a:t>
            </a:r>
            <a:r>
              <a:rPr dirty="0"/>
              <a:t>ВЫ</a:t>
            </a:r>
            <a:r>
              <a:rPr spc="-60" dirty="0"/>
              <a:t> </a:t>
            </a:r>
            <a:r>
              <a:rPr spc="-10" dirty="0"/>
              <a:t>УЗНАЕТЕ</a:t>
            </a: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27770" y="854973"/>
            <a:ext cx="6693886" cy="2884794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3550" indent="-45085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463550" algn="l"/>
              </a:tabLst>
            </a:pPr>
            <a:r>
              <a:rPr spc="-10" dirty="0"/>
              <a:t>Экономические</a:t>
            </a:r>
            <a:r>
              <a:rPr spc="-80" dirty="0"/>
              <a:t> </a:t>
            </a:r>
            <a:r>
              <a:rPr dirty="0"/>
              <a:t>отношения</a:t>
            </a:r>
            <a:r>
              <a:rPr spc="-75" dirty="0"/>
              <a:t> </a:t>
            </a:r>
            <a:r>
              <a:rPr dirty="0"/>
              <a:t>России</a:t>
            </a:r>
            <a:r>
              <a:rPr spc="-75" dirty="0"/>
              <a:t> </a:t>
            </a:r>
            <a:r>
              <a:rPr dirty="0"/>
              <a:t>с</a:t>
            </a:r>
            <a:r>
              <a:rPr spc="-75" dirty="0"/>
              <a:t> </a:t>
            </a:r>
            <a:r>
              <a:rPr spc="-10" dirty="0"/>
              <a:t>Китаем</a:t>
            </a:r>
          </a:p>
          <a:p>
            <a:pPr marL="463550" indent="-450850">
              <a:lnSpc>
                <a:spcPct val="100000"/>
              </a:lnSpc>
              <a:buAutoNum type="arabicPeriod"/>
              <a:tabLst>
                <a:tab pos="463550" algn="l"/>
              </a:tabLst>
            </a:pPr>
            <a:r>
              <a:rPr spc="-10" dirty="0"/>
              <a:t>Экономические</a:t>
            </a:r>
            <a:r>
              <a:rPr spc="-80" dirty="0"/>
              <a:t> </a:t>
            </a:r>
            <a:r>
              <a:rPr dirty="0"/>
              <a:t>отношения</a:t>
            </a:r>
            <a:r>
              <a:rPr spc="-75" dirty="0"/>
              <a:t> </a:t>
            </a:r>
            <a:r>
              <a:rPr dirty="0"/>
              <a:t>России</a:t>
            </a:r>
            <a:r>
              <a:rPr spc="-75" dirty="0"/>
              <a:t> </a:t>
            </a:r>
            <a:r>
              <a:rPr dirty="0"/>
              <a:t>с</a:t>
            </a:r>
            <a:r>
              <a:rPr spc="-75" dirty="0"/>
              <a:t> </a:t>
            </a:r>
            <a:r>
              <a:rPr spc="-10" dirty="0"/>
              <a:t>Индией</a:t>
            </a:r>
          </a:p>
          <a:p>
            <a:pPr marL="463550" marR="1075690" indent="-451484">
              <a:lnSpc>
                <a:spcPct val="100000"/>
              </a:lnSpc>
              <a:buAutoNum type="arabicPeriod"/>
              <a:tabLst>
                <a:tab pos="463550" algn="l"/>
              </a:tabLst>
            </a:pPr>
            <a:r>
              <a:rPr spc="-10" dirty="0"/>
              <a:t>Экономические</a:t>
            </a:r>
            <a:r>
              <a:rPr spc="-100" dirty="0"/>
              <a:t> </a:t>
            </a:r>
            <a:r>
              <a:rPr dirty="0"/>
              <a:t>отношения</a:t>
            </a:r>
            <a:r>
              <a:rPr spc="-100" dirty="0"/>
              <a:t> </a:t>
            </a:r>
            <a:r>
              <a:rPr dirty="0"/>
              <a:t>России</a:t>
            </a:r>
            <a:r>
              <a:rPr spc="-100" dirty="0"/>
              <a:t> </a:t>
            </a:r>
            <a:r>
              <a:rPr spc="-50" dirty="0"/>
              <a:t>с </a:t>
            </a:r>
            <a:r>
              <a:rPr spc="-10" dirty="0"/>
              <a:t>Турцией</a:t>
            </a:r>
          </a:p>
          <a:p>
            <a:pPr marL="463550" marR="1075690" indent="-451484">
              <a:lnSpc>
                <a:spcPct val="100000"/>
              </a:lnSpc>
              <a:buAutoNum type="arabicPeriod"/>
              <a:tabLst>
                <a:tab pos="463550" algn="l"/>
              </a:tabLst>
            </a:pPr>
            <a:r>
              <a:rPr spc="-10" dirty="0"/>
              <a:t>Экономические</a:t>
            </a:r>
            <a:r>
              <a:rPr spc="-100" dirty="0"/>
              <a:t> </a:t>
            </a:r>
            <a:r>
              <a:rPr dirty="0"/>
              <a:t>отношения</a:t>
            </a:r>
            <a:r>
              <a:rPr spc="-100" dirty="0"/>
              <a:t> </a:t>
            </a:r>
            <a:r>
              <a:rPr dirty="0"/>
              <a:t>России</a:t>
            </a:r>
            <a:r>
              <a:rPr spc="-100" dirty="0"/>
              <a:t> </a:t>
            </a:r>
            <a:r>
              <a:rPr spc="-50" dirty="0"/>
              <a:t>с </a:t>
            </a:r>
            <a:r>
              <a:rPr dirty="0"/>
              <a:t>Центральной</a:t>
            </a:r>
            <a:r>
              <a:rPr spc="-50" dirty="0"/>
              <a:t> </a:t>
            </a:r>
            <a:r>
              <a:rPr spc="-10" dirty="0"/>
              <a:t>Азией</a:t>
            </a:r>
          </a:p>
          <a:p>
            <a:pPr marL="463550" indent="-450850">
              <a:lnSpc>
                <a:spcPct val="100000"/>
              </a:lnSpc>
              <a:buAutoNum type="arabicPeriod"/>
              <a:tabLst>
                <a:tab pos="463550" algn="l"/>
              </a:tabLst>
            </a:pPr>
            <a:r>
              <a:rPr spc="-10" dirty="0"/>
              <a:t>БРИКС</a:t>
            </a:r>
          </a:p>
          <a:p>
            <a:pPr marL="463550" indent="-450850">
              <a:lnSpc>
                <a:spcPct val="100000"/>
              </a:lnSpc>
              <a:buAutoNum type="arabicPeriod"/>
              <a:tabLst>
                <a:tab pos="463550" algn="l"/>
              </a:tabLst>
            </a:pPr>
            <a:r>
              <a:rPr spc="-20" dirty="0"/>
              <a:t>ЕАЭС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-4762" y="1416072"/>
            <a:ext cx="2868295" cy="3727450"/>
            <a:chOff x="-4762" y="1416072"/>
            <a:chExt cx="2868295" cy="3727450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1416072"/>
              <a:ext cx="2862969" cy="275954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1844696"/>
              <a:ext cx="2222830" cy="148319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1839933"/>
              <a:ext cx="2230120" cy="1492885"/>
            </a:xfrm>
            <a:custGeom>
              <a:avLst/>
              <a:gdLst/>
              <a:ahLst/>
              <a:cxnLst/>
              <a:rect l="l" t="t" r="r" b="b"/>
              <a:pathLst>
                <a:path w="2230120" h="1492885">
                  <a:moveTo>
                    <a:pt x="0" y="0"/>
                  </a:moveTo>
                  <a:lnTo>
                    <a:pt x="1484784" y="0"/>
                  </a:lnTo>
                  <a:lnTo>
                    <a:pt x="2229557" y="746360"/>
                  </a:lnTo>
                  <a:lnTo>
                    <a:pt x="1484784" y="1492709"/>
                  </a:lnTo>
                  <a:lnTo>
                    <a:pt x="0" y="1492709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3026343"/>
              <a:ext cx="2862969" cy="211714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3454968"/>
              <a:ext cx="2222830" cy="1483196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0" y="3450217"/>
              <a:ext cx="2230120" cy="1492885"/>
            </a:xfrm>
            <a:custGeom>
              <a:avLst/>
              <a:gdLst/>
              <a:ahLst/>
              <a:cxnLst/>
              <a:rect l="l" t="t" r="r" b="b"/>
              <a:pathLst>
                <a:path w="2230120" h="1492885">
                  <a:moveTo>
                    <a:pt x="0" y="0"/>
                  </a:moveTo>
                  <a:lnTo>
                    <a:pt x="1484784" y="0"/>
                  </a:lnTo>
                  <a:lnTo>
                    <a:pt x="2229557" y="746348"/>
                  </a:lnTo>
                  <a:lnTo>
                    <a:pt x="1484784" y="1492696"/>
                  </a:lnTo>
                  <a:lnTo>
                    <a:pt x="0" y="1492696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81" cy="107669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" marR="5080" algn="ctr">
              <a:lnSpc>
                <a:spcPct val="100000"/>
              </a:lnSpc>
              <a:spcBef>
                <a:spcPts val="100"/>
              </a:spcBef>
            </a:pPr>
            <a:r>
              <a:rPr sz="1700" spc="-20" dirty="0"/>
              <a:t>СОВРЕМЕННЫЕ</a:t>
            </a:r>
            <a:r>
              <a:rPr sz="1700" spc="-60" dirty="0"/>
              <a:t> </a:t>
            </a:r>
            <a:r>
              <a:rPr sz="1700" spc="-10" dirty="0"/>
              <a:t>ЭКОНОМИЧЕСКИЕ</a:t>
            </a:r>
            <a:r>
              <a:rPr sz="1700" spc="-60" dirty="0"/>
              <a:t> </a:t>
            </a:r>
            <a:r>
              <a:rPr sz="1700" spc="-10" dirty="0"/>
              <a:t>ОТНОШЕНИЯ</a:t>
            </a:r>
            <a:r>
              <a:rPr sz="1700" spc="-55" dirty="0"/>
              <a:t> </a:t>
            </a:r>
            <a:r>
              <a:rPr sz="1700" spc="-10" dirty="0"/>
              <a:t>РОССИИ</a:t>
            </a:r>
            <a:r>
              <a:rPr sz="1700" spc="-60" dirty="0"/>
              <a:t> </a:t>
            </a:r>
            <a:r>
              <a:rPr sz="1700" dirty="0"/>
              <a:t>СО</a:t>
            </a:r>
            <a:r>
              <a:rPr sz="1700" spc="-55" dirty="0"/>
              <a:t> </a:t>
            </a:r>
            <a:r>
              <a:rPr sz="1700" spc="-10" dirty="0"/>
              <a:t>СТРАНАМИ ЗАРУБЕЖНОЙ</a:t>
            </a:r>
            <a:r>
              <a:rPr sz="1700" spc="-60" dirty="0"/>
              <a:t> </a:t>
            </a:r>
            <a:r>
              <a:rPr sz="1700" spc="-20" dirty="0"/>
              <a:t>АЗИИ</a:t>
            </a:r>
            <a:endParaRPr sz="1700"/>
          </a:p>
          <a:p>
            <a:pPr algn="ctr">
              <a:lnSpc>
                <a:spcPts val="2270"/>
              </a:lnSpc>
            </a:pP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Экономические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отношения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России</a:t>
            </a:r>
            <a:r>
              <a:rPr sz="1900" i="1" spc="-6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с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Китаем</a:t>
            </a:r>
            <a:endParaRPr sz="1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45015" y="1064883"/>
            <a:ext cx="434022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032510" algn="l"/>
                <a:tab pos="1117600" algn="l"/>
                <a:tab pos="2284095" algn="l"/>
                <a:tab pos="2649855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Главный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торговый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инвестиционный партнёр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России.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45864" y="1323962"/>
            <a:ext cx="158115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Экономические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11193" y="1323962"/>
            <a:ext cx="58229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связи</a:t>
            </a:r>
            <a:endParaRPr sz="1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45015" y="1583041"/>
            <a:ext cx="303466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44625" algn="l"/>
                <a:tab pos="1709420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развиваются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направлении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45015" y="2101201"/>
            <a:ext cx="116522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интеграции</a:t>
            </a:r>
            <a:endParaRPr sz="1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45015" y="1842121"/>
            <a:ext cx="302831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75055" algn="l"/>
                <a:tab pos="1350010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торговых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инвестиционных</a:t>
            </a:r>
            <a:endParaRPr sz="1700">
              <a:latin typeface="Arial"/>
              <a:cs typeface="Arial"/>
            </a:endParaRPr>
          </a:p>
          <a:p>
            <a:pPr marL="1379220">
              <a:lnSpc>
                <a:spcPct val="100000"/>
              </a:lnSpc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экономических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38526" y="1583041"/>
            <a:ext cx="1270000" cy="802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4769" algn="just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укрепления отношений, пространств</a:t>
            </a:r>
            <a:endParaRPr sz="1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45015" y="2360280"/>
            <a:ext cx="4354195" cy="1838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двух</a:t>
            </a:r>
            <a:r>
              <a:rPr sz="1700" spc="26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стран,</a:t>
            </a:r>
            <a:r>
              <a:rPr sz="1700" spc="26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сотрудничества</a:t>
            </a:r>
            <a:r>
              <a:rPr sz="1700" spc="27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700" spc="26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сферах </a:t>
            </a: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научно-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исследовательских</a:t>
            </a:r>
            <a:r>
              <a:rPr sz="1700" spc="390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spc="395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опытно-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конструкторских</a:t>
            </a:r>
            <a:r>
              <a:rPr sz="1700" spc="33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работ</a:t>
            </a:r>
            <a:r>
              <a:rPr sz="1700" spc="33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spc="34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образования,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партнёрства</a:t>
            </a:r>
            <a:r>
              <a:rPr sz="1700" spc="4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700" spc="4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энергетической</a:t>
            </a:r>
            <a:r>
              <a:rPr sz="1700" spc="4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сфере.</a:t>
            </a:r>
            <a:r>
              <a:rPr sz="1700" spc="4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В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2023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году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товарооборот</a:t>
            </a:r>
            <a:r>
              <a:rPr sz="1700" spc="1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России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Китаем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достиг</a:t>
            </a:r>
            <a:r>
              <a:rPr sz="1700" spc="30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240</a:t>
            </a:r>
            <a:r>
              <a:rPr sz="1700" spc="3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млрд</a:t>
            </a:r>
            <a:r>
              <a:rPr sz="1700" spc="3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долларов,</a:t>
            </a:r>
            <a:r>
              <a:rPr sz="1700" spc="3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показав</a:t>
            </a:r>
            <a:r>
              <a:rPr sz="1700" spc="3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20" dirty="0">
                <a:solidFill>
                  <a:srgbClr val="1F114D"/>
                </a:solidFill>
                <a:latin typeface="Arial"/>
                <a:cs typeface="Arial"/>
              </a:rPr>
              <a:t>рост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на</a:t>
            </a:r>
            <a:r>
              <a:rPr sz="1700" spc="-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20" dirty="0">
                <a:solidFill>
                  <a:srgbClr val="1F114D"/>
                </a:solidFill>
                <a:latin typeface="Arial"/>
                <a:cs typeface="Arial"/>
              </a:rPr>
              <a:t>26%.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571873"/>
            <a:ext cx="5056505" cy="4572000"/>
            <a:chOff x="0" y="571873"/>
            <a:chExt cx="5056505" cy="4572000"/>
          </a:xfrm>
        </p:grpSpPr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71873"/>
              <a:ext cx="5055939" cy="3971767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3249" y="1000497"/>
              <a:ext cx="4274516" cy="269541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38487" y="995735"/>
              <a:ext cx="4284345" cy="2705100"/>
            </a:xfrm>
            <a:custGeom>
              <a:avLst/>
              <a:gdLst/>
              <a:ahLst/>
              <a:cxnLst/>
              <a:rect l="l" t="t" r="r" b="b"/>
              <a:pathLst>
                <a:path w="4284345" h="2705100">
                  <a:moveTo>
                    <a:pt x="0" y="0"/>
                  </a:moveTo>
                  <a:lnTo>
                    <a:pt x="4284053" y="0"/>
                  </a:lnTo>
                  <a:lnTo>
                    <a:pt x="4284053" y="2704932"/>
                  </a:lnTo>
                  <a:lnTo>
                    <a:pt x="0" y="270493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380843"/>
              <a:ext cx="2704194" cy="176264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5449" y="3809467"/>
              <a:ext cx="1620571" cy="108037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40686" y="3804692"/>
              <a:ext cx="1630680" cy="1090295"/>
            </a:xfrm>
            <a:custGeom>
              <a:avLst/>
              <a:gdLst/>
              <a:ahLst/>
              <a:cxnLst/>
              <a:rect l="l" t="t" r="r" b="b"/>
              <a:pathLst>
                <a:path w="1630680" h="1090295">
                  <a:moveTo>
                    <a:pt x="0" y="0"/>
                  </a:moveTo>
                  <a:lnTo>
                    <a:pt x="1630096" y="0"/>
                  </a:lnTo>
                  <a:lnTo>
                    <a:pt x="1630096" y="1089922"/>
                  </a:lnTo>
                  <a:lnTo>
                    <a:pt x="0" y="108992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70546" y="3380835"/>
              <a:ext cx="2896919" cy="176265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08719" y="3809467"/>
              <a:ext cx="1620571" cy="1080372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503945" y="3804692"/>
              <a:ext cx="1630680" cy="1090295"/>
            </a:xfrm>
            <a:custGeom>
              <a:avLst/>
              <a:gdLst/>
              <a:ahLst/>
              <a:cxnLst/>
              <a:rect l="l" t="t" r="r" b="b"/>
              <a:pathLst>
                <a:path w="1630679" h="1090295">
                  <a:moveTo>
                    <a:pt x="0" y="0"/>
                  </a:moveTo>
                  <a:lnTo>
                    <a:pt x="1630096" y="0"/>
                  </a:lnTo>
                  <a:lnTo>
                    <a:pt x="1630096" y="1089922"/>
                  </a:lnTo>
                  <a:lnTo>
                    <a:pt x="0" y="108992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1873"/>
              <a:ext cx="5055942" cy="397174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3252" y="1000505"/>
              <a:ext cx="4274513" cy="269538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38489" y="995743"/>
              <a:ext cx="4284345" cy="2705100"/>
            </a:xfrm>
            <a:custGeom>
              <a:avLst/>
              <a:gdLst/>
              <a:ahLst/>
              <a:cxnLst/>
              <a:rect l="l" t="t" r="r" b="b"/>
              <a:pathLst>
                <a:path w="4284345" h="2705100">
                  <a:moveTo>
                    <a:pt x="0" y="0"/>
                  </a:moveTo>
                  <a:lnTo>
                    <a:pt x="4284051" y="0"/>
                  </a:lnTo>
                  <a:lnTo>
                    <a:pt x="4284051" y="2704924"/>
                  </a:lnTo>
                  <a:lnTo>
                    <a:pt x="0" y="2704924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70546" y="3380835"/>
              <a:ext cx="2896919" cy="176265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08719" y="3809467"/>
              <a:ext cx="1620571" cy="108037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503945" y="3804692"/>
              <a:ext cx="1630680" cy="1090295"/>
            </a:xfrm>
            <a:custGeom>
              <a:avLst/>
              <a:gdLst/>
              <a:ahLst/>
              <a:cxnLst/>
              <a:rect l="l" t="t" r="r" b="b"/>
              <a:pathLst>
                <a:path w="1630679" h="1090295">
                  <a:moveTo>
                    <a:pt x="0" y="0"/>
                  </a:moveTo>
                  <a:lnTo>
                    <a:pt x="1630096" y="0"/>
                  </a:lnTo>
                  <a:lnTo>
                    <a:pt x="1630096" y="1089922"/>
                  </a:lnTo>
                  <a:lnTo>
                    <a:pt x="0" y="108992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0"/>
              <a:ext cx="9143981" cy="1076697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" marR="5080" algn="ctr">
              <a:lnSpc>
                <a:spcPct val="100000"/>
              </a:lnSpc>
              <a:spcBef>
                <a:spcPts val="100"/>
              </a:spcBef>
            </a:pPr>
            <a:r>
              <a:rPr sz="1700" spc="-20" dirty="0"/>
              <a:t>СОВРЕМЕННЫЕ</a:t>
            </a:r>
            <a:r>
              <a:rPr sz="1700" spc="-60" dirty="0"/>
              <a:t> </a:t>
            </a:r>
            <a:r>
              <a:rPr sz="1700" spc="-10" dirty="0"/>
              <a:t>ЭКОНОМИЧЕСКИЕ</a:t>
            </a:r>
            <a:r>
              <a:rPr sz="1700" spc="-60" dirty="0"/>
              <a:t> </a:t>
            </a:r>
            <a:r>
              <a:rPr sz="1700" spc="-10" dirty="0"/>
              <a:t>ОТНОШЕНИЯ</a:t>
            </a:r>
            <a:r>
              <a:rPr sz="1700" spc="-55" dirty="0"/>
              <a:t> </a:t>
            </a:r>
            <a:r>
              <a:rPr sz="1700" spc="-10" dirty="0"/>
              <a:t>РОССИИ</a:t>
            </a:r>
            <a:r>
              <a:rPr sz="1700" spc="-60" dirty="0"/>
              <a:t> </a:t>
            </a:r>
            <a:r>
              <a:rPr sz="1700" dirty="0"/>
              <a:t>СО</a:t>
            </a:r>
            <a:r>
              <a:rPr sz="1700" spc="-55" dirty="0"/>
              <a:t> </a:t>
            </a:r>
            <a:r>
              <a:rPr sz="1700" spc="-10" dirty="0"/>
              <a:t>СТРАНАМИ ЗАРУБЕЖНОЙ</a:t>
            </a:r>
            <a:r>
              <a:rPr sz="1700" spc="-60" dirty="0"/>
              <a:t> </a:t>
            </a:r>
            <a:r>
              <a:rPr sz="1700" spc="-20" dirty="0"/>
              <a:t>АЗИИ</a:t>
            </a:r>
            <a:endParaRPr sz="1700"/>
          </a:p>
          <a:p>
            <a:pPr algn="ctr">
              <a:lnSpc>
                <a:spcPts val="2270"/>
              </a:lnSpc>
            </a:pP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Экономические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отношения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России</a:t>
            </a:r>
            <a:r>
              <a:rPr sz="1900" i="1" spc="-6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с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Индией</a:t>
            </a:r>
            <a:endParaRPr sz="1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45015" y="1064883"/>
            <a:ext cx="434022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Страна</a:t>
            </a: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привлекает</a:t>
            </a: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Россию</a:t>
            </a: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возможностью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выхода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на</a:t>
            </a:r>
            <a:r>
              <a:rPr sz="1700" spc="17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местные</a:t>
            </a:r>
            <a:r>
              <a:rPr sz="1700" spc="17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рынки</a:t>
            </a:r>
            <a:r>
              <a:rPr sz="1700" spc="17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отечественных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45015" y="1583041"/>
            <a:ext cx="221170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несырьевых высокотехнологичной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66252" y="1583041"/>
            <a:ext cx="203835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1891664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товаров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endParaRPr sz="1700">
              <a:latin typeface="Arial"/>
              <a:cs typeface="Arial"/>
            </a:endParaRPr>
          </a:p>
          <a:p>
            <a:pPr marR="15240" algn="r">
              <a:lnSpc>
                <a:spcPct val="100000"/>
              </a:lnSpc>
              <a:tabLst>
                <a:tab pos="1482090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продукции.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На</a:t>
            </a:r>
            <a:endParaRPr sz="1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20720" y="2101201"/>
            <a:ext cx="150241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3290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обеих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стран</a:t>
            </a:r>
            <a:endParaRPr sz="1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81724" y="2101201"/>
            <a:ext cx="141922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совместно</a:t>
            </a:r>
            <a:endParaRPr sz="1700">
              <a:latin typeface="Arial"/>
              <a:cs typeface="Arial"/>
            </a:endParaRPr>
          </a:p>
          <a:p>
            <a:pPr marR="17145" algn="r">
              <a:lnSpc>
                <a:spcPct val="100000"/>
              </a:lnSpc>
              <a:tabLst>
                <a:tab pos="623570" algn="l"/>
              </a:tabLst>
            </a:pP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по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добыче</a:t>
            </a:r>
            <a:endParaRPr sz="1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45015" y="2101201"/>
            <a:ext cx="1180465" cy="802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территории ведётся полезных</a:t>
            </a:r>
            <a:endParaRPr sz="17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26879" y="2360280"/>
            <a:ext cx="153987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0" marR="5080" indent="-241935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деятельность ископаемых,</a:t>
            </a:r>
            <a:endParaRPr sz="17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09065" y="2619359"/>
            <a:ext cx="14605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а</a:t>
            </a:r>
            <a:endParaRPr sz="17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45015" y="2878439"/>
            <a:ext cx="344614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94155" algn="l"/>
                <a:tab pos="3317875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развивается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сотрудничество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endParaRPr sz="17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08768" y="2619359"/>
            <a:ext cx="68961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8265">
              <a:lnSpc>
                <a:spcPct val="100000"/>
              </a:lnSpc>
              <a:spcBef>
                <a:spcPts val="100"/>
              </a:spcBef>
            </a:pPr>
            <a:r>
              <a:rPr sz="1700" spc="-20" dirty="0">
                <a:solidFill>
                  <a:srgbClr val="1F114D"/>
                </a:solidFill>
                <a:latin typeface="Arial"/>
                <a:cs typeface="Arial"/>
              </a:rPr>
              <a:t>также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сфере</a:t>
            </a:r>
            <a:endParaRPr sz="17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645015" y="3137518"/>
            <a:ext cx="4347845" cy="1061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атомной</a:t>
            </a:r>
            <a:r>
              <a:rPr sz="1700" spc="40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энергетики.</a:t>
            </a:r>
            <a:r>
              <a:rPr sz="1700" spc="4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700" spc="4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2023</a:t>
            </a:r>
            <a:r>
              <a:rPr sz="1700" spc="4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году</a:t>
            </a:r>
            <a:r>
              <a:rPr sz="1700" spc="40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объём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взаимной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торговли</a:t>
            </a:r>
            <a:r>
              <a:rPr sz="1700" spc="1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Индией</a:t>
            </a:r>
            <a:r>
              <a:rPr sz="1700" spc="1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составил</a:t>
            </a:r>
            <a:r>
              <a:rPr sz="1700" spc="1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65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млрд</a:t>
            </a:r>
            <a:r>
              <a:rPr sz="1700" spc="4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долларов,</a:t>
            </a:r>
            <a:r>
              <a:rPr sz="1700" spc="4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это</a:t>
            </a:r>
            <a:r>
              <a:rPr sz="1700" spc="4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700" spc="4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1,8</a:t>
            </a:r>
            <a:r>
              <a:rPr sz="1700" spc="4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раза</a:t>
            </a:r>
            <a:r>
              <a:rPr sz="1700" spc="4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больше,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чем</a:t>
            </a:r>
            <a:r>
              <a:rPr sz="1700" spc="-3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700" spc="-3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предыдущем</a:t>
            </a:r>
            <a:r>
              <a:rPr sz="1700" spc="-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периоде.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3380843"/>
            <a:ext cx="2704465" cy="1762760"/>
            <a:chOff x="0" y="3380843"/>
            <a:chExt cx="2704465" cy="1762760"/>
          </a:xfrm>
        </p:grpSpPr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3380843"/>
              <a:ext cx="2704194" cy="176264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45449" y="3809467"/>
              <a:ext cx="1620571" cy="1080372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440686" y="3804692"/>
              <a:ext cx="1630680" cy="1090295"/>
            </a:xfrm>
            <a:custGeom>
              <a:avLst/>
              <a:gdLst/>
              <a:ahLst/>
              <a:cxnLst/>
              <a:rect l="l" t="t" r="r" b="b"/>
              <a:pathLst>
                <a:path w="1630680" h="1090295">
                  <a:moveTo>
                    <a:pt x="0" y="0"/>
                  </a:moveTo>
                  <a:lnTo>
                    <a:pt x="1630096" y="0"/>
                  </a:lnTo>
                  <a:lnTo>
                    <a:pt x="1630096" y="1089922"/>
                  </a:lnTo>
                  <a:lnTo>
                    <a:pt x="0" y="108992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4544060"/>
            <a:chOff x="0" y="0"/>
            <a:chExt cx="9144000" cy="45440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1873"/>
              <a:ext cx="5055939" cy="397174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3248" y="1000498"/>
              <a:ext cx="4274516" cy="269539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38485" y="995735"/>
              <a:ext cx="4284345" cy="2705100"/>
            </a:xfrm>
            <a:custGeom>
              <a:avLst/>
              <a:gdLst/>
              <a:ahLst/>
              <a:cxnLst/>
              <a:rect l="l" t="t" r="r" b="b"/>
              <a:pathLst>
                <a:path w="4284345" h="2705100">
                  <a:moveTo>
                    <a:pt x="0" y="0"/>
                  </a:moveTo>
                  <a:lnTo>
                    <a:pt x="4284055" y="0"/>
                  </a:lnTo>
                  <a:lnTo>
                    <a:pt x="4284055" y="2704907"/>
                  </a:lnTo>
                  <a:lnTo>
                    <a:pt x="0" y="2704907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143981" cy="1076697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" marR="5080" algn="ctr">
              <a:lnSpc>
                <a:spcPct val="100000"/>
              </a:lnSpc>
              <a:spcBef>
                <a:spcPts val="100"/>
              </a:spcBef>
            </a:pPr>
            <a:r>
              <a:rPr sz="1700" spc="-20" dirty="0"/>
              <a:t>СОВРЕМЕННЫЕ</a:t>
            </a:r>
            <a:r>
              <a:rPr sz="1700" spc="-60" dirty="0"/>
              <a:t> </a:t>
            </a:r>
            <a:r>
              <a:rPr sz="1700" spc="-10" dirty="0"/>
              <a:t>ЭКОНОМИЧЕСКИЕ</a:t>
            </a:r>
            <a:r>
              <a:rPr sz="1700" spc="-60" dirty="0"/>
              <a:t> </a:t>
            </a:r>
            <a:r>
              <a:rPr sz="1700" spc="-10" dirty="0"/>
              <a:t>ОТНОШЕНИЯ</a:t>
            </a:r>
            <a:r>
              <a:rPr sz="1700" spc="-55" dirty="0"/>
              <a:t> </a:t>
            </a:r>
            <a:r>
              <a:rPr sz="1700" spc="-10" dirty="0"/>
              <a:t>РОССИИ</a:t>
            </a:r>
            <a:r>
              <a:rPr sz="1700" spc="-60" dirty="0"/>
              <a:t> </a:t>
            </a:r>
            <a:r>
              <a:rPr sz="1700" dirty="0"/>
              <a:t>СО</a:t>
            </a:r>
            <a:r>
              <a:rPr sz="1700" spc="-55" dirty="0"/>
              <a:t> </a:t>
            </a:r>
            <a:r>
              <a:rPr sz="1700" spc="-10" dirty="0"/>
              <a:t>СТРАНАМИ ЗАРУБЕЖНОЙ</a:t>
            </a:r>
            <a:r>
              <a:rPr sz="1700" spc="-60" dirty="0"/>
              <a:t> </a:t>
            </a:r>
            <a:r>
              <a:rPr sz="1700" spc="-20" dirty="0"/>
              <a:t>АЗИИ</a:t>
            </a:r>
            <a:endParaRPr sz="1700"/>
          </a:p>
          <a:p>
            <a:pPr algn="ctr">
              <a:lnSpc>
                <a:spcPts val="2270"/>
              </a:lnSpc>
            </a:pP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Экономические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отношения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России</a:t>
            </a:r>
            <a:r>
              <a:rPr sz="1900" i="1" spc="-6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с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Турцией</a:t>
            </a:r>
            <a:endParaRPr sz="1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6466" y="1065391"/>
            <a:ext cx="439610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008505" algn="l"/>
                <a:tab pos="3684270" algn="l"/>
              </a:tabLst>
            </a:pPr>
            <a:r>
              <a:rPr sz="1600" b="1" spc="-10" dirty="0">
                <a:solidFill>
                  <a:srgbClr val="1F114D"/>
                </a:solidFill>
                <a:latin typeface="Arial"/>
                <a:cs typeface="Arial"/>
              </a:rPr>
              <a:t>Некоторые</a:t>
            </a:r>
            <a:r>
              <a:rPr sz="1600" b="1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b="1" spc="-10" dirty="0">
                <a:solidFill>
                  <a:srgbClr val="1F114D"/>
                </a:solidFill>
                <a:latin typeface="Arial"/>
                <a:cs typeface="Arial"/>
              </a:rPr>
              <a:t>важные</a:t>
            </a:r>
            <a:r>
              <a:rPr sz="1600" b="1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b="1" spc="-10" dirty="0">
                <a:solidFill>
                  <a:srgbClr val="1F114D"/>
                </a:solidFill>
                <a:latin typeface="Arial"/>
                <a:cs typeface="Arial"/>
              </a:rPr>
              <a:t>сферы экономического</a:t>
            </a:r>
            <a:r>
              <a:rPr sz="1600" b="1" spc="-9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1F114D"/>
                </a:solidFill>
                <a:latin typeface="Arial"/>
                <a:cs typeface="Arial"/>
              </a:rPr>
              <a:t>сотрудничества: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70350" y="1796910"/>
            <a:ext cx="166560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Рассматривается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36515" y="1796910"/>
            <a:ext cx="100901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195" marR="5080" indent="-2413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solidFill>
                  <a:srgbClr val="1F114D"/>
                </a:solidFill>
                <a:latin typeface="Arial"/>
                <a:cs typeface="Arial"/>
              </a:rPr>
              <a:t>сфера.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создания позволит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78455" y="2040749"/>
            <a:ext cx="98806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3355">
              <a:lnSpc>
                <a:spcPct val="100000"/>
              </a:lnSpc>
              <a:spcBef>
                <a:spcPts val="100"/>
              </a:spcBef>
            </a:pPr>
            <a:r>
              <a:rPr sz="1600" spc="-25" dirty="0">
                <a:solidFill>
                  <a:srgbClr val="1F114D"/>
                </a:solidFill>
                <a:latin typeface="Arial"/>
                <a:cs typeface="Arial"/>
              </a:rPr>
              <a:t>газового увеличить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06101" y="2040749"/>
            <a:ext cx="8667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00">
              <a:lnSpc>
                <a:spcPct val="100000"/>
              </a:lnSpc>
              <a:spcBef>
                <a:spcPts val="100"/>
              </a:spcBef>
              <a:tabLst>
                <a:tab pos="745490" algn="l"/>
              </a:tabLst>
            </a:pPr>
            <a:r>
              <a:rPr sz="1600" spc="-20" dirty="0">
                <a:solidFill>
                  <a:srgbClr val="1F114D"/>
                </a:solidFill>
                <a:latin typeface="Arial"/>
                <a:cs typeface="Arial"/>
              </a:rPr>
              <a:t>хаба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spc="-50" dirty="0">
                <a:solidFill>
                  <a:srgbClr val="1F114D"/>
                </a:solidFill>
                <a:latin typeface="Arial"/>
                <a:cs typeface="Arial"/>
              </a:rPr>
              <a:t>в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поставки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96466" y="1796910"/>
            <a:ext cx="124587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901065" algn="l"/>
              </a:tabLst>
            </a:pPr>
            <a:r>
              <a:rPr sz="1600" b="1" spc="-10" dirty="0">
                <a:solidFill>
                  <a:srgbClr val="1F114D"/>
                </a:solidFill>
                <a:latin typeface="Arial"/>
                <a:cs typeface="Arial"/>
              </a:rPr>
              <a:t>Газовая </a:t>
            </a:r>
            <a:r>
              <a:rPr sz="1600" spc="-20" dirty="0">
                <a:solidFill>
                  <a:srgbClr val="1F114D"/>
                </a:solidFill>
                <a:latin typeface="Arial"/>
                <a:cs typeface="Arial"/>
              </a:rPr>
              <a:t>возможность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Турции,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spc="-25" dirty="0">
                <a:solidFill>
                  <a:srgbClr val="1F114D"/>
                </a:solidFill>
                <a:latin typeface="Arial"/>
                <a:cs typeface="Arial"/>
              </a:rPr>
              <a:t>что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российского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83205" y="2528428"/>
            <a:ext cx="310896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1655" algn="l"/>
                <a:tab pos="793115" algn="l"/>
                <a:tab pos="1623695" algn="l"/>
                <a:tab pos="2501265" algn="l"/>
                <a:tab pos="2752090" algn="l"/>
              </a:tabLst>
            </a:pPr>
            <a:r>
              <a:rPr sz="1600" spc="-20" dirty="0">
                <a:solidFill>
                  <a:srgbClr val="1F114D"/>
                </a:solidFill>
                <a:latin typeface="Arial"/>
                <a:cs typeface="Arial"/>
              </a:rPr>
              <a:t>газа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spc="-5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разные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страны,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spc="-5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600" spc="-25" dirty="0">
                <a:solidFill>
                  <a:srgbClr val="1F114D"/>
                </a:solidFill>
                <a:latin typeface="Arial"/>
                <a:cs typeface="Arial"/>
              </a:rPr>
              <a:t>том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96466" y="2772268"/>
            <a:ext cx="4389755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числе</a:t>
            </a:r>
            <a:r>
              <a:rPr sz="1600" spc="-5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6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Европейский</a:t>
            </a:r>
            <a:r>
              <a:rPr sz="1600" spc="-3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Союз.</a:t>
            </a:r>
            <a:endParaRPr sz="16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600" b="1" dirty="0">
                <a:solidFill>
                  <a:srgbClr val="1F114D"/>
                </a:solidFill>
                <a:latin typeface="Arial"/>
                <a:cs typeface="Arial"/>
              </a:rPr>
              <a:t>Строительство</a:t>
            </a:r>
            <a:r>
              <a:rPr sz="1600" b="1" spc="17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b="1" dirty="0">
                <a:solidFill>
                  <a:srgbClr val="1F114D"/>
                </a:solidFill>
                <a:latin typeface="Arial"/>
                <a:cs typeface="Arial"/>
              </a:rPr>
              <a:t>атомной</a:t>
            </a:r>
            <a:r>
              <a:rPr sz="1600" b="1" spc="17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b="1" spc="-10" dirty="0">
                <a:solidFill>
                  <a:srgbClr val="1F114D"/>
                </a:solidFill>
                <a:latin typeface="Arial"/>
                <a:cs typeface="Arial"/>
              </a:rPr>
              <a:t>электростанции</a:t>
            </a:r>
            <a:endParaRPr sz="1600">
              <a:latin typeface="Arial"/>
              <a:cs typeface="Arial"/>
            </a:endParaRPr>
          </a:p>
          <a:p>
            <a:pPr marL="12700" marR="12065" algn="just">
              <a:lnSpc>
                <a:spcPct val="100000"/>
              </a:lnSpc>
            </a:pPr>
            <a:r>
              <a:rPr sz="1600" b="1" dirty="0">
                <a:solidFill>
                  <a:srgbClr val="1F114D"/>
                </a:solidFill>
                <a:latin typeface="Arial"/>
                <a:cs typeface="Arial"/>
              </a:rPr>
              <a:t>«Аккую».</a:t>
            </a:r>
            <a:r>
              <a:rPr sz="1600" b="1" spc="3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15</a:t>
            </a:r>
            <a:r>
              <a:rPr sz="1600" spc="3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Российский</a:t>
            </a:r>
            <a:r>
              <a:rPr sz="1600" spc="3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«Росатом»</a:t>
            </a:r>
            <a:r>
              <a:rPr sz="1600" spc="3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строит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первую</a:t>
            </a:r>
            <a:r>
              <a:rPr sz="1600" spc="45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600" spc="45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Турции</a:t>
            </a:r>
            <a:r>
              <a:rPr sz="1600" spc="45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АЭС</a:t>
            </a:r>
            <a:r>
              <a:rPr sz="1600" spc="45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стоимостью</a:t>
            </a:r>
            <a:r>
              <a:rPr sz="1600" spc="4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больше</a:t>
            </a:r>
            <a:endParaRPr sz="16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$20</a:t>
            </a:r>
            <a:r>
              <a:rPr sz="1600" spc="-1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млрд.</a:t>
            </a:r>
            <a:endParaRPr sz="1600">
              <a:latin typeface="Arial"/>
              <a:cs typeface="Arial"/>
            </a:endParaRPr>
          </a:p>
          <a:p>
            <a:pPr marL="12700" marR="5715" algn="just">
              <a:lnSpc>
                <a:spcPct val="100000"/>
              </a:lnSpc>
            </a:pPr>
            <a:r>
              <a:rPr sz="1600" b="1" dirty="0">
                <a:solidFill>
                  <a:srgbClr val="1F114D"/>
                </a:solidFill>
                <a:latin typeface="Arial"/>
                <a:cs typeface="Arial"/>
              </a:rPr>
              <a:t>Туризм.</a:t>
            </a:r>
            <a:r>
              <a:rPr sz="1600" b="1" spc="4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13</a:t>
            </a:r>
            <a:r>
              <a:rPr sz="1600" spc="4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600" spc="4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2023</a:t>
            </a:r>
            <a:r>
              <a:rPr sz="1600" spc="4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году</a:t>
            </a:r>
            <a:r>
              <a:rPr sz="1600" spc="4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был</a:t>
            </a:r>
            <a:r>
              <a:rPr sz="1600" spc="43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побит</a:t>
            </a:r>
            <a:r>
              <a:rPr sz="1600" spc="4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новый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рекорд:</a:t>
            </a:r>
            <a:r>
              <a:rPr sz="1600" spc="4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за</a:t>
            </a:r>
            <a:r>
              <a:rPr sz="1600" spc="4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11</a:t>
            </a:r>
            <a:r>
              <a:rPr sz="1600" spc="4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месяцев</a:t>
            </a:r>
            <a:r>
              <a:rPr sz="1600" spc="4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600" spc="4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2023</a:t>
            </a:r>
            <a:r>
              <a:rPr sz="1600" spc="4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году</a:t>
            </a:r>
            <a:r>
              <a:rPr sz="1600" spc="4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число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российских</a:t>
            </a:r>
            <a:r>
              <a:rPr sz="1600" spc="19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туристов,</a:t>
            </a:r>
            <a:r>
              <a:rPr sz="1600" spc="19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посетивших</a:t>
            </a:r>
            <a:r>
              <a:rPr sz="1600" spc="19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Турцию,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превысило</a:t>
            </a:r>
            <a:r>
              <a:rPr sz="1600" spc="-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6,9</a:t>
            </a:r>
            <a:r>
              <a:rPr sz="1600" spc="-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F114D"/>
                </a:solidFill>
                <a:latin typeface="Arial"/>
                <a:cs typeface="Arial"/>
              </a:rPr>
              <a:t>млн</a:t>
            </a:r>
            <a:r>
              <a:rPr sz="1600" spc="-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F114D"/>
                </a:solidFill>
                <a:latin typeface="Arial"/>
                <a:cs typeface="Arial"/>
              </a:rPr>
              <a:t>человек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0" y="3380835"/>
            <a:ext cx="4767580" cy="1762760"/>
            <a:chOff x="0" y="3380835"/>
            <a:chExt cx="4767580" cy="176276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380843"/>
              <a:ext cx="2704194" cy="176264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5449" y="3809467"/>
              <a:ext cx="1620571" cy="108037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440686" y="3804692"/>
              <a:ext cx="1630680" cy="1090295"/>
            </a:xfrm>
            <a:custGeom>
              <a:avLst/>
              <a:gdLst/>
              <a:ahLst/>
              <a:cxnLst/>
              <a:rect l="l" t="t" r="r" b="b"/>
              <a:pathLst>
                <a:path w="1630680" h="1090295">
                  <a:moveTo>
                    <a:pt x="0" y="0"/>
                  </a:moveTo>
                  <a:lnTo>
                    <a:pt x="1630096" y="0"/>
                  </a:lnTo>
                  <a:lnTo>
                    <a:pt x="1630096" y="1089922"/>
                  </a:lnTo>
                  <a:lnTo>
                    <a:pt x="0" y="108992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70546" y="3380835"/>
              <a:ext cx="2896919" cy="176265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08719" y="3809467"/>
              <a:ext cx="1620571" cy="1080372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2503945" y="3804692"/>
              <a:ext cx="1630680" cy="1090295"/>
            </a:xfrm>
            <a:custGeom>
              <a:avLst/>
              <a:gdLst/>
              <a:ahLst/>
              <a:cxnLst/>
              <a:rect l="l" t="t" r="r" b="b"/>
              <a:pathLst>
                <a:path w="1630679" h="1090295">
                  <a:moveTo>
                    <a:pt x="0" y="0"/>
                  </a:moveTo>
                  <a:lnTo>
                    <a:pt x="1630096" y="0"/>
                  </a:lnTo>
                  <a:lnTo>
                    <a:pt x="1630096" y="1089922"/>
                  </a:lnTo>
                  <a:lnTo>
                    <a:pt x="0" y="108992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4544060"/>
            <a:chOff x="0" y="0"/>
            <a:chExt cx="9144000" cy="45440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1873"/>
              <a:ext cx="5055939" cy="397174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3248" y="1000498"/>
              <a:ext cx="4274516" cy="269539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38486" y="995735"/>
              <a:ext cx="4284345" cy="2705100"/>
            </a:xfrm>
            <a:custGeom>
              <a:avLst/>
              <a:gdLst/>
              <a:ahLst/>
              <a:cxnLst/>
              <a:rect l="l" t="t" r="r" b="b"/>
              <a:pathLst>
                <a:path w="4284345" h="2705100">
                  <a:moveTo>
                    <a:pt x="0" y="0"/>
                  </a:moveTo>
                  <a:lnTo>
                    <a:pt x="4284054" y="0"/>
                  </a:lnTo>
                  <a:lnTo>
                    <a:pt x="4284054" y="2704932"/>
                  </a:lnTo>
                  <a:lnTo>
                    <a:pt x="0" y="270493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9143981" cy="1076697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" marR="5080" algn="ctr">
              <a:lnSpc>
                <a:spcPct val="100000"/>
              </a:lnSpc>
              <a:spcBef>
                <a:spcPts val="100"/>
              </a:spcBef>
            </a:pPr>
            <a:r>
              <a:rPr sz="1700" spc="-20" dirty="0"/>
              <a:t>СОВРЕМЕННЫЕ</a:t>
            </a:r>
            <a:r>
              <a:rPr sz="1700" spc="-60" dirty="0"/>
              <a:t> </a:t>
            </a:r>
            <a:r>
              <a:rPr sz="1700" spc="-10" dirty="0"/>
              <a:t>ЭКОНОМИЧЕСКИЕ</a:t>
            </a:r>
            <a:r>
              <a:rPr sz="1700" spc="-60" dirty="0"/>
              <a:t> </a:t>
            </a:r>
            <a:r>
              <a:rPr sz="1700" spc="-10" dirty="0"/>
              <a:t>ОТНОШЕНИЯ</a:t>
            </a:r>
            <a:r>
              <a:rPr sz="1700" spc="-55" dirty="0"/>
              <a:t> </a:t>
            </a:r>
            <a:r>
              <a:rPr sz="1700" spc="-10" dirty="0"/>
              <a:t>РОССИИ</a:t>
            </a:r>
            <a:r>
              <a:rPr sz="1700" spc="-60" dirty="0"/>
              <a:t> </a:t>
            </a:r>
            <a:r>
              <a:rPr sz="1700" dirty="0"/>
              <a:t>СО</a:t>
            </a:r>
            <a:r>
              <a:rPr sz="1700" spc="-55" dirty="0"/>
              <a:t> </a:t>
            </a:r>
            <a:r>
              <a:rPr sz="1700" spc="-10" dirty="0"/>
              <a:t>СТРАНАМИ ЗАРУБЕЖНОЙ</a:t>
            </a:r>
            <a:r>
              <a:rPr sz="1700" spc="-60" dirty="0"/>
              <a:t> </a:t>
            </a:r>
            <a:r>
              <a:rPr sz="1700" spc="-20" dirty="0"/>
              <a:t>АЗИИ</a:t>
            </a:r>
            <a:endParaRPr sz="1700"/>
          </a:p>
          <a:p>
            <a:pPr algn="ctr">
              <a:lnSpc>
                <a:spcPts val="2270"/>
              </a:lnSpc>
            </a:pP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Экономические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отношения</a:t>
            </a:r>
            <a:r>
              <a:rPr sz="1900" i="1" spc="-6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России</a:t>
            </a:r>
            <a:r>
              <a:rPr sz="1900" i="1" spc="-6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FFAA3F"/>
                </a:solidFill>
                <a:latin typeface="Arial"/>
                <a:cs typeface="Arial"/>
              </a:rPr>
              <a:t>с</a:t>
            </a:r>
            <a:r>
              <a:rPr sz="1900" i="1" spc="-6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Центральной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Азией</a:t>
            </a:r>
            <a:endParaRPr sz="1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45015" y="1064883"/>
            <a:ext cx="4351020" cy="1061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Россия</a:t>
            </a:r>
            <a:r>
              <a:rPr sz="1700" spc="42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spc="42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страны</a:t>
            </a:r>
            <a:r>
              <a:rPr sz="1700" spc="42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Центральной</a:t>
            </a:r>
            <a:r>
              <a:rPr sz="1700" spc="42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spc="-20" dirty="0">
                <a:solidFill>
                  <a:srgbClr val="1F114D"/>
                </a:solidFill>
                <a:latin typeface="Arial"/>
                <a:cs typeface="Arial"/>
              </a:rPr>
              <a:t>Азии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являются</a:t>
            </a:r>
            <a:r>
              <a:rPr sz="1700" spc="42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транзитными</a:t>
            </a:r>
            <a:r>
              <a:rPr sz="1700" spc="42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странами</a:t>
            </a:r>
            <a:r>
              <a:rPr sz="1700" spc="42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spc="-25" dirty="0">
                <a:solidFill>
                  <a:srgbClr val="1F114D"/>
                </a:solidFill>
                <a:latin typeface="Arial"/>
                <a:cs typeface="Arial"/>
              </a:rPr>
              <a:t>для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товарообмена</a:t>
            </a:r>
            <a:r>
              <a:rPr sz="1700" spc="7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между</a:t>
            </a:r>
            <a:r>
              <a:rPr sz="1700" spc="7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Европой</a:t>
            </a:r>
            <a:r>
              <a:rPr sz="1700" spc="7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spc="7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Азией.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Между</a:t>
            </a:r>
            <a:r>
              <a:rPr sz="1700" spc="305" dirty="0">
                <a:solidFill>
                  <a:srgbClr val="1F114D"/>
                </a:solidFill>
                <a:latin typeface="Arial"/>
                <a:cs typeface="Arial"/>
              </a:rPr>
              <a:t>  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Россией</a:t>
            </a:r>
            <a:r>
              <a:rPr sz="1700" spc="305" dirty="0">
                <a:solidFill>
                  <a:srgbClr val="1F114D"/>
                </a:solidFill>
                <a:latin typeface="Arial"/>
                <a:cs typeface="Arial"/>
              </a:rPr>
              <a:t>    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spc="305" dirty="0">
                <a:solidFill>
                  <a:srgbClr val="1F114D"/>
                </a:solidFill>
                <a:latin typeface="Arial"/>
                <a:cs typeface="Arial"/>
              </a:rPr>
              <a:t>    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государствами</a:t>
            </a:r>
            <a:endParaRPr sz="1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45015" y="2101201"/>
            <a:ext cx="20955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98295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Центральной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20" dirty="0">
                <a:solidFill>
                  <a:srgbClr val="1F114D"/>
                </a:solidFill>
                <a:latin typeface="Arial"/>
                <a:cs typeface="Arial"/>
              </a:rPr>
              <a:t>Азии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09741" y="2101201"/>
            <a:ext cx="2400935" cy="802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9685" algn="r">
              <a:lnSpc>
                <a:spcPct val="100000"/>
              </a:lnSpc>
              <a:spcBef>
                <a:spcPts val="100"/>
              </a:spcBef>
              <a:tabLst>
                <a:tab pos="1297305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создаются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многие</a:t>
            </a:r>
            <a:endParaRPr sz="1700">
              <a:latin typeface="Arial"/>
              <a:cs typeface="Arial"/>
            </a:endParaRPr>
          </a:p>
          <a:p>
            <a:pPr marL="12700" marR="5080" indent="1487805" algn="r">
              <a:lnSpc>
                <a:spcPct val="100000"/>
              </a:lnSpc>
              <a:tabLst>
                <a:tab pos="505459" algn="l"/>
              </a:tabLst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проекты, </a:t>
            </a:r>
            <a:r>
              <a:rPr sz="1700" spc="-5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7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железнодорожные</a:t>
            </a:r>
            <a:endParaRPr sz="1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45015" y="2360280"/>
            <a:ext cx="1933575" cy="802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solidFill>
                  <a:srgbClr val="1F114D"/>
                </a:solidFill>
                <a:latin typeface="Arial"/>
                <a:cs typeface="Arial"/>
              </a:rPr>
              <a:t>инфраструктурные автомобильные коридоры.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14568"/>
            <a:ext cx="5430520" cy="1829435"/>
            <a:chOff x="0" y="3314568"/>
            <a:chExt cx="5430520" cy="1829435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380843"/>
              <a:ext cx="2704194" cy="176264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5449" y="3809467"/>
              <a:ext cx="1620571" cy="108037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40686" y="3804692"/>
              <a:ext cx="1630680" cy="1090295"/>
            </a:xfrm>
            <a:custGeom>
              <a:avLst/>
              <a:gdLst/>
              <a:ahLst/>
              <a:cxnLst/>
              <a:rect l="l" t="t" r="r" b="b"/>
              <a:pathLst>
                <a:path w="1630680" h="1090295">
                  <a:moveTo>
                    <a:pt x="0" y="0"/>
                  </a:moveTo>
                  <a:lnTo>
                    <a:pt x="1630096" y="0"/>
                  </a:lnTo>
                  <a:lnTo>
                    <a:pt x="1630096" y="1089922"/>
                  </a:lnTo>
                  <a:lnTo>
                    <a:pt x="0" y="1089922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4893" y="3314578"/>
              <a:ext cx="2225245" cy="182891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843067" y="3743217"/>
              <a:ext cx="948898" cy="56932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838317" y="3738442"/>
              <a:ext cx="958850" cy="579120"/>
            </a:xfrm>
            <a:custGeom>
              <a:avLst/>
              <a:gdLst/>
              <a:ahLst/>
              <a:cxnLst/>
              <a:rect l="l" t="t" r="r" b="b"/>
              <a:pathLst>
                <a:path w="958850" h="579120">
                  <a:moveTo>
                    <a:pt x="0" y="0"/>
                  </a:moveTo>
                  <a:lnTo>
                    <a:pt x="958423" y="0"/>
                  </a:lnTo>
                  <a:lnTo>
                    <a:pt x="958423" y="578873"/>
                  </a:lnTo>
                  <a:lnTo>
                    <a:pt x="0" y="578873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04893" y="3985416"/>
              <a:ext cx="2225245" cy="115807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43067" y="4414041"/>
              <a:ext cx="948898" cy="56934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838317" y="4409265"/>
              <a:ext cx="958850" cy="579120"/>
            </a:xfrm>
            <a:custGeom>
              <a:avLst/>
              <a:gdLst/>
              <a:ahLst/>
              <a:cxnLst/>
              <a:rect l="l" t="t" r="r" b="b"/>
              <a:pathLst>
                <a:path w="958850" h="579120">
                  <a:moveTo>
                    <a:pt x="0" y="0"/>
                  </a:moveTo>
                  <a:lnTo>
                    <a:pt x="958423" y="0"/>
                  </a:lnTo>
                  <a:lnTo>
                    <a:pt x="958423" y="578898"/>
                  </a:lnTo>
                  <a:lnTo>
                    <a:pt x="0" y="578898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41921" y="3314568"/>
              <a:ext cx="2225245" cy="182892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80095" y="3743217"/>
              <a:ext cx="948898" cy="569348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475332" y="3738442"/>
              <a:ext cx="958850" cy="579120"/>
            </a:xfrm>
            <a:custGeom>
              <a:avLst/>
              <a:gdLst/>
              <a:ahLst/>
              <a:cxnLst/>
              <a:rect l="l" t="t" r="r" b="b"/>
              <a:pathLst>
                <a:path w="958850" h="579120">
                  <a:moveTo>
                    <a:pt x="0" y="0"/>
                  </a:moveTo>
                  <a:lnTo>
                    <a:pt x="958435" y="0"/>
                  </a:lnTo>
                  <a:lnTo>
                    <a:pt x="958435" y="578873"/>
                  </a:lnTo>
                  <a:lnTo>
                    <a:pt x="0" y="578873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41921" y="3985416"/>
              <a:ext cx="2225245" cy="115807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80095" y="4414041"/>
              <a:ext cx="948898" cy="569348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2475332" y="4409265"/>
              <a:ext cx="958850" cy="579120"/>
            </a:xfrm>
            <a:custGeom>
              <a:avLst/>
              <a:gdLst/>
              <a:ahLst/>
              <a:cxnLst/>
              <a:rect l="l" t="t" r="r" b="b"/>
              <a:pathLst>
                <a:path w="958850" h="579120">
                  <a:moveTo>
                    <a:pt x="0" y="0"/>
                  </a:moveTo>
                  <a:lnTo>
                    <a:pt x="958435" y="0"/>
                  </a:lnTo>
                  <a:lnTo>
                    <a:pt x="958435" y="578898"/>
                  </a:lnTo>
                  <a:lnTo>
                    <a:pt x="0" y="578898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508494" y="3636342"/>
              <a:ext cx="2225245" cy="150714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146668" y="4064991"/>
              <a:ext cx="948898" cy="569323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3141893" y="4060216"/>
              <a:ext cx="958850" cy="579120"/>
            </a:xfrm>
            <a:custGeom>
              <a:avLst/>
              <a:gdLst/>
              <a:ahLst/>
              <a:cxnLst/>
              <a:rect l="l" t="t" r="r" b="b"/>
              <a:pathLst>
                <a:path w="958850" h="579120">
                  <a:moveTo>
                    <a:pt x="0" y="0"/>
                  </a:moveTo>
                  <a:lnTo>
                    <a:pt x="958423" y="0"/>
                  </a:lnTo>
                  <a:lnTo>
                    <a:pt x="958423" y="578873"/>
                  </a:lnTo>
                  <a:lnTo>
                    <a:pt x="0" y="578873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81" cy="107669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" marR="5080" algn="ctr">
              <a:lnSpc>
                <a:spcPct val="100000"/>
              </a:lnSpc>
              <a:spcBef>
                <a:spcPts val="100"/>
              </a:spcBef>
            </a:pPr>
            <a:r>
              <a:rPr sz="1700" spc="-20" dirty="0"/>
              <a:t>СОВРЕМЕННЫЕ</a:t>
            </a:r>
            <a:r>
              <a:rPr sz="1700" spc="-60" dirty="0"/>
              <a:t> </a:t>
            </a:r>
            <a:r>
              <a:rPr sz="1700" spc="-10" dirty="0"/>
              <a:t>ЭКОНОМИЧЕСКИЕ</a:t>
            </a:r>
            <a:r>
              <a:rPr sz="1700" spc="-60" dirty="0"/>
              <a:t> </a:t>
            </a:r>
            <a:r>
              <a:rPr sz="1700" spc="-10" dirty="0"/>
              <a:t>ОТНОШЕНИЯ</a:t>
            </a:r>
            <a:r>
              <a:rPr sz="1700" spc="-55" dirty="0"/>
              <a:t> </a:t>
            </a:r>
            <a:r>
              <a:rPr sz="1700" spc="-10" dirty="0"/>
              <a:t>РОССИИ</a:t>
            </a:r>
            <a:r>
              <a:rPr sz="1700" spc="-60" dirty="0"/>
              <a:t> </a:t>
            </a:r>
            <a:r>
              <a:rPr sz="1700" dirty="0"/>
              <a:t>СО</a:t>
            </a:r>
            <a:r>
              <a:rPr sz="1700" spc="-55" dirty="0"/>
              <a:t> </a:t>
            </a:r>
            <a:r>
              <a:rPr sz="1700" spc="-10" dirty="0"/>
              <a:t>СТРАНАМИ ЗАРУБЕЖНОЙ</a:t>
            </a:r>
            <a:r>
              <a:rPr sz="1700" spc="-60" dirty="0"/>
              <a:t> </a:t>
            </a:r>
            <a:r>
              <a:rPr sz="1700" spc="-20" dirty="0"/>
              <a:t>АЗИИ</a:t>
            </a:r>
            <a:endParaRPr sz="1700" dirty="0"/>
          </a:p>
          <a:p>
            <a:pPr algn="ctr">
              <a:lnSpc>
                <a:spcPts val="2270"/>
              </a:lnSpc>
            </a:pP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БРИКС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02887" y="1065899"/>
            <a:ext cx="46831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БРИКС</a:t>
            </a:r>
            <a:r>
              <a:rPr sz="1500" spc="19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—</a:t>
            </a:r>
            <a:r>
              <a:rPr sz="1500" spc="1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это</a:t>
            </a:r>
            <a:r>
              <a:rPr sz="1500" spc="19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межгосударственное</a:t>
            </a:r>
            <a:r>
              <a:rPr sz="1500" spc="1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неформальное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объединение</a:t>
            </a:r>
            <a:r>
              <a:rPr sz="1500" spc="8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наиболее</a:t>
            </a:r>
            <a:r>
              <a:rPr sz="1500" spc="8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динамично</a:t>
            </a:r>
            <a:r>
              <a:rPr sz="1500" spc="9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развивающихся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02887" y="1523098"/>
            <a:ext cx="35121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902969" algn="l"/>
                <a:tab pos="1621790" algn="l"/>
                <a:tab pos="1977389" algn="l"/>
                <a:tab pos="2117090" algn="l"/>
                <a:tab pos="3173095" algn="l"/>
              </a:tabLst>
            </a:pP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крупных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стран.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Это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		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площадка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	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для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всестороннего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		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взаимодействия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56582" y="1523098"/>
            <a:ext cx="105029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укрепления</a:t>
            </a:r>
            <a:endParaRPr sz="1500" dirty="0">
              <a:latin typeface="Arial"/>
              <a:cs typeface="Arial"/>
            </a:endParaRPr>
          </a:p>
          <a:p>
            <a:pPr marR="21590" algn="r">
              <a:lnSpc>
                <a:spcPct val="100000"/>
              </a:lnSpc>
            </a:pP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между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02887" y="1980297"/>
            <a:ext cx="4699635" cy="2997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5240" algn="just">
              <a:lnSpc>
                <a:spcPct val="100000"/>
              </a:lnSpc>
              <a:spcBef>
                <a:spcPts val="100"/>
              </a:spcBef>
            </a:pP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государствами</a:t>
            </a:r>
            <a:r>
              <a:rPr sz="1500" spc="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мира,</a:t>
            </a:r>
            <a:r>
              <a:rPr sz="1500" spc="1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чьи</a:t>
            </a:r>
            <a:r>
              <a:rPr sz="1500" spc="1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экономики</a:t>
            </a:r>
            <a:r>
              <a:rPr sz="1500" spc="1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имеют</a:t>
            </a:r>
            <a:r>
              <a:rPr sz="1500" spc="1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высокий потенциал</a:t>
            </a:r>
            <a:r>
              <a:rPr sz="1500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для</a:t>
            </a:r>
            <a:r>
              <a:rPr sz="1500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роста.</a:t>
            </a: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5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</a:pP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Цель</a:t>
            </a:r>
            <a:r>
              <a:rPr sz="1500" spc="2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БРИКС</a:t>
            </a:r>
            <a:r>
              <a:rPr sz="1500" spc="26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—</a:t>
            </a:r>
            <a:r>
              <a:rPr sz="1500" spc="26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коллективное</a:t>
            </a:r>
            <a:r>
              <a:rPr sz="1500" spc="26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увеличение</a:t>
            </a:r>
            <a:r>
              <a:rPr sz="1500" spc="26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темпов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экономического</a:t>
            </a:r>
            <a:r>
              <a:rPr sz="1500" spc="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роста</a:t>
            </a:r>
            <a:r>
              <a:rPr sz="1500" spc="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20" dirty="0">
                <a:solidFill>
                  <a:srgbClr val="1F114D"/>
                </a:solidFill>
                <a:latin typeface="Arial"/>
                <a:cs typeface="Arial"/>
              </a:rPr>
              <a:t>стран-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участниц</a:t>
            </a:r>
            <a:r>
              <a:rPr sz="1500" spc="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500" spc="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укрепление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их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позиций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мире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за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счёт</a:t>
            </a:r>
            <a:r>
              <a:rPr sz="1500" spc="335" dirty="0">
                <a:solidFill>
                  <a:srgbClr val="1F114D"/>
                </a:solidFill>
                <a:latin typeface="Arial"/>
                <a:cs typeface="Arial"/>
              </a:rPr>
              <a:t> 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активного </a:t>
            </a:r>
            <a:r>
              <a:rPr sz="1500" spc="-20" dirty="0">
                <a:solidFill>
                  <a:srgbClr val="1F114D"/>
                </a:solidFill>
                <a:latin typeface="Arial"/>
                <a:cs typeface="Arial"/>
              </a:rPr>
              <a:t>сотрудничества</a:t>
            </a:r>
            <a:r>
              <a:rPr sz="1500" spc="-1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друг</a:t>
            </a:r>
            <a:r>
              <a:rPr sz="1500" spc="-1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</a:t>
            </a:r>
            <a:r>
              <a:rPr sz="1500" spc="-1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другом.</a:t>
            </a: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500" dirty="0">
              <a:latin typeface="Arial"/>
              <a:cs typeface="Arial"/>
            </a:endParaRPr>
          </a:p>
          <a:p>
            <a:pPr marL="12700" marR="10160" algn="just">
              <a:lnSpc>
                <a:spcPct val="100000"/>
              </a:lnSpc>
            </a:pP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Организация</a:t>
            </a:r>
            <a:r>
              <a:rPr sz="1500" spc="34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работает</a:t>
            </a:r>
            <a:r>
              <a:rPr sz="1500" spc="35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500" spc="35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формате</a:t>
            </a:r>
            <a:r>
              <a:rPr sz="1500" spc="35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ежегодных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саммитов,</a:t>
            </a:r>
            <a:r>
              <a:rPr sz="1500" spc="3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на</a:t>
            </a:r>
            <a:r>
              <a:rPr sz="1500" spc="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которых</a:t>
            </a:r>
            <a:r>
              <a:rPr sz="1500" spc="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главы</a:t>
            </a:r>
            <a:r>
              <a:rPr sz="1500" spc="3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государств</a:t>
            </a:r>
            <a:r>
              <a:rPr sz="1500" spc="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обсуждают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возможности</a:t>
            </a:r>
            <a:r>
              <a:rPr sz="1500" spc="37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ускорения</a:t>
            </a:r>
            <a:r>
              <a:rPr sz="1500" spc="37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экономического</a:t>
            </a:r>
            <a:r>
              <a:rPr sz="1500" spc="38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роста,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обеспечения</a:t>
            </a:r>
            <a:r>
              <a:rPr sz="1500" spc="11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социальной</a:t>
            </a:r>
            <a:r>
              <a:rPr sz="1500" spc="114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стабильности</a:t>
            </a:r>
            <a:r>
              <a:rPr sz="1500" spc="114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500" spc="114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усиления позиций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блока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мировом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сообществе.</a:t>
            </a:r>
            <a:endParaRPr sz="15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581398"/>
            <a:ext cx="3928841" cy="4562475"/>
            <a:chOff x="0" y="581398"/>
            <a:chExt cx="4772025" cy="456247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81398"/>
              <a:ext cx="4771890" cy="329051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9349" y="1000497"/>
              <a:ext cx="4003891" cy="203322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919619"/>
              <a:ext cx="4557490" cy="222387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3724" y="3338718"/>
              <a:ext cx="3575117" cy="140399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81" cy="107669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81629" y="122105"/>
            <a:ext cx="7980722" cy="8324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" marR="5080" algn="ctr">
              <a:lnSpc>
                <a:spcPct val="100000"/>
              </a:lnSpc>
              <a:spcBef>
                <a:spcPts val="100"/>
              </a:spcBef>
            </a:pPr>
            <a:r>
              <a:rPr sz="1700" spc="-20" dirty="0"/>
              <a:t>СОВРЕМЕННЫЕ</a:t>
            </a:r>
            <a:r>
              <a:rPr sz="1700" spc="-60" dirty="0"/>
              <a:t> </a:t>
            </a:r>
            <a:r>
              <a:rPr sz="1700" spc="-10" dirty="0"/>
              <a:t>ЭКОНОМИЧЕСКИЕ</a:t>
            </a:r>
            <a:r>
              <a:rPr sz="1700" spc="-60" dirty="0"/>
              <a:t> </a:t>
            </a:r>
            <a:r>
              <a:rPr sz="1700" spc="-10" dirty="0"/>
              <a:t>ОТНОШЕНИЯ</a:t>
            </a:r>
            <a:r>
              <a:rPr sz="1700" spc="-55" dirty="0"/>
              <a:t> </a:t>
            </a:r>
            <a:r>
              <a:rPr sz="1700" spc="-10" dirty="0"/>
              <a:t>РОССИИ</a:t>
            </a:r>
            <a:r>
              <a:rPr sz="1700" spc="-60" dirty="0"/>
              <a:t> </a:t>
            </a:r>
            <a:r>
              <a:rPr sz="1700" dirty="0"/>
              <a:t>СО</a:t>
            </a:r>
            <a:r>
              <a:rPr sz="1700" spc="-55" dirty="0"/>
              <a:t> </a:t>
            </a:r>
            <a:r>
              <a:rPr sz="1700" spc="-10" dirty="0"/>
              <a:t>СТРАНАМИ ЗАРУБЕЖНОЙ</a:t>
            </a:r>
            <a:r>
              <a:rPr sz="1700" spc="-60" dirty="0"/>
              <a:t> </a:t>
            </a:r>
            <a:r>
              <a:rPr sz="1700" spc="-20" dirty="0"/>
              <a:t>АЗИИ</a:t>
            </a:r>
            <a:endParaRPr sz="1700" dirty="0"/>
          </a:p>
          <a:p>
            <a:pPr algn="ctr">
              <a:lnSpc>
                <a:spcPts val="2270"/>
              </a:lnSpc>
            </a:pP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Евразийский</a:t>
            </a:r>
            <a:r>
              <a:rPr sz="1900" i="1" spc="-65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10" dirty="0">
                <a:solidFill>
                  <a:srgbClr val="FFAA3F"/>
                </a:solidFill>
                <a:latin typeface="Arial"/>
                <a:cs typeface="Arial"/>
              </a:rPr>
              <a:t>экономический</a:t>
            </a:r>
            <a:r>
              <a:rPr sz="1900" i="1" spc="-60" dirty="0">
                <a:solidFill>
                  <a:srgbClr val="FFAA3F"/>
                </a:solidFill>
                <a:latin typeface="Arial"/>
                <a:cs typeface="Arial"/>
              </a:rPr>
              <a:t> </a:t>
            </a:r>
            <a:r>
              <a:rPr sz="1900" i="1" spc="-20" dirty="0">
                <a:solidFill>
                  <a:srgbClr val="FFAA3F"/>
                </a:solidFill>
                <a:latin typeface="Arial"/>
                <a:cs typeface="Arial"/>
              </a:rPr>
              <a:t>союз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15739" y="1065899"/>
            <a:ext cx="5287010" cy="3911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Евразийский</a:t>
            </a:r>
            <a:r>
              <a:rPr sz="1500" spc="300" dirty="0">
                <a:solidFill>
                  <a:srgbClr val="1F114D"/>
                </a:solidFill>
                <a:latin typeface="Arial"/>
                <a:cs typeface="Arial"/>
              </a:rPr>
              <a:t> 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экономический</a:t>
            </a:r>
            <a:r>
              <a:rPr sz="1500" spc="305" dirty="0">
                <a:solidFill>
                  <a:srgbClr val="1F114D"/>
                </a:solidFill>
                <a:latin typeface="Arial"/>
                <a:cs typeface="Arial"/>
              </a:rPr>
              <a:t> 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союз</a:t>
            </a:r>
            <a:r>
              <a:rPr sz="1500" spc="310" dirty="0">
                <a:solidFill>
                  <a:srgbClr val="1F114D"/>
                </a:solidFill>
                <a:latin typeface="Arial"/>
                <a:cs typeface="Arial"/>
              </a:rPr>
              <a:t>  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(ЕАЭС)</a:t>
            </a:r>
            <a:r>
              <a:rPr sz="1500" spc="305" dirty="0">
                <a:solidFill>
                  <a:srgbClr val="1F114D"/>
                </a:solidFill>
                <a:latin typeface="Arial"/>
                <a:cs typeface="Arial"/>
              </a:rPr>
              <a:t>    </a:t>
            </a:r>
            <a:r>
              <a:rPr sz="1500" spc="-50" dirty="0">
                <a:solidFill>
                  <a:srgbClr val="1F114D"/>
                </a:solidFill>
                <a:latin typeface="Arial"/>
                <a:cs typeface="Arial"/>
              </a:rPr>
              <a:t>—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международная</a:t>
            </a:r>
            <a:r>
              <a:rPr sz="1500" spc="-2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организация</a:t>
            </a:r>
            <a:r>
              <a:rPr sz="1500" spc="-2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региональной</a:t>
            </a:r>
            <a:r>
              <a:rPr sz="1500" spc="-1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экономической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интеграции,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учреждённая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Договором</a:t>
            </a:r>
            <a:r>
              <a:rPr sz="1500" spc="33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о</a:t>
            </a:r>
            <a:r>
              <a:rPr sz="1500" spc="33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Евразийском экономическом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союзе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от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29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мая</a:t>
            </a:r>
            <a:r>
              <a:rPr sz="1500" spc="-4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2014</a:t>
            </a:r>
            <a:r>
              <a:rPr sz="1500" spc="-3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года.</a:t>
            </a: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500" dirty="0">
              <a:latin typeface="Arial"/>
              <a:cs typeface="Arial"/>
            </a:endParaRPr>
          </a:p>
          <a:p>
            <a:pPr marL="12700" marR="23495" algn="just">
              <a:lnSpc>
                <a:spcPct val="100000"/>
              </a:lnSpc>
            </a:pP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2024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году</a:t>
            </a:r>
            <a:r>
              <a:rPr sz="1500" spc="204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ЕАЭС</a:t>
            </a:r>
            <a:r>
              <a:rPr sz="1500" spc="204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входят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пять</a:t>
            </a:r>
            <a:r>
              <a:rPr sz="1500" spc="204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стран: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Армения, Белоруссия,</a:t>
            </a:r>
            <a:r>
              <a:rPr sz="1500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Казахстан,</a:t>
            </a:r>
            <a:r>
              <a:rPr sz="1500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Киргизия</a:t>
            </a:r>
            <a:r>
              <a:rPr sz="1500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500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Россия.</a:t>
            </a: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500" dirty="0">
              <a:latin typeface="Arial"/>
              <a:cs typeface="Arial"/>
            </a:endParaRPr>
          </a:p>
          <a:p>
            <a:pPr marL="12700" marR="14604" algn="just">
              <a:lnSpc>
                <a:spcPct val="100000"/>
              </a:lnSpc>
            </a:pP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Цель</a:t>
            </a:r>
            <a:r>
              <a:rPr sz="1500" spc="42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союза</a:t>
            </a:r>
            <a:r>
              <a:rPr sz="1500" spc="4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—</a:t>
            </a:r>
            <a:r>
              <a:rPr sz="1500" spc="42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обеспечить</a:t>
            </a:r>
            <a:r>
              <a:rPr sz="1500" spc="4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свободу</a:t>
            </a:r>
            <a:r>
              <a:rPr sz="1500" spc="42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движения</a:t>
            </a:r>
            <a:r>
              <a:rPr sz="1500" spc="4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товаров,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услуг,</a:t>
            </a:r>
            <a:r>
              <a:rPr sz="1500" spc="19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капитала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</a:t>
            </a:r>
            <a:r>
              <a:rPr sz="1500" spc="19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рабочей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силы,</a:t>
            </a:r>
            <a:r>
              <a:rPr sz="1500" spc="19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а</a:t>
            </a:r>
            <a:r>
              <a:rPr sz="1500" spc="20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также</a:t>
            </a:r>
            <a:r>
              <a:rPr sz="1500" spc="19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провести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скоординированную,</a:t>
            </a:r>
            <a:r>
              <a:rPr sz="1500" spc="5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согласованную</a:t>
            </a:r>
            <a:r>
              <a:rPr sz="1500" spc="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или</a:t>
            </a:r>
            <a:r>
              <a:rPr sz="1500" spc="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единую</a:t>
            </a:r>
            <a:r>
              <a:rPr sz="1500" spc="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политику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500" spc="-2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отраслях</a:t>
            </a:r>
            <a:r>
              <a:rPr sz="1500" spc="-2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экономики.</a:t>
            </a: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500" dirty="0">
              <a:latin typeface="Arial"/>
              <a:cs typeface="Arial"/>
            </a:endParaRPr>
          </a:p>
          <a:p>
            <a:pPr marL="12700" marR="12065" algn="just">
              <a:lnSpc>
                <a:spcPct val="100000"/>
              </a:lnSpc>
            </a:pP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Руководит</a:t>
            </a:r>
            <a:r>
              <a:rPr sz="1500" spc="15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ЕАЭС</a:t>
            </a:r>
            <a:r>
              <a:rPr sz="1500" spc="15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Высший</a:t>
            </a:r>
            <a:r>
              <a:rPr sz="1500" spc="15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Евразийский</a:t>
            </a:r>
            <a:r>
              <a:rPr sz="1500" spc="15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экономический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совет,</a:t>
            </a:r>
            <a:r>
              <a:rPr sz="1500" spc="6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который</a:t>
            </a:r>
            <a:r>
              <a:rPr sz="1500" spc="6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составляют</a:t>
            </a:r>
            <a:r>
              <a:rPr sz="1500" spc="60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лидеры</a:t>
            </a:r>
            <a:r>
              <a:rPr sz="1500" spc="6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государств</a:t>
            </a:r>
            <a:r>
              <a:rPr sz="1500" spc="65" dirty="0">
                <a:solidFill>
                  <a:srgbClr val="1F114D"/>
                </a:solidFill>
                <a:latin typeface="Arial"/>
                <a:cs typeface="Arial"/>
              </a:rPr>
              <a:t> 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союза.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Каждый</a:t>
            </a:r>
            <a:r>
              <a:rPr sz="1500" spc="40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год</a:t>
            </a:r>
            <a:r>
              <a:rPr sz="1500" spc="4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председателем</a:t>
            </a:r>
            <a:r>
              <a:rPr sz="1500" spc="40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союза</a:t>
            </a:r>
            <a:r>
              <a:rPr sz="1500" spc="4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избирается</a:t>
            </a:r>
            <a:r>
              <a:rPr sz="1500" spc="40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одна</a:t>
            </a:r>
            <a:r>
              <a:rPr sz="1500" spc="40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из </a:t>
            </a:r>
            <a:r>
              <a:rPr sz="1500" spc="-20" dirty="0">
                <a:solidFill>
                  <a:srgbClr val="1F114D"/>
                </a:solidFill>
                <a:latin typeface="Arial"/>
                <a:cs typeface="Arial"/>
              </a:rPr>
              <a:t>стран-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участниц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по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очереди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1F114D"/>
                </a:solidFill>
                <a:latin typeface="Arial"/>
                <a:cs typeface="Arial"/>
              </a:rPr>
              <a:t>в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алфавитном</a:t>
            </a:r>
            <a:r>
              <a:rPr sz="1500" spc="-2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1F114D"/>
                </a:solidFill>
                <a:latin typeface="Arial"/>
                <a:cs typeface="Arial"/>
              </a:rPr>
              <a:t>порядке.</a:t>
            </a:r>
            <a:endParaRPr sz="1500" dirty="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48369" y="581398"/>
            <a:ext cx="3713479" cy="4562475"/>
            <a:chOff x="348369" y="581398"/>
            <a:chExt cx="3713479" cy="456247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8369" y="581398"/>
              <a:ext cx="3713117" cy="371311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7018" y="1000497"/>
              <a:ext cx="2455820" cy="24558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9774" y="3112418"/>
              <a:ext cx="3430318" cy="203107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18425" y="3531517"/>
              <a:ext cx="2173018" cy="140059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76645" y="185524"/>
            <a:ext cx="6967335" cy="6836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261" rIns="0" bIns="0" rtlCol="0">
            <a:spAutoFit/>
          </a:bodyPr>
          <a:lstStyle/>
          <a:p>
            <a:pPr marL="230949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ВОПРОСЫ</a:t>
            </a:r>
            <a:r>
              <a:rPr spc="-100" dirty="0"/>
              <a:t> </a:t>
            </a:r>
            <a:r>
              <a:rPr dirty="0"/>
              <a:t>ПО</a:t>
            </a:r>
            <a:r>
              <a:rPr spc="-95" dirty="0"/>
              <a:t> </a:t>
            </a:r>
            <a:r>
              <a:rPr dirty="0"/>
              <a:t>ПРОЙДЕННОЙ</a:t>
            </a:r>
            <a:r>
              <a:rPr spc="-95" dirty="0"/>
              <a:t> </a:t>
            </a:r>
            <a:r>
              <a:rPr spc="-20" dirty="0"/>
              <a:t>ТЕМЕ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27770" y="854973"/>
            <a:ext cx="6693886" cy="146879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485347" y="956446"/>
            <a:ext cx="5469255" cy="1183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1959" marR="5080" indent="-42989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441959" algn="l"/>
              </a:tabLst>
            </a:pPr>
            <a:r>
              <a:rPr sz="1900" b="1" spc="-10" dirty="0">
                <a:solidFill>
                  <a:srgbClr val="1F114D"/>
                </a:solidFill>
                <a:latin typeface="Arial"/>
                <a:cs typeface="Arial"/>
              </a:rPr>
              <a:t>Расскажите</a:t>
            </a:r>
            <a:r>
              <a:rPr sz="1900" b="1" spc="-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114D"/>
                </a:solidFill>
                <a:latin typeface="Arial"/>
                <a:cs typeface="Arial"/>
              </a:rPr>
              <a:t>о</a:t>
            </a:r>
            <a:r>
              <a:rPr sz="1900" b="1" spc="-5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1F114D"/>
                </a:solidFill>
                <a:latin typeface="Arial"/>
                <a:cs typeface="Arial"/>
              </a:rPr>
              <a:t>экономических</a:t>
            </a:r>
            <a:r>
              <a:rPr sz="1900" b="1" spc="-6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1F114D"/>
                </a:solidFill>
                <a:latin typeface="Arial"/>
                <a:cs typeface="Arial"/>
              </a:rPr>
              <a:t>отношениях России</a:t>
            </a:r>
            <a:r>
              <a:rPr sz="1900" b="1" spc="-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114D"/>
                </a:solidFill>
                <a:latin typeface="Arial"/>
                <a:cs typeface="Arial"/>
              </a:rPr>
              <a:t>со</a:t>
            </a:r>
            <a:r>
              <a:rPr sz="1900" b="1" spc="-9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114D"/>
                </a:solidFill>
                <a:latin typeface="Arial"/>
                <a:cs typeface="Arial"/>
              </a:rPr>
              <a:t>странами</a:t>
            </a:r>
            <a:r>
              <a:rPr sz="1900" b="1" spc="-9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1F114D"/>
                </a:solidFill>
                <a:latin typeface="Arial"/>
                <a:cs typeface="Arial"/>
              </a:rPr>
              <a:t>Зарубежной</a:t>
            </a:r>
            <a:r>
              <a:rPr sz="1900" b="1" spc="-90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spc="-20" dirty="0">
                <a:solidFill>
                  <a:srgbClr val="1F114D"/>
                </a:solidFill>
                <a:latin typeface="Arial"/>
                <a:cs typeface="Arial"/>
              </a:rPr>
              <a:t>Азии</a:t>
            </a:r>
            <a:endParaRPr sz="1900" dirty="0">
              <a:latin typeface="Arial"/>
              <a:cs typeface="Arial"/>
            </a:endParaRPr>
          </a:p>
          <a:p>
            <a:pPr marL="441959" indent="-429259">
              <a:lnSpc>
                <a:spcPct val="100000"/>
              </a:lnSpc>
              <a:buAutoNum type="arabicPeriod"/>
              <a:tabLst>
                <a:tab pos="441959" algn="l"/>
              </a:tabLst>
            </a:pPr>
            <a:r>
              <a:rPr sz="1900" b="1" spc="-10" dirty="0">
                <a:solidFill>
                  <a:srgbClr val="1F114D"/>
                </a:solidFill>
                <a:latin typeface="Arial"/>
                <a:cs typeface="Arial"/>
              </a:rPr>
              <a:t>Расскажите</a:t>
            </a:r>
            <a:r>
              <a:rPr sz="1900" b="1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114D"/>
                </a:solidFill>
                <a:latin typeface="Arial"/>
                <a:cs typeface="Arial"/>
              </a:rPr>
              <a:t>о</a:t>
            </a:r>
            <a:r>
              <a:rPr sz="1900" b="1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spc="-20" dirty="0">
                <a:solidFill>
                  <a:srgbClr val="1F114D"/>
                </a:solidFill>
                <a:latin typeface="Arial"/>
                <a:cs typeface="Arial"/>
              </a:rPr>
              <a:t>БРИКС</a:t>
            </a:r>
            <a:endParaRPr sz="1900" dirty="0">
              <a:latin typeface="Arial"/>
              <a:cs typeface="Arial"/>
            </a:endParaRPr>
          </a:p>
          <a:p>
            <a:pPr marL="441959" indent="-429259">
              <a:lnSpc>
                <a:spcPct val="100000"/>
              </a:lnSpc>
              <a:buAutoNum type="arabicPeriod"/>
              <a:tabLst>
                <a:tab pos="441959" algn="l"/>
              </a:tabLst>
            </a:pPr>
            <a:r>
              <a:rPr sz="1900" b="1" spc="-10" dirty="0">
                <a:solidFill>
                  <a:srgbClr val="1F114D"/>
                </a:solidFill>
                <a:latin typeface="Arial"/>
                <a:cs typeface="Arial"/>
              </a:rPr>
              <a:t>Расскажите</a:t>
            </a:r>
            <a:r>
              <a:rPr sz="1900" b="1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114D"/>
                </a:solidFill>
                <a:latin typeface="Arial"/>
                <a:cs typeface="Arial"/>
              </a:rPr>
              <a:t>о</a:t>
            </a:r>
            <a:r>
              <a:rPr sz="1900" b="1" spc="-45" dirty="0">
                <a:solidFill>
                  <a:srgbClr val="1F114D"/>
                </a:solidFill>
                <a:latin typeface="Arial"/>
                <a:cs typeface="Arial"/>
              </a:rPr>
              <a:t> </a:t>
            </a:r>
            <a:r>
              <a:rPr sz="1900" b="1" spc="-20" dirty="0">
                <a:solidFill>
                  <a:srgbClr val="1F114D"/>
                </a:solidFill>
                <a:latin typeface="Arial"/>
                <a:cs typeface="Arial"/>
              </a:rPr>
              <a:t>ЕАЭС</a:t>
            </a:r>
            <a:endParaRPr sz="1900" dirty="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-4762" y="0"/>
            <a:ext cx="2875915" cy="5143500"/>
            <a:chOff x="-4762" y="0"/>
            <a:chExt cx="2875915" cy="514350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2870769" cy="255964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34424"/>
              <a:ext cx="2230630" cy="147749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229661"/>
              <a:ext cx="2237740" cy="1487170"/>
            </a:xfrm>
            <a:custGeom>
              <a:avLst/>
              <a:gdLst/>
              <a:ahLst/>
              <a:cxnLst/>
              <a:rect l="l" t="t" r="r" b="b"/>
              <a:pathLst>
                <a:path w="2237740" h="1487170">
                  <a:moveTo>
                    <a:pt x="0" y="0"/>
                  </a:moveTo>
                  <a:lnTo>
                    <a:pt x="1495456" y="0"/>
                  </a:lnTo>
                  <a:lnTo>
                    <a:pt x="2237357" y="743510"/>
                  </a:lnTo>
                  <a:lnTo>
                    <a:pt x="1495456" y="1487021"/>
                  </a:lnTo>
                  <a:lnTo>
                    <a:pt x="0" y="1487021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1416072"/>
              <a:ext cx="2862969" cy="27595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1844696"/>
              <a:ext cx="2222830" cy="148319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0" y="1839933"/>
              <a:ext cx="2230120" cy="1492885"/>
            </a:xfrm>
            <a:custGeom>
              <a:avLst/>
              <a:gdLst/>
              <a:ahLst/>
              <a:cxnLst/>
              <a:rect l="l" t="t" r="r" b="b"/>
              <a:pathLst>
                <a:path w="2230120" h="1492885">
                  <a:moveTo>
                    <a:pt x="0" y="0"/>
                  </a:moveTo>
                  <a:lnTo>
                    <a:pt x="1484784" y="0"/>
                  </a:lnTo>
                  <a:lnTo>
                    <a:pt x="2229557" y="746360"/>
                  </a:lnTo>
                  <a:lnTo>
                    <a:pt x="1484784" y="1492709"/>
                  </a:lnTo>
                  <a:lnTo>
                    <a:pt x="0" y="1492709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3026343"/>
              <a:ext cx="2862969" cy="211714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3454968"/>
              <a:ext cx="2222830" cy="148319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0" y="3450217"/>
              <a:ext cx="2230120" cy="1492885"/>
            </a:xfrm>
            <a:custGeom>
              <a:avLst/>
              <a:gdLst/>
              <a:ahLst/>
              <a:cxnLst/>
              <a:rect l="l" t="t" r="r" b="b"/>
              <a:pathLst>
                <a:path w="2230120" h="1492885">
                  <a:moveTo>
                    <a:pt x="0" y="0"/>
                  </a:moveTo>
                  <a:lnTo>
                    <a:pt x="1484784" y="0"/>
                  </a:lnTo>
                  <a:lnTo>
                    <a:pt x="2229557" y="746348"/>
                  </a:lnTo>
                  <a:lnTo>
                    <a:pt x="1484784" y="1492696"/>
                  </a:lnTo>
                  <a:lnTo>
                    <a:pt x="0" y="1492696"/>
                  </a:lnTo>
                </a:path>
              </a:pathLst>
            </a:custGeom>
            <a:ln w="9524">
              <a:solidFill>
                <a:srgbClr val="4B11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505</Words>
  <Application>Microsoft Office PowerPoint</Application>
  <PresentationFormat>Экран (16:9)</PresentationFormat>
  <Paragraphs>85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ГЕОГРАФИЯ</vt:lpstr>
      <vt:lpstr>СЕГОДНЯ ВЫ УЗНАЕТЕ</vt:lpstr>
      <vt:lpstr>СОВРЕМЕННЫЕ ЭКОНОМИЧЕСКИЕ ОТНОШЕНИЯ РОССИИ СО СТРАНАМИ ЗАРУБЕЖНОЙ АЗИИ Экономические отношения России с Китаем</vt:lpstr>
      <vt:lpstr>СОВРЕМЕННЫЕ ЭКОНОМИЧЕСКИЕ ОТНОШЕНИЯ РОССИИ СО СТРАНАМИ ЗАРУБЕЖНОЙ АЗИИ Экономические отношения России с Индией</vt:lpstr>
      <vt:lpstr>СОВРЕМЕННЫЕ ЭКОНОМИЧЕСКИЕ ОТНОШЕНИЯ РОССИИ СО СТРАНАМИ ЗАРУБЕЖНОЙ АЗИИ Экономические отношения России с Турцией</vt:lpstr>
      <vt:lpstr>СОВРЕМЕННЫЕ ЭКОНОМИЧЕСКИЕ ОТНОШЕНИЯ РОССИИ СО СТРАНАМИ ЗАРУБЕЖНОЙ АЗИИ Экономические отношения России с Центральной Азией</vt:lpstr>
      <vt:lpstr>СОВРЕМЕННЫЕ ЭКОНОМИЧЕСКИЕ ОТНОШЕНИЯ РОССИИ СО СТРАНАМИ ЗАРУБЕЖНОЙ АЗИИ БРИКС</vt:lpstr>
      <vt:lpstr>СОВРЕМЕННЫЕ ЭКОНОМИЧЕСКИЕ ОТНОШЕНИЯ РОССИИ СО СТРАНАМИ ЗАРУБЕЖНОЙ АЗИИ Евразийский экономический союз</vt:lpstr>
      <vt:lpstr>ВОПРОСЫ ПО ПРОЙДЕННОЙ ТЕМЕ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 11Б - 13. (исправленно) Современные экономические отношения России со странами Зарубежной Азии (Китай, Индия, Турция, страны Центральной Азии)</dc:title>
  <cp:lastModifiedBy>Пользователь</cp:lastModifiedBy>
  <cp:revision>2</cp:revision>
  <dcterms:created xsi:type="dcterms:W3CDTF">2024-12-02T06:41:32Z</dcterms:created>
  <dcterms:modified xsi:type="dcterms:W3CDTF">2024-12-02T07:56:54Z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  <property fmtid="{D5CDD505-2E9C-101B-9397-08002B2CF9AE}" pid="3" name="LastSaved">
    <vt:filetime>2024-12-02T00:00:00Z</vt:filetime>
  </property>
  <property fmtid="{D5CDD505-2E9C-101B-9397-08002B2CF9AE}" pid="4" name="Producer">
    <vt:lpwstr>3-Heights(TM) PDF Security Shell 4.8.25.2 (http://www.pdf-tools.com)</vt:lpwstr>
  </property>
</Properties>
</file>