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8" r:id="rId3"/>
    <p:sldMasterId id="2147483702" r:id="rId4"/>
    <p:sldMasterId id="2147483716" r:id="rId5"/>
    <p:sldMasterId id="2147483730" r:id="rId6"/>
    <p:sldMasterId id="2147483744" r:id="rId7"/>
  </p:sldMasterIdLst>
  <p:sldIdLst>
    <p:sldId id="266" r:id="rId8"/>
    <p:sldId id="267" r:id="rId9"/>
    <p:sldId id="275" r:id="rId10"/>
    <p:sldId id="277" r:id="rId11"/>
    <p:sldId id="276" r:id="rId12"/>
    <p:sldId id="280" r:id="rId13"/>
    <p:sldId id="281" r:id="rId14"/>
    <p:sldId id="260" r:id="rId15"/>
    <p:sldId id="264" r:id="rId16"/>
    <p:sldId id="263" r:id="rId17"/>
    <p:sldId id="262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6" name="AutoShape 24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4124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1154113" y="1211263"/>
            <a:ext cx="7772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71575" y="3124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" name="Rectangle 30"/>
          <p:cNvSpPr>
            <a:spLocks noGrp="1" noChangeArrowheads="1"/>
          </p:cNvSpPr>
          <p:nvPr>
            <p:ph type="dt" sz="quarter" idx="10"/>
          </p:nvPr>
        </p:nvSpPr>
        <p:spPr>
          <a:xfrm>
            <a:off x="11191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1" name="Rectangle 3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7588" y="631825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" name="Rectangle 3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865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B89A94-190B-45F4-BA45-1FC22832A65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51314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autoUpdateAnimBg="0"/>
      <p:bldP spid="19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83FB7-897B-4D63-BD5A-EF51DA91EC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194942"/>
      </p:ext>
    </p:extLst>
  </p:cSld>
  <p:clrMapOvr>
    <a:masterClrMapping/>
  </p:clrMapOvr>
  <p:transition spd="slow"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144463"/>
            <a:ext cx="1962150" cy="59515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144463"/>
            <a:ext cx="5734050" cy="59515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2E5A-1BFC-4D9E-A417-BE919B75DEE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675855"/>
      </p:ext>
    </p:extLst>
  </p:cSld>
  <p:clrMapOvr>
    <a:masterClrMapping/>
  </p:clrMapOvr>
  <p:transition spd="slow">
    <p:split orient="vert"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066800" y="1981200"/>
            <a:ext cx="784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375B9-DC2C-4E57-802E-B0B395D05F9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20985"/>
      </p:ext>
    </p:extLst>
  </p:cSld>
  <p:clrMapOvr>
    <a:masterClrMapping/>
  </p:clrMapOvr>
  <p:transition spd="slow">
    <p:split orient="vert"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22914-31DF-496B-BFB1-498551323AC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4745"/>
      </p:ext>
    </p:extLst>
  </p:cSld>
  <p:clrMapOvr>
    <a:masterClrMapping/>
  </p:clrMapOvr>
  <p:transition spd="slow">
    <p:split orient="vert"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6" name="AutoShape 24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4124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1154113" y="1211263"/>
            <a:ext cx="7772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71575" y="3124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" name="Rectangle 30"/>
          <p:cNvSpPr>
            <a:spLocks noGrp="1" noChangeArrowheads="1"/>
          </p:cNvSpPr>
          <p:nvPr>
            <p:ph type="dt" sz="quarter" idx="10"/>
          </p:nvPr>
        </p:nvSpPr>
        <p:spPr>
          <a:xfrm>
            <a:off x="11191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1" name="Rectangle 3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7588" y="631825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" name="Rectangle 3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865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B89A94-190B-45F4-BA45-1FC22832A65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743924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autoUpdateAnimBg="0"/>
      <p:bldP spid="19" grpId="0" animBg="1" autoUpdateAnimBg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5E1C-EC80-4EB8-A4ED-8F4EDA9883F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873960"/>
      </p:ext>
    </p:extLst>
  </p:cSld>
  <p:clrMapOvr>
    <a:masterClrMapping/>
  </p:clrMapOvr>
  <p:transition spd="slow">
    <p:split orient="vert" dir="in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D0C36-3D33-4280-81B1-F1B02D67B8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041140"/>
      </p:ext>
    </p:extLst>
  </p:cSld>
  <p:clrMapOvr>
    <a:masterClrMapping/>
  </p:clrMapOvr>
  <p:transition spd="slow">
    <p:split orient="vert" dir="in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1FA7C-CB93-4B3A-8D69-26E5743482F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229751"/>
      </p:ext>
    </p:extLst>
  </p:cSld>
  <p:clrMapOvr>
    <a:masterClrMapping/>
  </p:clrMapOvr>
  <p:transition spd="slow">
    <p:split orient="vert" dir="in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6F8C3-6520-4CF5-A9FE-58FC1CF6929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718614"/>
      </p:ext>
    </p:extLst>
  </p:cSld>
  <p:clrMapOvr>
    <a:masterClrMapping/>
  </p:clrMapOvr>
  <p:transition spd="slow">
    <p:split orient="vert" dir="in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9CF2A-B065-43DF-8E19-14361B49F15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957567"/>
      </p:ext>
    </p:extLst>
  </p:cSld>
  <p:clrMapOvr>
    <a:masterClrMapping/>
  </p:clrMapOvr>
  <p:transition spd="slow"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5E1C-EC80-4EB8-A4ED-8F4EDA9883F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652759"/>
      </p:ext>
    </p:extLst>
  </p:cSld>
  <p:clrMapOvr>
    <a:masterClrMapping/>
  </p:clrMapOvr>
  <p:transition spd="slow">
    <p:split orient="vert"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44B6B-7C5E-41EA-919D-0D51C039D44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703843"/>
      </p:ext>
    </p:extLst>
  </p:cSld>
  <p:clrMapOvr>
    <a:masterClrMapping/>
  </p:clrMapOvr>
  <p:transition spd="slow">
    <p:split orient="vert" dir="in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27BF2-EF5F-4B19-845E-A571E89DF9B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267918"/>
      </p:ext>
    </p:extLst>
  </p:cSld>
  <p:clrMapOvr>
    <a:masterClrMapping/>
  </p:clrMapOvr>
  <p:transition spd="slow">
    <p:split orient="vert" dir="in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BEDA1-ECFA-4157-AE18-E1AAA401B6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554670"/>
      </p:ext>
    </p:extLst>
  </p:cSld>
  <p:clrMapOvr>
    <a:masterClrMapping/>
  </p:clrMapOvr>
  <p:transition spd="slow">
    <p:split orient="vert" dir="in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83FB7-897B-4D63-BD5A-EF51DA91EC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957451"/>
      </p:ext>
    </p:extLst>
  </p:cSld>
  <p:clrMapOvr>
    <a:masterClrMapping/>
  </p:clrMapOvr>
  <p:transition spd="slow">
    <p:split orient="vert" dir="in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144463"/>
            <a:ext cx="1962150" cy="59515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144463"/>
            <a:ext cx="5734050" cy="59515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2E5A-1BFC-4D9E-A417-BE919B75DEE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372662"/>
      </p:ext>
    </p:extLst>
  </p:cSld>
  <p:clrMapOvr>
    <a:masterClrMapping/>
  </p:clrMapOvr>
  <p:transition spd="slow">
    <p:split orient="vert" dir="in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066800" y="1981200"/>
            <a:ext cx="784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375B9-DC2C-4E57-802E-B0B395D05F9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676669"/>
      </p:ext>
    </p:extLst>
  </p:cSld>
  <p:clrMapOvr>
    <a:masterClrMapping/>
  </p:clrMapOvr>
  <p:transition spd="slow">
    <p:split orient="vert" dir="in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22914-31DF-496B-BFB1-498551323AC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955356"/>
      </p:ext>
    </p:extLst>
  </p:cSld>
  <p:clrMapOvr>
    <a:masterClrMapping/>
  </p:clrMapOvr>
  <p:transition spd="slow">
    <p:split orient="vert" dir="in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6" name="AutoShape 24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4124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1154113" y="1211263"/>
            <a:ext cx="7772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71575" y="3124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" name="Rectangle 30"/>
          <p:cNvSpPr>
            <a:spLocks noGrp="1" noChangeArrowheads="1"/>
          </p:cNvSpPr>
          <p:nvPr>
            <p:ph type="dt" sz="quarter" idx="10"/>
          </p:nvPr>
        </p:nvSpPr>
        <p:spPr>
          <a:xfrm>
            <a:off x="11191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1" name="Rectangle 3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7588" y="631825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" name="Rectangle 3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865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B89A94-190B-45F4-BA45-1FC22832A65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98809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autoUpdateAnimBg="0"/>
      <p:bldP spid="19" grpId="0" animBg="1" autoUpdateAnimBg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5E1C-EC80-4EB8-A4ED-8F4EDA9883F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20410"/>
      </p:ext>
    </p:extLst>
  </p:cSld>
  <p:clrMapOvr>
    <a:masterClrMapping/>
  </p:clrMapOvr>
  <p:transition spd="slow">
    <p:split orient="vert" dir="in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D0C36-3D33-4280-81B1-F1B02D67B8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732526"/>
      </p:ext>
    </p:extLst>
  </p:cSld>
  <p:clrMapOvr>
    <a:masterClrMapping/>
  </p:clrMapOvr>
  <p:transition spd="slow"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D0C36-3D33-4280-81B1-F1B02D67B8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48327"/>
      </p:ext>
    </p:extLst>
  </p:cSld>
  <p:clrMapOvr>
    <a:masterClrMapping/>
  </p:clrMapOvr>
  <p:transition spd="slow">
    <p:split orient="vert"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1FA7C-CB93-4B3A-8D69-26E5743482F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438741"/>
      </p:ext>
    </p:extLst>
  </p:cSld>
  <p:clrMapOvr>
    <a:masterClrMapping/>
  </p:clrMapOvr>
  <p:transition spd="slow">
    <p:split orient="vert" dir="in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6F8C3-6520-4CF5-A9FE-58FC1CF6929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479963"/>
      </p:ext>
    </p:extLst>
  </p:cSld>
  <p:clrMapOvr>
    <a:masterClrMapping/>
  </p:clrMapOvr>
  <p:transition spd="slow">
    <p:split orient="vert" dir="in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9CF2A-B065-43DF-8E19-14361B49F15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652121"/>
      </p:ext>
    </p:extLst>
  </p:cSld>
  <p:clrMapOvr>
    <a:masterClrMapping/>
  </p:clrMapOvr>
  <p:transition spd="slow">
    <p:split orient="vert" dir="in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44B6B-7C5E-41EA-919D-0D51C039D44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177467"/>
      </p:ext>
    </p:extLst>
  </p:cSld>
  <p:clrMapOvr>
    <a:masterClrMapping/>
  </p:clrMapOvr>
  <p:transition spd="slow">
    <p:split orient="vert" dir="in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27BF2-EF5F-4B19-845E-A571E89DF9B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438189"/>
      </p:ext>
    </p:extLst>
  </p:cSld>
  <p:clrMapOvr>
    <a:masterClrMapping/>
  </p:clrMapOvr>
  <p:transition spd="slow">
    <p:split orient="vert" dir="in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BEDA1-ECFA-4157-AE18-E1AAA401B6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086416"/>
      </p:ext>
    </p:extLst>
  </p:cSld>
  <p:clrMapOvr>
    <a:masterClrMapping/>
  </p:clrMapOvr>
  <p:transition spd="slow">
    <p:split orient="vert" dir="in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83FB7-897B-4D63-BD5A-EF51DA91EC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983749"/>
      </p:ext>
    </p:extLst>
  </p:cSld>
  <p:clrMapOvr>
    <a:masterClrMapping/>
  </p:clrMapOvr>
  <p:transition spd="slow">
    <p:split orient="vert" dir="in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144463"/>
            <a:ext cx="1962150" cy="59515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144463"/>
            <a:ext cx="5734050" cy="59515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2E5A-1BFC-4D9E-A417-BE919B75DEE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205373"/>
      </p:ext>
    </p:extLst>
  </p:cSld>
  <p:clrMapOvr>
    <a:masterClrMapping/>
  </p:clrMapOvr>
  <p:transition spd="slow">
    <p:split orient="vert" dir="in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066800" y="1981200"/>
            <a:ext cx="784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375B9-DC2C-4E57-802E-B0B395D05F9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194403"/>
      </p:ext>
    </p:extLst>
  </p:cSld>
  <p:clrMapOvr>
    <a:masterClrMapping/>
  </p:clrMapOvr>
  <p:transition spd="slow">
    <p:split orient="vert" dir="in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22914-31DF-496B-BFB1-498551323AC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489528"/>
      </p:ext>
    </p:extLst>
  </p:cSld>
  <p:clrMapOvr>
    <a:masterClrMapping/>
  </p:clrMapOvr>
  <p:transition spd="slow"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1FA7C-CB93-4B3A-8D69-26E5743482F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373132"/>
      </p:ext>
    </p:extLst>
  </p:cSld>
  <p:clrMapOvr>
    <a:masterClrMapping/>
  </p:clrMapOvr>
  <p:transition spd="slow">
    <p:split orient="vert" dir="in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6" name="AutoShape 24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4124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1154113" y="1211263"/>
            <a:ext cx="7772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71575" y="3124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" name="Rectangle 30"/>
          <p:cNvSpPr>
            <a:spLocks noGrp="1" noChangeArrowheads="1"/>
          </p:cNvSpPr>
          <p:nvPr>
            <p:ph type="dt" sz="quarter" idx="10"/>
          </p:nvPr>
        </p:nvSpPr>
        <p:spPr>
          <a:xfrm>
            <a:off x="11191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1" name="Rectangle 3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7588" y="631825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" name="Rectangle 3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865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B89A94-190B-45F4-BA45-1FC22832A65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194274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autoUpdateAnimBg="0"/>
      <p:bldP spid="19" grpId="0" animBg="1" autoUpdateAnimBg="0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5E1C-EC80-4EB8-A4ED-8F4EDA9883F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140000"/>
      </p:ext>
    </p:extLst>
  </p:cSld>
  <p:clrMapOvr>
    <a:masterClrMapping/>
  </p:clrMapOvr>
  <p:transition spd="slow">
    <p:split orient="vert" dir="in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D0C36-3D33-4280-81B1-F1B02D67B8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901556"/>
      </p:ext>
    </p:extLst>
  </p:cSld>
  <p:clrMapOvr>
    <a:masterClrMapping/>
  </p:clrMapOvr>
  <p:transition spd="slow">
    <p:split orient="vert" dir="in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1FA7C-CB93-4B3A-8D69-26E5743482F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905551"/>
      </p:ext>
    </p:extLst>
  </p:cSld>
  <p:clrMapOvr>
    <a:masterClrMapping/>
  </p:clrMapOvr>
  <p:transition spd="slow">
    <p:split orient="vert" dir="in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6F8C3-6520-4CF5-A9FE-58FC1CF6929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777309"/>
      </p:ext>
    </p:extLst>
  </p:cSld>
  <p:clrMapOvr>
    <a:masterClrMapping/>
  </p:clrMapOvr>
  <p:transition spd="slow">
    <p:split orient="vert" dir="in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9CF2A-B065-43DF-8E19-14361B49F15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60304"/>
      </p:ext>
    </p:extLst>
  </p:cSld>
  <p:clrMapOvr>
    <a:masterClrMapping/>
  </p:clrMapOvr>
  <p:transition spd="slow">
    <p:split orient="vert" dir="in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44B6B-7C5E-41EA-919D-0D51C039D44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548261"/>
      </p:ext>
    </p:extLst>
  </p:cSld>
  <p:clrMapOvr>
    <a:masterClrMapping/>
  </p:clrMapOvr>
  <p:transition spd="slow">
    <p:split orient="vert" dir="in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27BF2-EF5F-4B19-845E-A571E89DF9B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544007"/>
      </p:ext>
    </p:extLst>
  </p:cSld>
  <p:clrMapOvr>
    <a:masterClrMapping/>
  </p:clrMapOvr>
  <p:transition spd="slow">
    <p:split orient="vert" dir="in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BEDA1-ECFA-4157-AE18-E1AAA401B6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737228"/>
      </p:ext>
    </p:extLst>
  </p:cSld>
  <p:clrMapOvr>
    <a:masterClrMapping/>
  </p:clrMapOvr>
  <p:transition spd="slow">
    <p:split orient="vert" dir="in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83FB7-897B-4D63-BD5A-EF51DA91EC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580868"/>
      </p:ext>
    </p:extLst>
  </p:cSld>
  <p:clrMapOvr>
    <a:masterClrMapping/>
  </p:clrMapOvr>
  <p:transition spd="slow"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6F8C3-6520-4CF5-A9FE-58FC1CF6929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07748"/>
      </p:ext>
    </p:extLst>
  </p:cSld>
  <p:clrMapOvr>
    <a:masterClrMapping/>
  </p:clrMapOvr>
  <p:transition spd="slow">
    <p:split orient="vert" dir="in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144463"/>
            <a:ext cx="1962150" cy="59515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144463"/>
            <a:ext cx="5734050" cy="59515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2E5A-1BFC-4D9E-A417-BE919B75DEE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501137"/>
      </p:ext>
    </p:extLst>
  </p:cSld>
  <p:clrMapOvr>
    <a:masterClrMapping/>
  </p:clrMapOvr>
  <p:transition spd="slow">
    <p:split orient="vert" dir="in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066800" y="1981200"/>
            <a:ext cx="784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375B9-DC2C-4E57-802E-B0B395D05F9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149142"/>
      </p:ext>
    </p:extLst>
  </p:cSld>
  <p:clrMapOvr>
    <a:masterClrMapping/>
  </p:clrMapOvr>
  <p:transition spd="slow">
    <p:split orient="vert" dir="in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22914-31DF-496B-BFB1-498551323AC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964111"/>
      </p:ext>
    </p:extLst>
  </p:cSld>
  <p:clrMapOvr>
    <a:masterClrMapping/>
  </p:clrMapOvr>
  <p:transition spd="slow">
    <p:split orient="vert" dir="in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6" name="AutoShape 24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4124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1154113" y="1211263"/>
            <a:ext cx="7772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71575" y="3124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" name="Rectangle 30"/>
          <p:cNvSpPr>
            <a:spLocks noGrp="1" noChangeArrowheads="1"/>
          </p:cNvSpPr>
          <p:nvPr>
            <p:ph type="dt" sz="quarter" idx="10"/>
          </p:nvPr>
        </p:nvSpPr>
        <p:spPr>
          <a:xfrm>
            <a:off x="11191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1" name="Rectangle 3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7588" y="631825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" name="Rectangle 3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865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B89A94-190B-45F4-BA45-1FC22832A65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486166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autoUpdateAnimBg="0"/>
      <p:bldP spid="19" grpId="0" animBg="1" autoUpdateAnimBg="0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35E1C-EC80-4EB8-A4ED-8F4EDA9883F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54600"/>
      </p:ext>
    </p:extLst>
  </p:cSld>
  <p:clrMapOvr>
    <a:masterClrMapping/>
  </p:clrMapOvr>
  <p:transition spd="slow">
    <p:split orient="vert" dir="in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D0C36-3D33-4280-81B1-F1B02D67B8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253873"/>
      </p:ext>
    </p:extLst>
  </p:cSld>
  <p:clrMapOvr>
    <a:masterClrMapping/>
  </p:clrMapOvr>
  <p:transition spd="slow">
    <p:split orient="vert" dir="in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1FA7C-CB93-4B3A-8D69-26E5743482F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34426"/>
      </p:ext>
    </p:extLst>
  </p:cSld>
  <p:clrMapOvr>
    <a:masterClrMapping/>
  </p:clrMapOvr>
  <p:transition spd="slow">
    <p:split orient="vert" dir="in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6F8C3-6520-4CF5-A9FE-58FC1CF6929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301690"/>
      </p:ext>
    </p:extLst>
  </p:cSld>
  <p:clrMapOvr>
    <a:masterClrMapping/>
  </p:clrMapOvr>
  <p:transition spd="slow">
    <p:split orient="vert" dir="in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9CF2A-B065-43DF-8E19-14361B49F15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433958"/>
      </p:ext>
    </p:extLst>
  </p:cSld>
  <p:clrMapOvr>
    <a:masterClrMapping/>
  </p:clrMapOvr>
  <p:transition spd="slow">
    <p:split orient="vert" dir="in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44B6B-7C5E-41EA-919D-0D51C039D44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903729"/>
      </p:ext>
    </p:extLst>
  </p:cSld>
  <p:clrMapOvr>
    <a:masterClrMapping/>
  </p:clrMapOvr>
  <p:transition spd="slow"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9CF2A-B065-43DF-8E19-14361B49F15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431929"/>
      </p:ext>
    </p:extLst>
  </p:cSld>
  <p:clrMapOvr>
    <a:masterClrMapping/>
  </p:clrMapOvr>
  <p:transition spd="slow">
    <p:split orient="vert" dir="in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27BF2-EF5F-4B19-845E-A571E89DF9B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07247"/>
      </p:ext>
    </p:extLst>
  </p:cSld>
  <p:clrMapOvr>
    <a:masterClrMapping/>
  </p:clrMapOvr>
  <p:transition spd="slow">
    <p:split orient="vert" dir="in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BEDA1-ECFA-4157-AE18-E1AAA401B6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546194"/>
      </p:ext>
    </p:extLst>
  </p:cSld>
  <p:clrMapOvr>
    <a:masterClrMapping/>
  </p:clrMapOvr>
  <p:transition spd="slow">
    <p:split orient="vert" dir="in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83FB7-897B-4D63-BD5A-EF51DA91EC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77844"/>
      </p:ext>
    </p:extLst>
  </p:cSld>
  <p:clrMapOvr>
    <a:masterClrMapping/>
  </p:clrMapOvr>
  <p:transition spd="slow">
    <p:split orient="vert" dir="in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144463"/>
            <a:ext cx="1962150" cy="59515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144463"/>
            <a:ext cx="5734050" cy="59515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2E5A-1BFC-4D9E-A417-BE919B75DEE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09408"/>
      </p:ext>
    </p:extLst>
  </p:cSld>
  <p:clrMapOvr>
    <a:masterClrMapping/>
  </p:clrMapOvr>
  <p:transition spd="slow">
    <p:split orient="vert" dir="in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066800" y="1981200"/>
            <a:ext cx="784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375B9-DC2C-4E57-802E-B0B395D05F9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668694"/>
      </p:ext>
    </p:extLst>
  </p:cSld>
  <p:clrMapOvr>
    <a:masterClrMapping/>
  </p:clrMapOvr>
  <p:transition spd="slow">
    <p:split orient="vert" dir="in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22914-31DF-496B-BFB1-498551323AC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300407"/>
      </p:ext>
    </p:extLst>
  </p:cSld>
  <p:clrMapOvr>
    <a:masterClrMapping/>
  </p:clrMapOvr>
  <p:transition spd="slow">
    <p:split orient="vert" dir="in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6" name="AutoShape 24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4124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1154113" y="1211263"/>
            <a:ext cx="7772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71575" y="3124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" name="Rectangle 30"/>
          <p:cNvSpPr>
            <a:spLocks noGrp="1" noChangeArrowheads="1"/>
          </p:cNvSpPr>
          <p:nvPr>
            <p:ph type="dt" sz="quarter" idx="10"/>
          </p:nvPr>
        </p:nvSpPr>
        <p:spPr>
          <a:xfrm>
            <a:off x="11191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1" name="Rectangle 31"/>
          <p:cNvSpPr>
            <a:spLocks noGrp="1" noChangeArrowheads="1"/>
          </p:cNvSpPr>
          <p:nvPr>
            <p:ph type="ftr" sz="quarter" idx="11"/>
          </p:nvPr>
        </p:nvSpPr>
        <p:spPr>
          <a:xfrm>
            <a:off x="3557588" y="631825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" name="Rectangle 3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86588" y="631825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C22C17-D7B6-472E-A26E-AEE136CD3AB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547691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 autoUpdateAnimBg="0"/>
      <p:bldP spid="19" grpId="0" animBg="1" autoUpdateAnimBg="0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F16F7-7E85-4E72-9C86-570050DD065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144653"/>
      </p:ext>
    </p:extLst>
  </p:cSld>
  <p:clrMapOvr>
    <a:masterClrMapping/>
  </p:clrMapOvr>
  <p:transition spd="slow">
    <p:split orient="vert" dir="in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C6E2A-025A-4FC0-ABCE-8859209FC1E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7319"/>
      </p:ext>
    </p:extLst>
  </p:cSld>
  <p:clrMapOvr>
    <a:masterClrMapping/>
  </p:clrMapOvr>
  <p:transition spd="slow">
    <p:split orient="vert" dir="in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ACDF1-C3E9-4CC8-9D22-FB0D5B3B3DC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388302"/>
      </p:ext>
    </p:extLst>
  </p:cSld>
  <p:clrMapOvr>
    <a:masterClrMapping/>
  </p:clrMapOvr>
  <p:transition spd="slow"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44B6B-7C5E-41EA-919D-0D51C039D44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053625"/>
      </p:ext>
    </p:extLst>
  </p:cSld>
  <p:clrMapOvr>
    <a:masterClrMapping/>
  </p:clrMapOvr>
  <p:transition spd="slow">
    <p:split orient="vert" dir="in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B6E36-3CFD-4557-A7CD-F644CA00BD9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057261"/>
      </p:ext>
    </p:extLst>
  </p:cSld>
  <p:clrMapOvr>
    <a:masterClrMapping/>
  </p:clrMapOvr>
  <p:transition spd="slow">
    <p:split orient="vert" dir="in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CFDAC-ED72-4604-990E-17978607C65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66618"/>
      </p:ext>
    </p:extLst>
  </p:cSld>
  <p:clrMapOvr>
    <a:masterClrMapping/>
  </p:clrMapOvr>
  <p:transition spd="slow">
    <p:split orient="vert" dir="in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068CE-FEC4-4716-97B1-75BF4C7E547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055132"/>
      </p:ext>
    </p:extLst>
  </p:cSld>
  <p:clrMapOvr>
    <a:masterClrMapping/>
  </p:clrMapOvr>
  <p:transition spd="slow">
    <p:split orient="vert" dir="in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555BF-8FD9-4933-83DE-29DF25E7CA0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12882"/>
      </p:ext>
    </p:extLst>
  </p:cSld>
  <p:clrMapOvr>
    <a:masterClrMapping/>
  </p:clrMapOvr>
  <p:transition spd="slow">
    <p:split orient="vert" dir="in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6A675-0C0C-4CF8-87C1-47D4E0350E5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658641"/>
      </p:ext>
    </p:extLst>
  </p:cSld>
  <p:clrMapOvr>
    <a:masterClrMapping/>
  </p:clrMapOvr>
  <p:transition spd="slow">
    <p:split orient="vert" dir="in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8A99C-1F5E-4BDE-8047-32F71BC0D06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7460"/>
      </p:ext>
    </p:extLst>
  </p:cSld>
  <p:clrMapOvr>
    <a:masterClrMapping/>
  </p:clrMapOvr>
  <p:transition spd="slow">
    <p:split orient="vert" dir="in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144463"/>
            <a:ext cx="1962150" cy="59515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144463"/>
            <a:ext cx="5734050" cy="59515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D2950-53EF-4CAB-8564-179F9E3B90A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512938"/>
      </p:ext>
    </p:extLst>
  </p:cSld>
  <p:clrMapOvr>
    <a:masterClrMapping/>
  </p:clrMapOvr>
  <p:transition spd="slow">
    <p:split orient="vert" dir="in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066800" y="1981200"/>
            <a:ext cx="784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0626A-ADC8-42F6-B9B1-911B2648F67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702559"/>
      </p:ext>
    </p:extLst>
  </p:cSld>
  <p:clrMapOvr>
    <a:masterClrMapping/>
  </p:clrMapOvr>
  <p:transition spd="slow">
    <p:split orient="vert" dir="in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697F2-B1E7-4098-9A7B-7F7ED7D82B0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1045"/>
      </p:ext>
    </p:extLst>
  </p:cSld>
  <p:clrMapOvr>
    <a:masterClrMapping/>
  </p:clrMapOvr>
  <p:transition spd="slow">
    <p:split orient="vert" dir="in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32767"/>
              </a:solidFill>
              <a:cs typeface="Arial" charset="0"/>
            </a:endParaRPr>
          </a:p>
        </p:txBody>
      </p:sp>
      <p:sp>
        <p:nvSpPr>
          <p:cNvPr id="5" name="Line 21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32767"/>
              </a:solidFill>
              <a:cs typeface="Arial" charset="0"/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28600" y="304800"/>
            <a:ext cx="1079500" cy="633413"/>
            <a:chOff x="2680" y="3678"/>
            <a:chExt cx="680" cy="399"/>
          </a:xfrm>
        </p:grpSpPr>
        <p:sp>
          <p:nvSpPr>
            <p:cNvPr id="7" name="Text Box 14"/>
            <p:cNvSpPr txBox="1">
              <a:spLocks noChangeArrowheads="1"/>
            </p:cNvSpPr>
            <p:nvPr/>
          </p:nvSpPr>
          <p:spPr bwMode="gray">
            <a:xfrm>
              <a:off x="2680" y="3789"/>
              <a:ext cx="6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>
                  <a:solidFill>
                    <a:srgbClr val="132767"/>
                  </a:solidFill>
                  <a:cs typeface="Arial" charset="0"/>
                </a:rPr>
                <a:t>LOGO</a:t>
              </a:r>
            </a:p>
          </p:txBody>
        </p:sp>
        <p:sp>
          <p:nvSpPr>
            <p:cNvPr id="8" name="AutoShape 15"/>
            <p:cNvSpPr>
              <a:spLocks noChangeArrowheads="1"/>
            </p:cNvSpPr>
            <p:nvPr/>
          </p:nvSpPr>
          <p:spPr bwMode="gray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132767"/>
                </a:solidFill>
                <a:cs typeface="Arial" charset="0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14400" y="2286000"/>
            <a:ext cx="7304088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1600200"/>
            <a:ext cx="7620000" cy="682625"/>
          </a:xfrm>
        </p:spPr>
        <p:txBody>
          <a:bodyPr/>
          <a:lstStyle>
            <a:lvl1pPr>
              <a:defRPr sz="44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34150"/>
            <a:ext cx="2895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3415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2DA318A-970E-4AC5-BA88-D7023E029FF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952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27BF2-EF5F-4B19-845E-A571E89DF9B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416581"/>
      </p:ext>
    </p:extLst>
  </p:cSld>
  <p:clrMapOvr>
    <a:masterClrMapping/>
  </p:clrMapOvr>
  <p:transition spd="slow">
    <p:split orient="vert" dir="in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EF04B-3030-4B9C-9423-BB37076E4469}" type="slidenum">
              <a:rPr lang="en-US">
                <a:solidFill>
                  <a:srgbClr val="132767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4562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7790E-9D93-4122-87AA-ED5AB354F5CC}" type="slidenum">
              <a:rPr lang="en-US">
                <a:solidFill>
                  <a:srgbClr val="132767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46238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54730-E803-44E0-A26C-B1D7020B7350}" type="slidenum">
              <a:rPr lang="en-US">
                <a:solidFill>
                  <a:srgbClr val="132767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2591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D68A5-43CA-4353-A198-421641F5A952}" type="slidenum">
              <a:rPr lang="en-US">
                <a:solidFill>
                  <a:srgbClr val="132767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38253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B6083-DD4E-4089-B4AF-54DA6C51913B}" type="slidenum">
              <a:rPr lang="en-US">
                <a:solidFill>
                  <a:srgbClr val="132767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81076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FB793-8C61-40D3-B699-78D16FFA026B}" type="slidenum">
              <a:rPr lang="en-US">
                <a:solidFill>
                  <a:srgbClr val="132767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65785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03D29-DB99-4AB7-9D89-6F0A7DD2F9E8}" type="slidenum">
              <a:rPr lang="en-US">
                <a:solidFill>
                  <a:srgbClr val="132767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65462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AC82-CD6B-45D5-871F-3CB5DAE07EEC}" type="slidenum">
              <a:rPr lang="en-US">
                <a:solidFill>
                  <a:srgbClr val="132767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4547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B4958-ECF3-4A08-A3D9-3F29B1905584}" type="slidenum">
              <a:rPr lang="en-US">
                <a:solidFill>
                  <a:srgbClr val="132767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6398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CF132-1E93-4FDB-B616-121292F80689}" type="slidenum">
              <a:rPr lang="en-US">
                <a:solidFill>
                  <a:srgbClr val="132767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213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BEDA1-ECFA-4157-AE18-E1AAA401B6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912061"/>
      </p:ext>
    </p:extLst>
  </p:cSld>
  <p:clrMapOvr>
    <a:masterClrMapping/>
  </p:clrMapOvr>
  <p:transition spd="slow">
    <p:split orient="vert" dir="in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6248400" cy="487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2A355-4B7C-4618-8425-08597C713046}" type="slidenum">
              <a:rPr lang="en-US">
                <a:solidFill>
                  <a:srgbClr val="132767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64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057" name="Group 16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0" name="AutoShape 18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1" name="AutoShape 19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2" name="AutoShape 20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3" name="AutoShape 21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4" name="AutoShape 22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44463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41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2513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15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F3A3CF-2C41-4C57-BA05-0119C6E6B453}" type="slidenum">
              <a:rPr lang="ru-RU">
                <a:solidFill>
                  <a:srgbClr val="FFFFFF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7502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animBg="1" autoUpdateAnimBg="0"/>
      <p:bldP spid="3086" grpId="0" animBg="1" autoUpdateAnimBg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057" name="Group 16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0" name="AutoShape 18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1" name="AutoShape 19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2" name="AutoShape 20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3" name="AutoShape 21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4" name="AutoShape 22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44463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41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2513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15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F3A3CF-2C41-4C57-BA05-0119C6E6B453}" type="slidenum">
              <a:rPr lang="ru-RU">
                <a:solidFill>
                  <a:srgbClr val="FFFFFF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77970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animBg="1" autoUpdateAnimBg="0"/>
      <p:bldP spid="3086" grpId="0" animBg="1" autoUpdateAnimBg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057" name="Group 16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0" name="AutoShape 18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1" name="AutoShape 19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2" name="AutoShape 20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3" name="AutoShape 21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4" name="AutoShape 22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44463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41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2513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15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F3A3CF-2C41-4C57-BA05-0119C6E6B453}" type="slidenum">
              <a:rPr lang="ru-RU">
                <a:solidFill>
                  <a:srgbClr val="FFFFFF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32947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animBg="1" autoUpdateAnimBg="0"/>
      <p:bldP spid="3086" grpId="0" animBg="1" autoUpdateAnimBg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057" name="Group 16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0" name="AutoShape 18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1" name="AutoShape 19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2" name="AutoShape 20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3" name="AutoShape 21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4" name="AutoShape 22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44463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41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2513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15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F3A3CF-2C41-4C57-BA05-0119C6E6B453}" type="slidenum">
              <a:rPr lang="ru-RU">
                <a:solidFill>
                  <a:srgbClr val="FFFFFF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16924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animBg="1" autoUpdateAnimBg="0"/>
      <p:bldP spid="3086" grpId="0" animBg="1" autoUpdateAnimBg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057" name="Group 16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0" name="AutoShape 18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1" name="AutoShape 19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2" name="AutoShape 20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3" name="AutoShape 21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4" name="AutoShape 22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44463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41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2513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15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F3A3CF-2C41-4C57-BA05-0119C6E6B453}" type="slidenum">
              <a:rPr lang="ru-RU">
                <a:solidFill>
                  <a:srgbClr val="FFFFFF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9496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animBg="1" autoUpdateAnimBg="0"/>
      <p:bldP spid="3086" grpId="0" animBg="1" autoUpdateAnimBg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2057" name="Group 16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0" name="AutoShape 18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1" name="AutoShape 19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2" name="AutoShape 20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3" name="AutoShape 21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4" name="AutoShape 22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44463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41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2513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15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801903-CDE5-46DF-B6D2-2F52B2C7FB1D}" type="slidenum">
              <a:rPr lang="ru-RU">
                <a:solidFill>
                  <a:srgbClr val="FFFFFF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75751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animBg="1" autoUpdateAnimBg="0"/>
      <p:bldP spid="3086" grpId="0" animBg="1" autoUpdateAnimBg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7"/>
          <p:cNvGraphicFramePr>
            <a:graphicFrameLocks noChangeAspect="1"/>
          </p:cNvGraphicFramePr>
          <p:nvPr/>
        </p:nvGraphicFramePr>
        <p:xfrm>
          <a:off x="0" y="0"/>
          <a:ext cx="91440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Image" r:id="rId15" imgW="10793651" imgH="1498413" progId="">
                  <p:embed/>
                </p:oleObj>
              </mc:Choice>
              <mc:Fallback>
                <p:oleObj name="Image" r:id="rId15" imgW="10793651" imgH="149841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0" y="0"/>
                        <a:ext cx="9144000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22A2E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132767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04800" y="609600"/>
            <a:ext cx="8839200" cy="533400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32767"/>
              </a:solidFill>
              <a:cs typeface="Arial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gray">
          <a:xfrm>
            <a:off x="9525" y="1114425"/>
            <a:ext cx="9144000" cy="762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38039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32767"/>
              </a:solidFill>
              <a:cs typeface="Arial" charset="0"/>
            </a:endParaRP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132767"/>
              </a:solidFill>
            </a:endParaRP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55736A-6453-4ADC-9201-33C313C6F8C1}" type="slidenum">
              <a:rPr lang="en-US">
                <a:solidFill>
                  <a:srgbClr val="132767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132767"/>
              </a:solidFill>
            </a:endParaRPr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438400" y="609600"/>
            <a:ext cx="62484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gray">
          <a:xfrm>
            <a:off x="8131175" y="257175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>
                <a:solidFill>
                  <a:srgbClr val="FFFFFF"/>
                </a:solidFill>
                <a:cs typeface="Arial" charset="0"/>
              </a:rPr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gray">
          <a:xfrm rot="5400000">
            <a:off x="8447088" y="-185738"/>
            <a:ext cx="273050" cy="860425"/>
          </a:xfrm>
          <a:prstGeom prst="moon">
            <a:avLst>
              <a:gd name="adj" fmla="val 21208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32767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751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1154113" y="519530"/>
            <a:ext cx="7772400" cy="2123658"/>
          </a:xfrm>
        </p:spPr>
        <p:txBody>
          <a:bodyPr/>
          <a:lstStyle/>
          <a:p>
            <a:r>
              <a:rPr lang="ru-RU" dirty="0" smtClean="0"/>
              <a:t>Центры экономической мощи и бедности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dirty="0" smtClean="0"/>
              <a:t>Развитые и развивающиеся страны мира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2615666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82563" y="304800"/>
            <a:ext cx="3017837" cy="6188075"/>
            <a:chOff x="115" y="288"/>
            <a:chExt cx="1843" cy="3802"/>
          </a:xfrm>
        </p:grpSpPr>
        <p:sp>
          <p:nvSpPr>
            <p:cNvPr id="15367" name="Oval 9"/>
            <p:cNvSpPr>
              <a:spLocks noChangeArrowheads="1"/>
            </p:cNvSpPr>
            <p:nvPr/>
          </p:nvSpPr>
          <p:spPr bwMode="auto">
            <a:xfrm>
              <a:off x="230" y="288"/>
              <a:ext cx="1556" cy="576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001932"/>
                  </a:solidFill>
                  <a:latin typeface="Times New Roman" pitchFamily="18" charset="0"/>
                </a:rPr>
                <a:t>Развивающиеся  суперстраны</a:t>
              </a:r>
            </a:p>
          </p:txBody>
        </p:sp>
        <p:sp>
          <p:nvSpPr>
            <p:cNvPr id="15368" name="Rectangle 10"/>
            <p:cNvSpPr>
              <a:spLocks noChangeArrowheads="1"/>
            </p:cNvSpPr>
            <p:nvPr/>
          </p:nvSpPr>
          <p:spPr bwMode="auto">
            <a:xfrm>
              <a:off x="461" y="1152"/>
              <a:ext cx="1037" cy="2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Китай,Индия</a:t>
              </a:r>
            </a:p>
          </p:txBody>
        </p:sp>
        <p:sp>
          <p:nvSpPr>
            <p:cNvPr id="15369" name="Line 11"/>
            <p:cNvSpPr>
              <a:spLocks noChangeShapeType="1"/>
            </p:cNvSpPr>
            <p:nvPr/>
          </p:nvSpPr>
          <p:spPr bwMode="auto">
            <a:xfrm>
              <a:off x="979" y="864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5370" name="Rectangle 12"/>
            <p:cNvSpPr>
              <a:spLocks noChangeArrowheads="1"/>
            </p:cNvSpPr>
            <p:nvPr/>
          </p:nvSpPr>
          <p:spPr bwMode="auto">
            <a:xfrm>
              <a:off x="173" y="1728"/>
              <a:ext cx="1670" cy="1267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Добились больших ус-пехов в экономическом и социальном развитии но по душевым показа-телям сильно отстают от экономически разви  тых стран.</a:t>
              </a:r>
            </a:p>
          </p:txBody>
        </p:sp>
        <p:sp>
          <p:nvSpPr>
            <p:cNvPr id="15371" name="Rectangle 13"/>
            <p:cNvSpPr>
              <a:spLocks noChangeArrowheads="1"/>
            </p:cNvSpPr>
            <p:nvPr/>
          </p:nvSpPr>
          <p:spPr bwMode="auto">
            <a:xfrm>
              <a:off x="115" y="3168"/>
              <a:ext cx="1843" cy="92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Специализация промыш-ленности: многоотрасле- вая структура промыш- ленности с преобладани- ем тяжёлой.</a:t>
              </a:r>
            </a:p>
          </p:txBody>
        </p:sp>
        <p:sp>
          <p:nvSpPr>
            <p:cNvPr id="15372" name="Line 14"/>
            <p:cNvSpPr>
              <a:spLocks noChangeShapeType="1"/>
            </p:cNvSpPr>
            <p:nvPr/>
          </p:nvSpPr>
          <p:spPr bwMode="auto">
            <a:xfrm>
              <a:off x="922" y="1440"/>
              <a:ext cx="57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5373" name="Line 15"/>
            <p:cNvSpPr>
              <a:spLocks noChangeShapeType="1"/>
            </p:cNvSpPr>
            <p:nvPr/>
          </p:nvSpPr>
          <p:spPr bwMode="auto">
            <a:xfrm>
              <a:off x="922" y="2995"/>
              <a:ext cx="57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3329" name="Picture 17" descr="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0"/>
            <a:ext cx="335280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Picture 18" descr="1890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304800"/>
            <a:ext cx="25050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1" name="Picture 19" descr="18904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895600"/>
            <a:ext cx="27432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2" name="Picture 20" descr="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988" y="4038600"/>
            <a:ext cx="2894012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37488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4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2" presetID="16" presetClass="entr" presetSubtype="4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219200" y="0"/>
            <a:ext cx="2651125" cy="6659563"/>
            <a:chOff x="58" y="125"/>
            <a:chExt cx="1670" cy="4195"/>
          </a:xfrm>
        </p:grpSpPr>
        <p:sp>
          <p:nvSpPr>
            <p:cNvPr id="14343" name="Oval 9"/>
            <p:cNvSpPr>
              <a:spLocks noChangeArrowheads="1"/>
            </p:cNvSpPr>
            <p:nvPr/>
          </p:nvSpPr>
          <p:spPr bwMode="auto">
            <a:xfrm>
              <a:off x="144" y="125"/>
              <a:ext cx="1383" cy="691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    Новые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001932"/>
                  </a:solidFill>
                  <a:latin typeface="Times New Roman" pitchFamily="18" charset="0"/>
                </a:rPr>
                <a:t>индустриальные страны</a:t>
              </a:r>
            </a:p>
          </p:txBody>
        </p:sp>
        <p:sp>
          <p:nvSpPr>
            <p:cNvPr id="14344" name="Rectangle 10"/>
            <p:cNvSpPr>
              <a:spLocks noChangeArrowheads="1"/>
            </p:cNvSpPr>
            <p:nvPr/>
          </p:nvSpPr>
          <p:spPr bwMode="auto">
            <a:xfrm>
              <a:off x="58" y="922"/>
              <a:ext cx="1440" cy="74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001932"/>
                  </a:solidFill>
                  <a:latin typeface="Times New Roman" pitchFamily="18" charset="0"/>
                </a:rPr>
                <a:t>Сингапур,Тайвань,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001932"/>
                  </a:solidFill>
                  <a:latin typeface="Times New Roman" pitchFamily="18" charset="0"/>
                </a:rPr>
                <a:t>Южная Корея,Тай-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001932"/>
                  </a:solidFill>
                  <a:latin typeface="Times New Roman" pitchFamily="18" charset="0"/>
                </a:rPr>
                <a:t>ланд,Малайзия,Гон-конг.</a:t>
              </a:r>
            </a:p>
          </p:txBody>
        </p:sp>
        <p:sp>
          <p:nvSpPr>
            <p:cNvPr id="14345" name="Line 11"/>
            <p:cNvSpPr>
              <a:spLocks noChangeShapeType="1"/>
            </p:cNvSpPr>
            <p:nvPr/>
          </p:nvSpPr>
          <p:spPr bwMode="auto">
            <a:xfrm flipH="1">
              <a:off x="749" y="864"/>
              <a:ext cx="57" cy="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346" name="Rectangle 12"/>
            <p:cNvSpPr>
              <a:spLocks noChangeArrowheads="1"/>
            </p:cNvSpPr>
            <p:nvPr/>
          </p:nvSpPr>
          <p:spPr bwMode="auto">
            <a:xfrm>
              <a:off x="58" y="1843"/>
              <a:ext cx="1497" cy="1095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В результате пере-стройки своей эконо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мики по японскому 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образцу осуществи-ли быстрый эконо-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мический  скачок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001932"/>
                </a:solidFill>
                <a:latin typeface="Times New Roman" pitchFamily="18" charset="0"/>
              </a:endParaRPr>
            </a:p>
          </p:txBody>
        </p:sp>
        <p:sp>
          <p:nvSpPr>
            <p:cNvPr id="14347" name="Line 13"/>
            <p:cNvSpPr>
              <a:spLocks noChangeShapeType="1"/>
            </p:cNvSpPr>
            <p:nvPr/>
          </p:nvSpPr>
          <p:spPr bwMode="auto">
            <a:xfrm>
              <a:off x="806" y="1670"/>
              <a:ext cx="1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348" name="Rectangle 14"/>
            <p:cNvSpPr>
              <a:spLocks noChangeArrowheads="1"/>
            </p:cNvSpPr>
            <p:nvPr/>
          </p:nvSpPr>
          <p:spPr bwMode="auto">
            <a:xfrm>
              <a:off x="58" y="3226"/>
              <a:ext cx="1670" cy="1094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Специализация про-  мышленности:нефтехимическая,автомобиле-судостроение,электро-ника,лёгкая промыш-ленность</a:t>
              </a:r>
            </a:p>
          </p:txBody>
        </p:sp>
        <p:sp>
          <p:nvSpPr>
            <p:cNvPr id="14349" name="Line 15"/>
            <p:cNvSpPr>
              <a:spLocks noChangeShapeType="1"/>
            </p:cNvSpPr>
            <p:nvPr/>
          </p:nvSpPr>
          <p:spPr bwMode="auto">
            <a:xfrm>
              <a:off x="691" y="2938"/>
              <a:ext cx="231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5377" name="Picture 17" descr="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0"/>
            <a:ext cx="2667000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Picture 18" descr="1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657600"/>
            <a:ext cx="32004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9" name="Picture 19" descr="189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038600"/>
            <a:ext cx="1676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0" name="Picture 20" descr="1890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838200"/>
            <a:ext cx="2971800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7830891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3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4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2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590800"/>
            <a:ext cx="6019800" cy="38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Прочитать </a:t>
            </a:r>
            <a:r>
              <a:rPr lang="ru-RU" sz="2800" dirty="0" smtClean="0"/>
              <a:t>параграф 32,ответить </a:t>
            </a:r>
            <a:r>
              <a:rPr lang="ru-RU" sz="2800" dirty="0" smtClean="0"/>
              <a:t>на </a:t>
            </a:r>
            <a:r>
              <a:rPr lang="ru-RU" sz="2800" dirty="0" smtClean="0"/>
              <a:t>вопросы.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Подготовить сообщения о развитых и развивающихся государствах мира.</a:t>
            </a:r>
            <a:endParaRPr lang="en-US" sz="2800" dirty="0" smtClean="0"/>
          </a:p>
        </p:txBody>
      </p:sp>
      <p:sp>
        <p:nvSpPr>
          <p:cNvPr id="19459" name="WordArt 3"/>
          <p:cNvSpPr>
            <a:spLocks noChangeArrowheads="1" noChangeShapeType="1" noTextEdit="1"/>
          </p:cNvSpPr>
          <p:nvPr/>
        </p:nvSpPr>
        <p:spPr bwMode="gray">
          <a:xfrm>
            <a:off x="2133600" y="1676400"/>
            <a:ext cx="50292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kern="10" dirty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22A2E2"/>
                    </a:gs>
                    <a:gs pos="100000">
                      <a:srgbClr val="132767"/>
                    </a:gs>
                  </a:gsLst>
                  <a:lin ang="0" scaled="1"/>
                </a:gradFill>
                <a:effectLst>
                  <a:outerShdw dist="71842" dir="2700000" algn="ctr" rotWithShape="0">
                    <a:srgbClr val="C0C0C0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Задание на дом!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white">
          <a:xfrm>
            <a:off x="1524000" y="5181600"/>
            <a:ext cx="7086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184BB2"/>
              </a:buClr>
              <a:buFont typeface="Wingdings" pitchFamily="2" charset="2"/>
              <a:buNone/>
            </a:pPr>
            <a:endParaRPr lang="ru-RU" sz="2000">
              <a:solidFill>
                <a:srgbClr val="184BB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34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4405313" y="836713"/>
            <a:ext cx="2193925" cy="1296888"/>
          </a:xfrm>
          <a:prstGeom prst="ellipse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FFFF"/>
                </a:solidFill>
                <a:latin typeface="Times New Roman" pitchFamily="18" charset="0"/>
              </a:rPr>
              <a:t>Страны мира делятся</a:t>
            </a:r>
            <a:endParaRPr lang="ru-RU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676400" y="2667000"/>
            <a:ext cx="1738313" cy="639763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>
                <a:solidFill>
                  <a:srgbClr val="001932"/>
                </a:solidFill>
                <a:latin typeface="Times New Roman" pitchFamily="18" charset="0"/>
              </a:rPr>
              <a:t>Экономическки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>
                <a:solidFill>
                  <a:srgbClr val="001932"/>
                </a:solidFill>
                <a:latin typeface="Times New Roman" pitchFamily="18" charset="0"/>
              </a:rPr>
              <a:t>развитиые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286000" y="3505200"/>
            <a:ext cx="1920875" cy="822325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>
                <a:solidFill>
                  <a:srgbClr val="001932"/>
                </a:solidFill>
                <a:latin typeface="Times New Roman" pitchFamily="18" charset="0"/>
              </a:rPr>
              <a:t>Новые индустри-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>
                <a:solidFill>
                  <a:srgbClr val="001932"/>
                </a:solidFill>
                <a:latin typeface="Times New Roman" pitchFamily="18" charset="0"/>
              </a:rPr>
              <a:t>альные страны</a:t>
            </a: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H="1">
            <a:off x="2590800" y="1981200"/>
            <a:ext cx="1828800" cy="639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H="1">
            <a:off x="3505200" y="2057400"/>
            <a:ext cx="1096963" cy="1463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200400" y="4572000"/>
            <a:ext cx="1646238" cy="639763"/>
          </a:xfrm>
          <a:prstGeom prst="rect">
            <a:avLst/>
          </a:prstGeom>
          <a:solidFill>
            <a:srgbClr val="00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>
                <a:solidFill>
                  <a:srgbClr val="001932"/>
                </a:solidFill>
                <a:latin typeface="Times New Roman" pitchFamily="18" charset="0"/>
              </a:rPr>
              <a:t>Нефтедобывающие страны</a:t>
            </a: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>
            <a:off x="4572000" y="2057400"/>
            <a:ext cx="457200" cy="2468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4876800" y="3886200"/>
            <a:ext cx="1722438" cy="65563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>
                <a:solidFill>
                  <a:srgbClr val="001932"/>
                </a:solidFill>
                <a:latin typeface="Times New Roman" pitchFamily="18" charset="0"/>
              </a:rPr>
              <a:t>Развивающиеся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>
                <a:solidFill>
                  <a:srgbClr val="001932"/>
                </a:solidFill>
                <a:latin typeface="Times New Roman" pitchFamily="18" charset="0"/>
              </a:rPr>
              <a:t>      суперстраны</a:t>
            </a: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5486400" y="2209800"/>
            <a:ext cx="366713" cy="16462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6248400" y="4724400"/>
            <a:ext cx="1722438" cy="6858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>
                <a:solidFill>
                  <a:srgbClr val="001932"/>
                </a:solidFill>
                <a:latin typeface="Times New Roman" pitchFamily="18" charset="0"/>
              </a:rPr>
              <a:t>Развивающиеся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>
                <a:solidFill>
                  <a:srgbClr val="001932"/>
                </a:solidFill>
                <a:latin typeface="Times New Roman" pitchFamily="18" charset="0"/>
              </a:rPr>
              <a:t>      страны</a:t>
            </a:r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5638800" y="2133600"/>
            <a:ext cx="1554163" cy="2560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6781800" y="3124200"/>
            <a:ext cx="1828800" cy="731838"/>
          </a:xfrm>
          <a:prstGeom prst="rect">
            <a:avLst/>
          </a:prstGeom>
          <a:solidFill>
            <a:srgbClr val="CC99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>
                <a:solidFill>
                  <a:srgbClr val="001932"/>
                </a:solidFill>
                <a:latin typeface="Times New Roman" pitchFamily="18" charset="0"/>
              </a:rPr>
              <a:t>       Наименее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>
                <a:solidFill>
                  <a:srgbClr val="001932"/>
                </a:solidFill>
                <a:latin typeface="Times New Roman" pitchFamily="18" charset="0"/>
              </a:rPr>
              <a:t>развитые страны</a:t>
            </a: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6019800" y="2133600"/>
            <a:ext cx="1554163" cy="1006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794082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 autoUpdateAnimBg="0"/>
      <p:bldP spid="17412" grpId="0" animBg="1" autoUpdateAnimBg="0"/>
      <p:bldP spid="17413" grpId="0" animBg="1" autoUpdateAnimBg="0"/>
      <p:bldP spid="17414" grpId="0" animBg="1"/>
      <p:bldP spid="17415" grpId="0" animBg="1"/>
      <p:bldP spid="17416" grpId="0" animBg="1" autoUpdateAnimBg="0"/>
      <p:bldP spid="17417" grpId="0" animBg="1"/>
      <p:bldP spid="17418" grpId="0" animBg="1" autoUpdateAnimBg="0"/>
      <p:bldP spid="17419" grpId="0" animBg="1"/>
      <p:bldP spid="17420" grpId="0" animBg="1" autoUpdateAnimBg="0"/>
      <p:bldP spid="17421" grpId="0" animBg="1"/>
      <p:bldP spid="17422" grpId="0" animBg="1" autoUpdateAnimBg="0"/>
      <p:bldP spid="174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2000" smtClean="0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5562600" y="3200400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148" name="AutoShape 5"/>
          <p:cNvSpPr>
            <a:spLocks noChangeArrowheads="1"/>
          </p:cNvSpPr>
          <p:nvPr/>
        </p:nvSpPr>
        <p:spPr bwMode="auto">
          <a:xfrm>
            <a:off x="1143000" y="3200400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1238250" y="3400425"/>
            <a:ext cx="2038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600">
                <a:solidFill>
                  <a:srgbClr val="000000"/>
                </a:solidFill>
              </a:rPr>
              <a:t>ВВП</a:t>
            </a:r>
            <a:endParaRPr lang="en-US" sz="3600">
              <a:solidFill>
                <a:srgbClr val="000000"/>
              </a:solidFill>
            </a:endParaRPr>
          </a:p>
        </p:txBody>
      </p:sp>
      <p:sp>
        <p:nvSpPr>
          <p:cNvPr id="43016" name="Freeform 8"/>
          <p:cNvSpPr>
            <a:spLocks/>
          </p:cNvSpPr>
          <p:nvPr/>
        </p:nvSpPr>
        <p:spPr bwMode="gray">
          <a:xfrm>
            <a:off x="3222625" y="3103563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6151" name="AutoShape 9"/>
          <p:cNvSpPr>
            <a:spLocks noChangeAspect="1" noChangeArrowheads="1" noTextEdit="1"/>
          </p:cNvSpPr>
          <p:nvPr/>
        </p:nvSpPr>
        <p:spPr bwMode="gray">
          <a:xfrm flipH="1">
            <a:off x="4868863" y="31003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8" name="Freeform 10"/>
          <p:cNvSpPr>
            <a:spLocks/>
          </p:cNvSpPr>
          <p:nvPr/>
        </p:nvSpPr>
        <p:spPr bwMode="gray">
          <a:xfrm flipH="1">
            <a:off x="4875213" y="3103563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6153" name="Group 11"/>
          <p:cNvGrpSpPr>
            <a:grpSpLocks/>
          </p:cNvGrpSpPr>
          <p:nvPr/>
        </p:nvGrpSpPr>
        <p:grpSpPr bwMode="auto">
          <a:xfrm>
            <a:off x="3048000" y="404664"/>
            <a:ext cx="2998788" cy="2673499"/>
            <a:chOff x="1997" y="1314"/>
            <a:chExt cx="1889" cy="1009"/>
          </a:xfrm>
        </p:grpSpPr>
        <p:grpSp>
          <p:nvGrpSpPr>
            <p:cNvPr id="6156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43021" name="Oval 13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43022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</p:grpSp>
        <p:sp>
          <p:nvSpPr>
            <p:cNvPr id="43023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3024" name="Oval 16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3025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43026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6154" name="Text Box 19"/>
          <p:cNvSpPr txBox="1">
            <a:spLocks noChangeArrowheads="1"/>
          </p:cNvSpPr>
          <p:nvPr/>
        </p:nvSpPr>
        <p:spPr bwMode="auto">
          <a:xfrm>
            <a:off x="3886200" y="1676400"/>
            <a:ext cx="1543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>
                <a:solidFill>
                  <a:srgbClr val="000000"/>
                </a:solidFill>
              </a:rPr>
              <a:t>Мощь государства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155" name="Text Box 20"/>
          <p:cNvSpPr txBox="1">
            <a:spLocks noChangeArrowheads="1"/>
          </p:cNvSpPr>
          <p:nvPr/>
        </p:nvSpPr>
        <p:spPr bwMode="auto">
          <a:xfrm>
            <a:off x="5810250" y="3429000"/>
            <a:ext cx="2038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600" b="1">
                <a:solidFill>
                  <a:srgbClr val="000000"/>
                </a:solidFill>
              </a:rPr>
              <a:t>ВНП</a:t>
            </a:r>
            <a:endParaRPr lang="en-US" sz="3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694012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ВНП-валовой национальный продукт.Инвестиции инностранных компаний,их доход,вывезенный за рубеж,заработная плата инностранных рабочих,не принимаемых при расчете ВВП(ВНП низкий в Сингапуре,Южной Корее,на Тайване и в Малайзии)</a:t>
            </a:r>
          </a:p>
        </p:txBody>
      </p:sp>
    </p:spTree>
    <p:extLst>
      <p:ext uri="{BB962C8B-B14F-4D97-AF65-F5344CB8AC3E}">
        <p14:creationId xmlns:p14="http://schemas.microsoft.com/office/powerpoint/2010/main" val="975656886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dirty="0" smtClean="0"/>
              <a:t>Валовой внутренний продукт(ВВП)на душу населения . ВВП-это суммарная стоимость всех потребительских товаров ,оказываемых услуг и совокупного капитала на территории данной страны.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697996079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143125" y="19745"/>
            <a:ext cx="6543675" cy="1077218"/>
          </a:xfrm>
        </p:spPr>
        <p:txBody>
          <a:bodyPr/>
          <a:lstStyle/>
          <a:p>
            <a:pPr eaLnBrk="1" hangingPunct="1"/>
            <a:r>
              <a:rPr lang="ru-RU" sz="3200" dirty="0" smtClean="0"/>
              <a:t>Страны ,входящие в «Большую семерку»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США</a:t>
            </a:r>
          </a:p>
          <a:p>
            <a:pPr eaLnBrk="1" hangingPunct="1"/>
            <a:r>
              <a:rPr lang="ru-RU" dirty="0" smtClean="0"/>
              <a:t>Япония</a:t>
            </a:r>
          </a:p>
          <a:p>
            <a:pPr eaLnBrk="1" hangingPunct="1"/>
            <a:r>
              <a:rPr lang="ru-RU" dirty="0" smtClean="0"/>
              <a:t>ФРГ</a:t>
            </a:r>
          </a:p>
          <a:p>
            <a:pPr eaLnBrk="1" hangingPunct="1"/>
            <a:r>
              <a:rPr lang="ru-RU" dirty="0" smtClean="0"/>
              <a:t>Великобритания</a:t>
            </a:r>
          </a:p>
          <a:p>
            <a:pPr eaLnBrk="1" hangingPunct="1"/>
            <a:r>
              <a:rPr lang="ru-RU" dirty="0" smtClean="0"/>
              <a:t>Франция</a:t>
            </a:r>
          </a:p>
          <a:p>
            <a:pPr eaLnBrk="1" hangingPunct="1"/>
            <a:r>
              <a:rPr lang="ru-RU" dirty="0" smtClean="0"/>
              <a:t>Италия</a:t>
            </a:r>
          </a:p>
          <a:p>
            <a:pPr eaLnBrk="1" hangingPunct="1"/>
            <a:r>
              <a:rPr lang="ru-RU" dirty="0" smtClean="0"/>
              <a:t>Канада</a:t>
            </a:r>
          </a:p>
        </p:txBody>
      </p:sp>
    </p:spTree>
    <p:extLst>
      <p:ext uri="{BB962C8B-B14F-4D97-AF65-F5344CB8AC3E}">
        <p14:creationId xmlns:p14="http://schemas.microsoft.com/office/powerpoint/2010/main" val="1710540837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822325" y="365125"/>
            <a:ext cx="2652713" cy="823913"/>
          </a:xfrm>
          <a:prstGeom prst="ellipse">
            <a:avLst/>
          </a:prstGeom>
          <a:solidFill>
            <a:srgbClr val="FF33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1932"/>
                </a:solidFill>
                <a:latin typeface="Times New Roman" pitchFamily="18" charset="0"/>
              </a:rPr>
              <a:t>Экономически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>
                <a:solidFill>
                  <a:srgbClr val="001932"/>
                </a:solidFill>
                <a:latin typeface="Times New Roman" pitchFamily="18" charset="0"/>
              </a:rPr>
              <a:t>развитые страны  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096963" y="1463675"/>
            <a:ext cx="2011362" cy="75458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err="1" smtClean="0">
                <a:solidFill>
                  <a:srgbClr val="001932"/>
                </a:solidFill>
                <a:latin typeface="Times New Roman" pitchFamily="18" charset="0"/>
              </a:rPr>
              <a:t>Япония,Израиль</a:t>
            </a:r>
            <a:r>
              <a:rPr lang="ru-RU" b="1" i="1" dirty="0" smtClean="0">
                <a:solidFill>
                  <a:srgbClr val="001932"/>
                </a:solidFill>
                <a:latin typeface="Times New Roman" pitchFamily="18" charset="0"/>
              </a:rPr>
              <a:t>, </a:t>
            </a:r>
            <a:r>
              <a:rPr lang="ru-RU" b="1" i="1" dirty="0" err="1" smtClean="0">
                <a:solidFill>
                  <a:srgbClr val="001932"/>
                </a:solidFill>
                <a:latin typeface="Times New Roman" pitchFamily="18" charset="0"/>
              </a:rPr>
              <a:t>США,страны</a:t>
            </a:r>
            <a:r>
              <a:rPr lang="ru-RU" b="1" i="1" dirty="0" smtClean="0">
                <a:solidFill>
                  <a:srgbClr val="001932"/>
                </a:solidFill>
                <a:latin typeface="Times New Roman" pitchFamily="18" charset="0"/>
              </a:rPr>
              <a:t> Европы</a:t>
            </a:r>
            <a:endParaRPr lang="ru-RU" b="1" i="1" dirty="0">
              <a:solidFill>
                <a:srgbClr val="001932"/>
              </a:solidFill>
              <a:latin typeface="Times New Roman" pitchFamily="18" charset="0"/>
            </a:endParaRP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2133600" y="1066800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914400" y="2492896"/>
            <a:ext cx="2651125" cy="93101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001932"/>
                </a:solidFill>
                <a:latin typeface="Times New Roman" pitchFamily="18" charset="0"/>
              </a:rPr>
              <a:t>Занимают лидирующее положение среди стран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srgbClr val="001932"/>
                </a:solidFill>
                <a:latin typeface="Times New Roman" pitchFamily="18" charset="0"/>
              </a:rPr>
              <a:t>                     </a:t>
            </a:r>
            <a:r>
              <a:rPr lang="ru-RU" i="1" dirty="0">
                <a:solidFill>
                  <a:srgbClr val="001932"/>
                </a:solidFill>
                <a:latin typeface="Times New Roman" pitchFamily="18" charset="0"/>
              </a:rPr>
              <a:t>мира</a:t>
            </a:r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2217160" y="2218258"/>
            <a:ext cx="0" cy="274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65125" y="3789039"/>
            <a:ext cx="3749675" cy="875035"/>
          </a:xfrm>
          <a:prstGeom prst="rect">
            <a:avLst/>
          </a:prstGeom>
          <a:solidFill>
            <a:srgbClr val="00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001932"/>
                </a:solidFill>
                <a:latin typeface="Times New Roman" pitchFamily="18" charset="0"/>
              </a:rPr>
              <a:t>Специализация промышленности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err="1">
                <a:solidFill>
                  <a:srgbClr val="001932"/>
                </a:solidFill>
                <a:latin typeface="Times New Roman" pitchFamily="18" charset="0"/>
              </a:rPr>
              <a:t>электроэнергетика,робототехника,металлургическая,наукоёмкое</a:t>
            </a:r>
            <a:r>
              <a:rPr lang="ru-RU" b="1" i="1" dirty="0">
                <a:solidFill>
                  <a:srgbClr val="001932"/>
                </a:solidFill>
                <a:latin typeface="Times New Roman" pitchFamily="18" charset="0"/>
              </a:rPr>
              <a:t> </a:t>
            </a:r>
            <a:r>
              <a:rPr lang="ru-RU" b="1" i="1" dirty="0" err="1">
                <a:solidFill>
                  <a:srgbClr val="001932"/>
                </a:solidFill>
                <a:latin typeface="Times New Roman" pitchFamily="18" charset="0"/>
              </a:rPr>
              <a:t>машиностроение,химическая</a:t>
            </a:r>
            <a:endParaRPr lang="ru-RU" b="1" i="1" dirty="0">
              <a:solidFill>
                <a:srgbClr val="001932"/>
              </a:solidFill>
              <a:latin typeface="Times New Roman" pitchFamily="18" charset="0"/>
            </a:endParaRP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2171123" y="3423914"/>
            <a:ext cx="0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pic>
        <p:nvPicPr>
          <p:cNvPr id="14345" name="Picture 9" descr="1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971800"/>
            <a:ext cx="4648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 descr="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724400"/>
            <a:ext cx="36576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11" descr="16950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"/>
            <a:ext cx="4495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894063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0" presetID="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39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3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 autoUpdateAnimBg="0"/>
      <p:bldP spid="14339" grpId="0" animBg="1" autoUpdateAnimBg="0"/>
      <p:bldP spid="14340" grpId="0" animBg="1"/>
      <p:bldP spid="14341" grpId="0" animBg="1" autoUpdateAnimBg="0"/>
      <p:bldP spid="14342" grpId="0" animBg="1"/>
      <p:bldP spid="14343" grpId="0" animBg="1" autoUpdateAnimBg="0"/>
      <p:bldP spid="143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990600" y="0"/>
            <a:ext cx="2819400" cy="4965700"/>
            <a:chOff x="288" y="290"/>
            <a:chExt cx="1786" cy="2936"/>
          </a:xfrm>
        </p:grpSpPr>
        <p:sp>
          <p:nvSpPr>
            <p:cNvPr id="13320" name="Oval 9"/>
            <p:cNvSpPr>
              <a:spLocks noChangeArrowheads="1"/>
            </p:cNvSpPr>
            <p:nvPr/>
          </p:nvSpPr>
          <p:spPr bwMode="auto">
            <a:xfrm>
              <a:off x="288" y="290"/>
              <a:ext cx="1786" cy="51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001932"/>
                  </a:solidFill>
                  <a:latin typeface="Times New Roman" pitchFamily="18" charset="0"/>
                </a:rPr>
                <a:t>Нефтедобываю- щие страны</a:t>
              </a:r>
            </a:p>
          </p:txBody>
        </p:sp>
        <p:sp>
          <p:nvSpPr>
            <p:cNvPr id="13321" name="Rectangle 10"/>
            <p:cNvSpPr>
              <a:spLocks noChangeArrowheads="1"/>
            </p:cNvSpPr>
            <p:nvPr/>
          </p:nvSpPr>
          <p:spPr bwMode="auto">
            <a:xfrm>
              <a:off x="346" y="922"/>
              <a:ext cx="1612" cy="46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001932"/>
                  </a:solidFill>
                  <a:latin typeface="Times New Roman" pitchFamily="18" charset="0"/>
                </a:rPr>
                <a:t>Иран,Ирак,Саудовская Аравия,Кувейт,ОАЭ</a:t>
              </a:r>
            </a:p>
          </p:txBody>
        </p:sp>
        <p:sp>
          <p:nvSpPr>
            <p:cNvPr id="13322" name="Line 11"/>
            <p:cNvSpPr>
              <a:spLocks noChangeShapeType="1"/>
            </p:cNvSpPr>
            <p:nvPr/>
          </p:nvSpPr>
          <p:spPr bwMode="auto">
            <a:xfrm>
              <a:off x="1152" y="806"/>
              <a:ext cx="0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323" name="Rectangle 12"/>
            <p:cNvSpPr>
              <a:spLocks noChangeArrowheads="1"/>
            </p:cNvSpPr>
            <p:nvPr/>
          </p:nvSpPr>
          <p:spPr bwMode="auto">
            <a:xfrm>
              <a:off x="346" y="1555"/>
              <a:ext cx="1612" cy="749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Получают огромные</a:t>
              </a:r>
              <a:b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</a:b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доходы от продажи нефти,поэтому выби</a:t>
              </a:r>
              <a:r>
                <a:rPr lang="ru-RU" b="1">
                  <a:solidFill>
                    <a:srgbClr val="FFFFFF"/>
                  </a:solidFill>
                  <a:latin typeface="Times New Roman" pitchFamily="18" charset="0"/>
                </a:rPr>
                <a:t>-</a:t>
              </a: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лись в лидеры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001932"/>
                </a:solidFill>
                <a:latin typeface="Times New Roman" pitchFamily="18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FFFFFF"/>
                  </a:solidFill>
                  <a:latin typeface="Times New Roman" pitchFamily="18" charset="0"/>
                </a:rPr>
                <a:t>ефти,поэтому выби-</a:t>
              </a:r>
            </a:p>
          </p:txBody>
        </p:sp>
        <p:sp>
          <p:nvSpPr>
            <p:cNvPr id="13324" name="Rectangle 13"/>
            <p:cNvSpPr>
              <a:spLocks noChangeArrowheads="1"/>
            </p:cNvSpPr>
            <p:nvPr/>
          </p:nvSpPr>
          <p:spPr bwMode="auto">
            <a:xfrm>
              <a:off x="288" y="2477"/>
              <a:ext cx="1786" cy="749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Специализация промыш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ленности:нефтедобываю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щая и нефтеперерабаты вающая.</a:t>
              </a:r>
            </a:p>
          </p:txBody>
        </p:sp>
        <p:sp>
          <p:nvSpPr>
            <p:cNvPr id="13325" name="Line 14"/>
            <p:cNvSpPr>
              <a:spLocks noChangeShapeType="1"/>
            </p:cNvSpPr>
            <p:nvPr/>
          </p:nvSpPr>
          <p:spPr bwMode="auto">
            <a:xfrm>
              <a:off x="1094" y="1382"/>
              <a:ext cx="0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326" name="Line 15"/>
            <p:cNvSpPr>
              <a:spLocks noChangeShapeType="1"/>
            </p:cNvSpPr>
            <p:nvPr/>
          </p:nvSpPr>
          <p:spPr bwMode="auto">
            <a:xfrm>
              <a:off x="1094" y="2304"/>
              <a:ext cx="0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305" name="Picture 17" descr="1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762000"/>
            <a:ext cx="3276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6" name="Picture 18" descr="1890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581400"/>
            <a:ext cx="23622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7" name="Picture 19" descr="1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05200"/>
            <a:ext cx="25146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8" name="Picture 20" descr="9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1" t="56522" r="26819" b="16667"/>
          <a:stretch>
            <a:fillRect/>
          </a:stretch>
        </p:blipFill>
        <p:spPr bwMode="auto">
          <a:xfrm>
            <a:off x="1066800" y="4953000"/>
            <a:ext cx="2957513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9" name="Picture 21" descr="tanker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905000"/>
            <a:ext cx="2057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538043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219200" y="0"/>
            <a:ext cx="4754563" cy="4937125"/>
            <a:chOff x="58" y="173"/>
            <a:chExt cx="2995" cy="3110"/>
          </a:xfrm>
        </p:grpSpPr>
        <p:sp>
          <p:nvSpPr>
            <p:cNvPr id="16392" name="Oval 15"/>
            <p:cNvSpPr>
              <a:spLocks noChangeArrowheads="1"/>
            </p:cNvSpPr>
            <p:nvPr/>
          </p:nvSpPr>
          <p:spPr bwMode="auto">
            <a:xfrm>
              <a:off x="58" y="173"/>
              <a:ext cx="1382" cy="51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001932"/>
                  </a:solidFill>
                  <a:latin typeface="Times New Roman" pitchFamily="18" charset="0"/>
                </a:rPr>
                <a:t>Развивающи-еся страны</a:t>
              </a:r>
            </a:p>
          </p:txBody>
        </p:sp>
        <p:sp>
          <p:nvSpPr>
            <p:cNvPr id="16393" name="Oval 16"/>
            <p:cNvSpPr>
              <a:spLocks noChangeArrowheads="1"/>
            </p:cNvSpPr>
            <p:nvPr/>
          </p:nvSpPr>
          <p:spPr bwMode="auto">
            <a:xfrm>
              <a:off x="1498" y="288"/>
              <a:ext cx="1555" cy="634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001932"/>
                  </a:solidFill>
                  <a:latin typeface="Times New Roman" pitchFamily="18" charset="0"/>
                </a:rPr>
                <a:t>Наименее раз-витые страны</a:t>
              </a:r>
            </a:p>
          </p:txBody>
        </p:sp>
        <p:sp>
          <p:nvSpPr>
            <p:cNvPr id="16394" name="Rectangle 17"/>
            <p:cNvSpPr>
              <a:spLocks noChangeArrowheads="1"/>
            </p:cNvSpPr>
            <p:nvPr/>
          </p:nvSpPr>
          <p:spPr bwMode="auto">
            <a:xfrm>
              <a:off x="58" y="806"/>
              <a:ext cx="1440" cy="74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Монголия,Вьетнам</a:t>
              </a:r>
              <a:r>
                <a:rPr lang="ru-RU" b="1">
                  <a:solidFill>
                    <a:srgbClr val="FFFFFF"/>
                  </a:solidFill>
                  <a:latin typeface="Times New Roman" pitchFamily="18" charset="0"/>
                </a:rPr>
                <a:t>,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Бангладеш,Афга-</a:t>
              </a:r>
              <a:r>
                <a:rPr lang="ru-RU" b="1">
                  <a:solidFill>
                    <a:srgbClr val="FFFFFF"/>
                  </a:solidFill>
                  <a:latin typeface="Times New Roman" pitchFamily="18" charset="0"/>
                </a:rPr>
                <a:t>  </a:t>
              </a: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нистан,Шри-Ланка</a:t>
              </a:r>
              <a:r>
                <a:rPr lang="ru-RU" b="1">
                  <a:solidFill>
                    <a:srgbClr val="FFFFFF"/>
                  </a:solidFill>
                  <a:latin typeface="Times New Roman" pitchFamily="18" charset="0"/>
                </a:rPr>
                <a:t>, 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Иордания.</a:t>
              </a:r>
            </a:p>
          </p:txBody>
        </p:sp>
        <p:sp>
          <p:nvSpPr>
            <p:cNvPr id="16395" name="Rectangle 18"/>
            <p:cNvSpPr>
              <a:spLocks noChangeArrowheads="1"/>
            </p:cNvSpPr>
            <p:nvPr/>
          </p:nvSpPr>
          <p:spPr bwMode="auto">
            <a:xfrm>
              <a:off x="1613" y="1037"/>
              <a:ext cx="1440" cy="46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Лаос,Камбоджа,</a:t>
              </a:r>
              <a:r>
                <a:rPr lang="ru-RU" b="1">
                  <a:solidFill>
                    <a:srgbClr val="FFFFFF"/>
                  </a:solidFill>
                  <a:latin typeface="Times New Roman" pitchFamily="18" charset="0"/>
                </a:rPr>
                <a:t>    </a:t>
              </a: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Непал,Бутан,Йемен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6396" name="Rectangle 19"/>
            <p:cNvSpPr>
              <a:spLocks noChangeArrowheads="1"/>
            </p:cNvSpPr>
            <p:nvPr/>
          </p:nvSpPr>
          <p:spPr bwMode="auto">
            <a:xfrm>
              <a:off x="58" y="1786"/>
              <a:ext cx="1440" cy="748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В МГРТ выступают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в качестве постав-щиков минерально</a:t>
              </a:r>
              <a:b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</a:b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го сырья.</a:t>
              </a:r>
            </a:p>
          </p:txBody>
        </p:sp>
        <p:sp>
          <p:nvSpPr>
            <p:cNvPr id="16397" name="Rectangle 20"/>
            <p:cNvSpPr>
              <a:spLocks noChangeArrowheads="1"/>
            </p:cNvSpPr>
            <p:nvPr/>
          </p:nvSpPr>
          <p:spPr bwMode="auto">
            <a:xfrm>
              <a:off x="1670" y="1728"/>
              <a:ext cx="1383" cy="63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Современной про</a:t>
              </a:r>
              <a:r>
                <a:rPr lang="ru-RU" b="1">
                  <a:solidFill>
                    <a:srgbClr val="00FF00"/>
                  </a:solidFill>
                  <a:latin typeface="Times New Roman" pitchFamily="18" charset="0"/>
                </a:rPr>
                <a:t>-</a:t>
              </a: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мышленности практически нет.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b="1">
                <a:solidFill>
                  <a:srgbClr val="001932"/>
                </a:solidFill>
                <a:latin typeface="Times New Roman" pitchFamily="18" charset="0"/>
              </a:endParaRPr>
            </a:p>
          </p:txBody>
        </p:sp>
        <p:sp>
          <p:nvSpPr>
            <p:cNvPr id="16398" name="Rectangle 21"/>
            <p:cNvSpPr>
              <a:spLocks noChangeArrowheads="1"/>
            </p:cNvSpPr>
            <p:nvPr/>
          </p:nvSpPr>
          <p:spPr bwMode="auto">
            <a:xfrm>
              <a:off x="173" y="2707"/>
              <a:ext cx="2477" cy="576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Специализация промышленности :</a:t>
              </a:r>
              <a:r>
                <a:rPr lang="ru-RU" b="1">
                  <a:solidFill>
                    <a:srgbClr val="FFFFFF"/>
                  </a:solidFill>
                  <a:latin typeface="Times New Roman" pitchFamily="18" charset="0"/>
                </a:rPr>
                <a:t> </a:t>
              </a:r>
              <a:r>
                <a:rPr lang="ru-RU" b="1">
                  <a:solidFill>
                    <a:srgbClr val="001932"/>
                  </a:solidFill>
                  <a:latin typeface="Times New Roman" pitchFamily="18" charset="0"/>
                </a:rPr>
                <a:t>горнодобывающая или лёгкая и  пищевая промышленности.</a:t>
              </a:r>
            </a:p>
          </p:txBody>
        </p:sp>
        <p:sp>
          <p:nvSpPr>
            <p:cNvPr id="16399" name="Line 22"/>
            <p:cNvSpPr>
              <a:spLocks noChangeShapeType="1"/>
            </p:cNvSpPr>
            <p:nvPr/>
          </p:nvSpPr>
          <p:spPr bwMode="auto">
            <a:xfrm>
              <a:off x="346" y="634"/>
              <a:ext cx="230" cy="1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6400" name="Line 23"/>
            <p:cNvSpPr>
              <a:spLocks noChangeShapeType="1"/>
            </p:cNvSpPr>
            <p:nvPr/>
          </p:nvSpPr>
          <p:spPr bwMode="auto">
            <a:xfrm flipH="1">
              <a:off x="2534" y="806"/>
              <a:ext cx="288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6401" name="Line 24"/>
            <p:cNvSpPr>
              <a:spLocks noChangeShapeType="1"/>
            </p:cNvSpPr>
            <p:nvPr/>
          </p:nvSpPr>
          <p:spPr bwMode="auto">
            <a:xfrm flipH="1">
              <a:off x="634" y="1555"/>
              <a:ext cx="460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6402" name="Line 25"/>
            <p:cNvSpPr>
              <a:spLocks noChangeShapeType="1"/>
            </p:cNvSpPr>
            <p:nvPr/>
          </p:nvSpPr>
          <p:spPr bwMode="auto">
            <a:xfrm>
              <a:off x="1843" y="1498"/>
              <a:ext cx="461" cy="2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6403" name="Line 26"/>
            <p:cNvSpPr>
              <a:spLocks noChangeShapeType="1"/>
            </p:cNvSpPr>
            <p:nvPr/>
          </p:nvSpPr>
          <p:spPr bwMode="auto">
            <a:xfrm>
              <a:off x="403" y="2534"/>
              <a:ext cx="576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6404" name="Line 27"/>
            <p:cNvSpPr>
              <a:spLocks noChangeShapeType="1"/>
            </p:cNvSpPr>
            <p:nvPr/>
          </p:nvSpPr>
          <p:spPr bwMode="auto">
            <a:xfrm flipH="1">
              <a:off x="1786" y="2362"/>
              <a:ext cx="748" cy="3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36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1293" name="Picture 29" descr="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86200"/>
            <a:ext cx="21336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4" name="Picture 30" descr="1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181600"/>
            <a:ext cx="22860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5" name="Picture 31" descr="1890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953000"/>
            <a:ext cx="2590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6" name="Picture 32" descr="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133600"/>
            <a:ext cx="2133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7" name="Picture 33" descr="12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0"/>
            <a:ext cx="3124200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017707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0" presetID="14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24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ысокое напряжение">
  <a:themeElements>
    <a:clrScheme name="Высокое напряжение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Высокое напряжение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Высокое напряжение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Высокое напряжение">
  <a:themeElements>
    <a:clrScheme name="Высокое напряжение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Высокое напряжение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Высокое напряжение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Высокое напряжение">
  <a:themeElements>
    <a:clrScheme name="Высокое напряжение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Высокое напряжение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Высокое напряжение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Высокое напряжение">
  <a:themeElements>
    <a:clrScheme name="Высокое напряжение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Высокое напряжение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Высокое напряжение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Высокое напряжение">
  <a:themeElements>
    <a:clrScheme name="Высокое напряжение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Высокое напряжение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Высокое напряжение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Высокое напряжение">
  <a:themeElements>
    <a:clrScheme name="Высокое напряжение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Высокое напряжение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Высокое напряжение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ысокое напряжение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ысокое напряжение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глобус">
  <a:themeElements>
    <a:clrScheme name="Тема Office 3">
      <a:dk1>
        <a:srgbClr val="132767"/>
      </a:dk1>
      <a:lt1>
        <a:srgbClr val="FFFFFF"/>
      </a:lt1>
      <a:dk2>
        <a:srgbClr val="184BB2"/>
      </a:dk2>
      <a:lt2>
        <a:srgbClr val="C0C0C0"/>
      </a:lt2>
      <a:accent1>
        <a:srgbClr val="22A2E2"/>
      </a:accent1>
      <a:accent2>
        <a:srgbClr val="81CFEB"/>
      </a:accent2>
      <a:accent3>
        <a:srgbClr val="FFFFFF"/>
      </a:accent3>
      <a:accent4>
        <a:srgbClr val="0E2057"/>
      </a:accent4>
      <a:accent5>
        <a:srgbClr val="ABCEEE"/>
      </a:accent5>
      <a:accent6>
        <a:srgbClr val="74BBD5"/>
      </a:accent6>
      <a:hlink>
        <a:srgbClr val="55ABA9"/>
      </a:hlink>
      <a:folHlink>
        <a:srgbClr val="DCCA4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E3558"/>
        </a:dk1>
        <a:lt1>
          <a:srgbClr val="FFFFFF"/>
        </a:lt1>
        <a:dk2>
          <a:srgbClr val="006666"/>
        </a:dk2>
        <a:lt2>
          <a:srgbClr val="969696"/>
        </a:lt2>
        <a:accent1>
          <a:srgbClr val="E3BE05"/>
        </a:accent1>
        <a:accent2>
          <a:srgbClr val="4BC77A"/>
        </a:accent2>
        <a:accent3>
          <a:srgbClr val="FFFFFF"/>
        </a:accent3>
        <a:accent4>
          <a:srgbClr val="0A2C4A"/>
        </a:accent4>
        <a:accent5>
          <a:srgbClr val="EFDBAA"/>
        </a:accent5>
        <a:accent6>
          <a:srgbClr val="43B46E"/>
        </a:accent6>
        <a:hlink>
          <a:srgbClr val="CC33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5238D"/>
        </a:dk1>
        <a:lt1>
          <a:srgbClr val="FFFFFF"/>
        </a:lt1>
        <a:dk2>
          <a:srgbClr val="754ECC"/>
        </a:dk2>
        <a:lt2>
          <a:srgbClr val="C0C0C0"/>
        </a:lt2>
        <a:accent1>
          <a:srgbClr val="869EEC"/>
        </a:accent1>
        <a:accent2>
          <a:srgbClr val="EFA441"/>
        </a:accent2>
        <a:accent3>
          <a:srgbClr val="FFFFFF"/>
        </a:accent3>
        <a:accent4>
          <a:srgbClr val="471C78"/>
        </a:accent4>
        <a:accent5>
          <a:srgbClr val="C3CCF4"/>
        </a:accent5>
        <a:accent6>
          <a:srgbClr val="D9943A"/>
        </a:accent6>
        <a:hlink>
          <a:srgbClr val="63C398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132767"/>
        </a:dk1>
        <a:lt1>
          <a:srgbClr val="FFFFFF"/>
        </a:lt1>
        <a:dk2>
          <a:srgbClr val="184BB2"/>
        </a:dk2>
        <a:lt2>
          <a:srgbClr val="C0C0C0"/>
        </a:lt2>
        <a:accent1>
          <a:srgbClr val="22A2E2"/>
        </a:accent1>
        <a:accent2>
          <a:srgbClr val="81CFEB"/>
        </a:accent2>
        <a:accent3>
          <a:srgbClr val="FFFFFF"/>
        </a:accent3>
        <a:accent4>
          <a:srgbClr val="0E2057"/>
        </a:accent4>
        <a:accent5>
          <a:srgbClr val="ABCEEE"/>
        </a:accent5>
        <a:accent6>
          <a:srgbClr val="74BBD5"/>
        </a:accent6>
        <a:hlink>
          <a:srgbClr val="55ABA9"/>
        </a:hlink>
        <a:folHlink>
          <a:srgbClr val="DCCA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250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Высокое напряжение</vt:lpstr>
      <vt:lpstr>1_Высокое напряжение</vt:lpstr>
      <vt:lpstr>2_Высокое напряжение</vt:lpstr>
      <vt:lpstr>3_Высокое напряжение</vt:lpstr>
      <vt:lpstr>4_Высокое напряжение</vt:lpstr>
      <vt:lpstr>5_Высокое напряжение</vt:lpstr>
      <vt:lpstr>глобус</vt:lpstr>
      <vt:lpstr>Image</vt:lpstr>
      <vt:lpstr>Центры экономической мощи и бедности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Страны ,входящие в «Большую семерку»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Центры экономической мощи и бедности</dc:title>
  <dc:creator>админ</dc:creator>
  <cp:lastModifiedBy>админ</cp:lastModifiedBy>
  <cp:revision>3</cp:revision>
  <dcterms:created xsi:type="dcterms:W3CDTF">2013-02-03T14:55:34Z</dcterms:created>
  <dcterms:modified xsi:type="dcterms:W3CDTF">2013-02-03T15:18:44Z</dcterms:modified>
</cp:coreProperties>
</file>