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80" r:id="rId2"/>
    <p:sldId id="256" r:id="rId3"/>
    <p:sldId id="258" r:id="rId4"/>
    <p:sldId id="270" r:id="rId5"/>
    <p:sldId id="257" r:id="rId6"/>
    <p:sldId id="259" r:id="rId7"/>
    <p:sldId id="268" r:id="rId8"/>
    <p:sldId id="260" r:id="rId9"/>
    <p:sldId id="264" r:id="rId10"/>
    <p:sldId id="261" r:id="rId11"/>
    <p:sldId id="262" r:id="rId12"/>
    <p:sldId id="269" r:id="rId13"/>
    <p:sldId id="263" r:id="rId14"/>
    <p:sldId id="265" r:id="rId15"/>
    <p:sldId id="266" r:id="rId16"/>
    <p:sldId id="267" r:id="rId17"/>
    <p:sldId id="271" r:id="rId18"/>
    <p:sldId id="272" r:id="rId19"/>
    <p:sldId id="278" r:id="rId20"/>
    <p:sldId id="281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0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C0F0B18-023F-4C5D-8E08-C5CB10FCB84F}" type="datetimeFigureOut">
              <a:rPr lang="ru-RU"/>
              <a:pPr>
                <a:defRPr/>
              </a:pPr>
              <a:t>04.11.2016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BF2270E-0F4D-480B-B75D-BB20C7EACD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6678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E42C8-73AA-4FBC-912F-6E7CD4CB46C2}" type="datetime1">
              <a:rPr lang="ru-RU"/>
              <a:pPr>
                <a:defRPr/>
              </a:pPr>
              <a:t>04.11.2016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1DECE-90F2-41D9-9779-6A019529E9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0155E-8165-4EAA-AB68-82A06222D84A}" type="datetime1">
              <a:rPr lang="ru-RU"/>
              <a:pPr>
                <a:defRPr/>
              </a:pPr>
              <a:t>04.11.2016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DC4FC-085B-4D88-A18A-61AA3C3D76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31DD3-7E79-4A9D-9F45-70634103942A}" type="datetime1">
              <a:rPr lang="ru-RU"/>
              <a:pPr>
                <a:defRPr/>
              </a:pPr>
              <a:t>04.11.2016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F4D3F-5242-4562-A6B6-31CA77DC73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B7C2A-DA32-4DDD-946B-1BF68B247E75}" type="datetime1">
              <a:rPr lang="ru-RU"/>
              <a:pPr>
                <a:defRPr/>
              </a:pPr>
              <a:t>04.11.2016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5E17C-3723-4808-8B56-A8DCBDDC13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72EFD-9087-4545-884E-7D84FBEFEC05}" type="datetime1">
              <a:rPr lang="ru-RU"/>
              <a:pPr>
                <a:defRPr/>
              </a:pPr>
              <a:t>04.11.2016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457B8-F7C5-4734-A35D-7DB554EE22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F4CDE-8666-4542-9538-08927887BA4C}" type="datetime1">
              <a:rPr lang="ru-RU"/>
              <a:pPr>
                <a:defRPr/>
              </a:pPr>
              <a:t>04.11.2016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42428-F055-412D-9074-83CF4B7B50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943F5-A539-41B3-AFF9-CBCF91A0FB34}" type="datetime1">
              <a:rPr lang="ru-RU"/>
              <a:pPr>
                <a:defRPr/>
              </a:pPr>
              <a:t>04.11.2016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8B326-D7D2-47C6-AC9F-CB62287EDA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24143-79E0-4897-9B8B-5A5B5DCBDD44}" type="datetime1">
              <a:rPr lang="ru-RU"/>
              <a:pPr>
                <a:defRPr/>
              </a:pPr>
              <a:t>04.11.2016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25D3A-B982-4651-8438-3D662D0CE3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E0B76-D384-4F36-BD00-DC40DC63A3A3}" type="datetime1">
              <a:rPr lang="ru-RU"/>
              <a:pPr>
                <a:defRPr/>
              </a:pPr>
              <a:t>04.11.2016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2D97F-F5BC-4580-A29D-CAFE8A812B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8AFA-43CD-4B0F-90D6-79B02FEA5AF2}" type="datetime1">
              <a:rPr lang="ru-RU"/>
              <a:pPr>
                <a:defRPr/>
              </a:pPr>
              <a:t>04.11.2016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57603-76B8-4C81-9AA5-72EA412C15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E4637-6DD9-4F66-9975-8273C92DD31A}" type="datetime1">
              <a:rPr lang="ru-RU"/>
              <a:pPr>
                <a:defRPr/>
              </a:pPr>
              <a:t>04.11.2016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846D5-C456-4FA2-928E-8F4AB3CE6A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36BE7B9-C20A-4B8F-93D2-66FCCE396914}" type="datetime1">
              <a:rPr lang="ru-RU"/>
              <a:pPr>
                <a:defRPr/>
              </a:pPr>
              <a:t>04.11.2016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E71DFCC-ADAE-4657-9123-FBF2331F0B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060848"/>
            <a:ext cx="7772400" cy="1470025"/>
          </a:xfrm>
        </p:spPr>
        <p:txBody>
          <a:bodyPr/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ПЕРВООТКРЫВАТЕЛИ</a:t>
            </a:r>
            <a:br>
              <a:rPr lang="ru-RU" sz="6000" b="1" dirty="0" smtClean="0">
                <a:solidFill>
                  <a:srgbClr val="FF0000"/>
                </a:solidFill>
              </a:rPr>
            </a:br>
            <a:r>
              <a:rPr lang="ru-RU" sz="6000" b="1" dirty="0" smtClean="0">
                <a:solidFill>
                  <a:srgbClr val="FF0000"/>
                </a:solidFill>
              </a:rPr>
              <a:t>Х. Колумб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4149080"/>
            <a:ext cx="3960440" cy="936104"/>
          </a:xfrm>
        </p:spPr>
        <p:txBody>
          <a:bodyPr/>
          <a:lstStyle/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Подготовили ученики </a:t>
            </a:r>
            <a:r>
              <a:rPr lang="ru-RU" sz="1800" b="1" dirty="0" smtClean="0">
                <a:solidFill>
                  <a:schemeClr val="tx1"/>
                </a:solidFill>
              </a:rPr>
              <a:t>8  «Б</a:t>
            </a:r>
            <a:r>
              <a:rPr lang="ru-RU" sz="1800" b="1" dirty="0" smtClean="0">
                <a:solidFill>
                  <a:schemeClr val="tx1"/>
                </a:solidFill>
              </a:rPr>
              <a:t>»:</a:t>
            </a:r>
            <a:endParaRPr 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ru-RU" sz="1800" b="1" dirty="0" err="1" smtClean="0">
                <a:solidFill>
                  <a:schemeClr val="tx1"/>
                </a:solidFill>
              </a:rPr>
              <a:t>Рузанов</a:t>
            </a:r>
            <a:r>
              <a:rPr lang="ru-RU" sz="1800" b="1" dirty="0" smtClean="0">
                <a:solidFill>
                  <a:schemeClr val="tx1"/>
                </a:solidFill>
              </a:rPr>
              <a:t> </a:t>
            </a:r>
            <a:r>
              <a:rPr lang="ru-RU" sz="1800" b="1" dirty="0" smtClean="0">
                <a:solidFill>
                  <a:schemeClr val="tx1"/>
                </a:solidFill>
              </a:rPr>
              <a:t>А., Боков </a:t>
            </a:r>
            <a:r>
              <a:rPr lang="ru-RU" sz="1800" b="1" dirty="0" smtClean="0">
                <a:solidFill>
                  <a:schemeClr val="tx1"/>
                </a:solidFill>
              </a:rPr>
              <a:t>И.</a:t>
            </a:r>
            <a:endParaRPr lang="ru-RU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894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724143-79E0-4897-9B8B-5A5B5DCBDD44}" type="datetime1">
              <a:rPr lang="ru-RU" smtClean="0"/>
              <a:pPr>
                <a:defRPr/>
              </a:pPr>
              <a:t>04.11.2016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25D3A-B982-4651-8438-3D662D0CE334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28596" y="1357298"/>
            <a:ext cx="3400420" cy="4511684"/>
          </a:xfrm>
        </p:spPr>
        <p:txBody>
          <a:bodyPr/>
          <a:lstStyle/>
          <a:p>
            <a:r>
              <a:rPr lang="ru-RU" sz="2400" b="1" u="sng" dirty="0" smtClean="0"/>
              <a:t>1-я экспедиция </a:t>
            </a:r>
            <a:r>
              <a:rPr lang="ru-RU" sz="2400" b="1" dirty="0" smtClean="0">
                <a:solidFill>
                  <a:srgbClr val="C00000"/>
                </a:solidFill>
              </a:rPr>
              <a:t>Посетил ряд других Багамских островов, а 28 октября—5 декабря открыл и обследовал участок северо-восточного побережья Кубы. 6 декабря Колумб достиг о. Гаити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20482" name="Picture 2" descr="C:\Users\Мама\Desktop\colon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4810" y="571480"/>
            <a:ext cx="4042090" cy="58340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358246" cy="1643074"/>
          </a:xfrm>
        </p:spPr>
        <p:txBody>
          <a:bodyPr/>
          <a:lstStyle/>
          <a:p>
            <a:r>
              <a:rPr lang="ru-RU" sz="2800" b="1" u="sng" dirty="0" smtClean="0"/>
              <a:t>2-я экспедиция </a:t>
            </a:r>
            <a:r>
              <a:rPr lang="ru-RU" sz="2800" b="1" dirty="0" smtClean="0">
                <a:solidFill>
                  <a:srgbClr val="C00000"/>
                </a:solidFill>
              </a:rPr>
              <a:t>(1493—96), которую Колумб возглавил в чине адмирала, в должности вице-короля вновь открытых земель, состояла из 17 судов с экипажем свыше 1,5 тыс. человек.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724143-79E0-4897-9B8B-5A5B5DCBDD44}" type="datetime1">
              <a:rPr lang="ru-RU" smtClean="0"/>
              <a:pPr>
                <a:defRPr/>
              </a:pPr>
              <a:t>04.11.2016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25D3A-B982-4651-8438-3D662D0CE334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21507" name="Picture 3" descr="C:\Users\Мама\Desktop\95415f57d161d676ec7d49d3f03641b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3042" y="2141405"/>
            <a:ext cx="6072230" cy="42927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500702"/>
            <a:ext cx="8229600" cy="1143000"/>
          </a:xfrm>
        </p:spPr>
        <p:txBody>
          <a:bodyPr/>
          <a:lstStyle/>
          <a:p>
            <a:r>
              <a:rPr lang="ru-RU" sz="1800" b="1" dirty="0" smtClean="0">
                <a:solidFill>
                  <a:srgbClr val="C00000"/>
                </a:solidFill>
              </a:rPr>
              <a:t>2 экспедиция состояла из 1500—2500 человек. Здесь уже были не только моряки, но и монахи, священники, чиновники, служилые дворяне, придворные. С собой везли лошадей и ослов, крупный рогатый скот и свиней, виноградные лозы, семена сельскохозяйственных культур, для организации постоянной колонии.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724143-79E0-4897-9B8B-5A5B5DCBDD44}" type="datetime1">
              <a:rPr lang="ru-RU" smtClean="0"/>
              <a:pPr>
                <a:defRPr/>
              </a:pPr>
              <a:t>04.11.2016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25D3A-B982-4651-8438-3D662D0CE334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28674" name="Picture 2" descr="C:\Users\Мама\Desktop\colntomandoposesindelaely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214290"/>
            <a:ext cx="7429552" cy="50174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857364"/>
            <a:ext cx="3143272" cy="3071834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Колумб в поисках золота совершил завоевательный поход внутрь Гаити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724143-79E0-4897-9B8B-5A5B5DCBDD44}" type="datetime1">
              <a:rPr lang="ru-RU" smtClean="0"/>
              <a:pPr>
                <a:defRPr/>
              </a:pPr>
              <a:t>04.11.2016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25D3A-B982-4651-8438-3D662D0CE334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pic>
        <p:nvPicPr>
          <p:cNvPr id="22531" name="Picture 3" descr="C:\Users\Мама\Desktop\1662094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57620" y="642918"/>
            <a:ext cx="4757398" cy="55969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500042"/>
            <a:ext cx="6900882" cy="1143000"/>
          </a:xfrm>
        </p:spPr>
        <p:txBody>
          <a:bodyPr/>
          <a:lstStyle/>
          <a:p>
            <a:r>
              <a:rPr lang="ru-RU" sz="2800" b="1" u="sng" dirty="0" smtClean="0"/>
              <a:t>3-я экспедиция </a:t>
            </a:r>
            <a:r>
              <a:rPr lang="ru-RU" sz="2800" b="1" dirty="0" smtClean="0">
                <a:solidFill>
                  <a:srgbClr val="C00000"/>
                </a:solidFill>
              </a:rPr>
              <a:t>(1498—1500) состояла из 6 судов, 3 из которых сам Колумб повёл через Атлантический океан,</a:t>
            </a: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положив начало открытию Южной Америки.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724143-79E0-4897-9B8B-5A5B5DCBDD44}" type="datetime1">
              <a:rPr lang="ru-RU" smtClean="0"/>
              <a:pPr>
                <a:defRPr/>
              </a:pPr>
              <a:t>04.11.2016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25D3A-B982-4651-8438-3D662D0CE334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pic>
        <p:nvPicPr>
          <p:cNvPr id="24578" name="Picture 2" descr="C:\Users\Мама\Desktop\эскадра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1928802"/>
            <a:ext cx="6786610" cy="44499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857760"/>
            <a:ext cx="8586790" cy="1143000"/>
          </a:xfrm>
        </p:spPr>
        <p:txBody>
          <a:bodyPr/>
          <a:lstStyle/>
          <a:p>
            <a:r>
              <a:rPr lang="ru-RU" sz="2000" b="1" u="sng" dirty="0" smtClean="0"/>
              <a:t>4-я экспедиция </a:t>
            </a:r>
            <a:r>
              <a:rPr lang="ru-RU" sz="2000" b="1" dirty="0" smtClean="0">
                <a:solidFill>
                  <a:srgbClr val="C00000"/>
                </a:solidFill>
              </a:rPr>
              <a:t>(1502—04). Добившись разрешения продолжать поиски западного пути в Индию, Колумб с 4 судами достиг 15 июня 1502 о. Мартиника, 30 июля — Гондурасского залива и открыл с 1 августа 1502 по 1 мая 1503 </a:t>
            </a:r>
            <a:r>
              <a:rPr lang="ru-RU" sz="2000" b="1" dirty="0" err="1" smtClean="0">
                <a:solidFill>
                  <a:srgbClr val="C00000"/>
                </a:solidFill>
              </a:rPr>
              <a:t>Карибские</a:t>
            </a:r>
            <a:r>
              <a:rPr lang="ru-RU" sz="2000" b="1" dirty="0" smtClean="0">
                <a:solidFill>
                  <a:srgbClr val="C00000"/>
                </a:solidFill>
              </a:rPr>
              <a:t> берега Гондураса, Никарагуа, Коста-Рики и Панамы. Повернув затем на Север, 25 июня 1503 потерпел крушение у о. Ямайка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724143-79E0-4897-9B8B-5A5B5DCBDD44}" type="datetime1">
              <a:rPr lang="ru-RU" smtClean="0"/>
              <a:pPr>
                <a:defRPr/>
              </a:pPr>
              <a:t>04.11.2016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25D3A-B982-4651-8438-3D662D0CE334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pic>
        <p:nvPicPr>
          <p:cNvPr id="25602" name="Picture 2" descr="C:\Users\Мама\Desktop\41389924_1237726114_5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428604"/>
            <a:ext cx="7054996" cy="41434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000240"/>
            <a:ext cx="3857652" cy="3786214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Открытия Колумба сопровождались колонизацией земель, основанием испанских поселений, порабощением и массовым истреблением коренного населения, которое он назвал индейцами.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724143-79E0-4897-9B8B-5A5B5DCBDD44}" type="datetime1">
              <a:rPr lang="ru-RU" smtClean="0"/>
              <a:pPr>
                <a:defRPr/>
              </a:pPr>
              <a:t>04.11.2016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25D3A-B982-4651-8438-3D662D0CE334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pic>
        <p:nvPicPr>
          <p:cNvPr id="26626" name="Picture 2" descr="C:\Users\Мама\Desktop\size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7686" y="571480"/>
            <a:ext cx="4347513" cy="56356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Парусное судно 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«Христофор Колумб»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724143-79E0-4897-9B8B-5A5B5DCBDD44}" type="datetime1">
              <a:rPr lang="ru-RU" smtClean="0"/>
              <a:pPr>
                <a:defRPr/>
              </a:pPr>
              <a:t>04.11.2016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25D3A-B982-4651-8438-3D662D0CE334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pic>
        <p:nvPicPr>
          <p:cNvPr id="30722" name="Picture 2" descr="C:\Users\Мама\Desktop\29411_im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1500174"/>
            <a:ext cx="7620000" cy="47117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286388"/>
            <a:ext cx="8229600" cy="1143000"/>
          </a:xfrm>
        </p:spPr>
        <p:txBody>
          <a:bodyPr/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Тяжело больного Колумба перевезли в Севилью. Он не смог добиться восстановления дарованных ему прав и привилегий, а все деньги истратил на товарищей по путешествиям.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724143-79E0-4897-9B8B-5A5B5DCBDD44}" type="datetime1">
              <a:rPr lang="ru-RU" smtClean="0"/>
              <a:pPr>
                <a:defRPr/>
              </a:pPr>
              <a:t>04.11.2016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25D3A-B982-4651-8438-3D662D0CE334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pic>
        <p:nvPicPr>
          <p:cNvPr id="31746" name="Picture 2" descr="C:\Users\Мама\Desktop\death-columbus-be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66" y="357166"/>
            <a:ext cx="6572296" cy="45005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000240"/>
            <a:ext cx="3143272" cy="315436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После смерти Колумба в 1506 году его прах был погребён в Севилье (Испания)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724143-79E0-4897-9B8B-5A5B5DCBDD44}" type="datetime1">
              <a:rPr lang="ru-RU" smtClean="0"/>
              <a:pPr>
                <a:defRPr/>
              </a:pPr>
              <a:t>04.11.2016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25D3A-B982-4651-8438-3D662D0CE334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pic>
        <p:nvPicPr>
          <p:cNvPr id="37890" name="Picture 2" descr="C:\Users\Мама\Desktop\608px-Tomb-of-columbu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43306" y="785794"/>
            <a:ext cx="5085446" cy="52959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Documents and Settings\Aida\Рабочий стол\клипарты рамки фончики\karty\karty\map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88" y="357188"/>
            <a:ext cx="8358187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Заголовок 1"/>
          <p:cNvSpPr>
            <a:spLocks noGrp="1"/>
          </p:cNvSpPr>
          <p:nvPr>
            <p:ph type="ctrTitle"/>
          </p:nvPr>
        </p:nvSpPr>
        <p:spPr>
          <a:xfrm>
            <a:off x="3786177" y="4214818"/>
            <a:ext cx="5357823" cy="1684334"/>
          </a:xfrm>
        </p:spPr>
        <p:txBody>
          <a:bodyPr/>
          <a:lstStyle/>
          <a:p>
            <a:r>
              <a:rPr lang="ru-RU" sz="7200" b="1" dirty="0" smtClean="0">
                <a:solidFill>
                  <a:srgbClr val="C00000"/>
                </a:solidFill>
              </a:rPr>
              <a:t>ХРИСТОФОР КОЛУМБ</a:t>
            </a:r>
          </a:p>
        </p:txBody>
      </p:sp>
      <p:pic>
        <p:nvPicPr>
          <p:cNvPr id="2052" name="Picture 4" descr="C:\Users\Мама\Desktop\88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857364"/>
            <a:ext cx="3563962" cy="45822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06084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Спасибо за внимание!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724143-79E0-4897-9B8B-5A5B5DCBDD44}" type="datetime1">
              <a:rPr lang="ru-RU" smtClean="0"/>
              <a:pPr>
                <a:defRPr/>
              </a:pPr>
              <a:t>04.11.2016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25D3A-B982-4651-8438-3D662D0CE334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836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724143-79E0-4897-9B8B-5A5B5DCBDD44}" type="datetime1">
              <a:rPr lang="ru-RU" smtClean="0"/>
              <a:pPr>
                <a:defRPr/>
              </a:pPr>
              <a:t>04.11.2016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25D3A-B982-4651-8438-3D662D0CE334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pic>
        <p:nvPicPr>
          <p:cNvPr id="17410" name="Picture 2" descr="C:\Users\Мама\Desktop\kolum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14290"/>
            <a:ext cx="8072494" cy="63722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724143-79E0-4897-9B8B-5A5B5DCBDD44}" type="datetime1">
              <a:rPr lang="ru-RU" smtClean="0"/>
              <a:pPr>
                <a:defRPr/>
              </a:pPr>
              <a:t>04.11.2016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25D3A-B982-4651-8438-3D662D0CE334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29698" name="Picture 2" descr="C:\Users\Мама\Desktop\jzl3_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29058" y="571480"/>
            <a:ext cx="4143404" cy="58007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500034" y="1643050"/>
            <a:ext cx="300039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Ростом Колумб </a:t>
            </a:r>
            <a:r>
              <a:rPr lang="ru-RU" sz="2000" b="1" dirty="0">
                <a:solidFill>
                  <a:srgbClr val="C00000"/>
                </a:solidFill>
              </a:rPr>
              <a:t>был высок, выше среднего, лицо имел длинное и внушающее уважение, нос орлиный, глаза синевато-серые, кожу белую, с краснотой, борода и усы в молодости были рыжеватые, но в трудах </a:t>
            </a:r>
            <a:r>
              <a:rPr lang="ru-RU" sz="2000" b="1" dirty="0" smtClean="0">
                <a:solidFill>
                  <a:srgbClr val="C00000"/>
                </a:solidFill>
              </a:rPr>
              <a:t>поседели.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714356"/>
            <a:ext cx="3729006" cy="5214974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Опираясь на античное учение о шарообразности Земли и на неверные расчёты учёных 15 в., Колумб составил проект западного, по его мнению кратчайшего, морского пути из Европы в Индию.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724143-79E0-4897-9B8B-5A5B5DCBDD44}" type="datetime1">
              <a:rPr lang="ru-RU" smtClean="0"/>
              <a:pPr>
                <a:defRPr/>
              </a:pPr>
              <a:t>04.11.2016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25D3A-B982-4651-8438-3D662D0CE334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16386" name="Picture 2" descr="C:\Users\Мама\Desktop\i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895094"/>
            <a:ext cx="3500462" cy="52156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Маршруты экспедиций Колумба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724143-79E0-4897-9B8B-5A5B5DCBDD44}" type="datetime1">
              <a:rPr lang="ru-RU" smtClean="0"/>
              <a:pPr>
                <a:defRPr/>
              </a:pPr>
              <a:t>04.11.2016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25D3A-B982-4651-8438-3D662D0CE334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18434" name="Picture 2" descr="C:\Users\Мама\Desktop\columb-map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071546"/>
            <a:ext cx="7988301" cy="54387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500042"/>
            <a:ext cx="7715272" cy="1571636"/>
          </a:xfrm>
        </p:spPr>
        <p:txBody>
          <a:bodyPr/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30 апреля 1492 года королевская чета жалует Колумбу и его наследникам титул «дон» (то есть делают его дворянином) и подтверждает, что, в случае удачи заокеанского проекта, он будет Адмиралом Моря-Океана и вице-королём всех земель, которые он откроет или приобретёт, и сможет передать эти титулы по наследству.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724143-79E0-4897-9B8B-5A5B5DCBDD44}" type="datetime1">
              <a:rPr lang="ru-RU" smtClean="0"/>
              <a:pPr>
                <a:defRPr/>
              </a:pPr>
              <a:t>04.11.2016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25D3A-B982-4651-8438-3D662D0CE334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27650" name="Picture 2" descr="C:\Users\Мама\Desktop\columbus-queen-isabell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28348" y="2285992"/>
            <a:ext cx="6601238" cy="42148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57884" y="1285860"/>
            <a:ext cx="3014626" cy="3571900"/>
          </a:xfrm>
        </p:spPr>
        <p:txBody>
          <a:bodyPr/>
          <a:lstStyle/>
          <a:p>
            <a:r>
              <a:rPr lang="ru-RU" sz="2400" b="1" u="sng" dirty="0" smtClean="0"/>
              <a:t>1-я экспедиция </a:t>
            </a:r>
            <a:r>
              <a:rPr lang="ru-RU" sz="2400" b="1" dirty="0" smtClean="0">
                <a:solidFill>
                  <a:srgbClr val="C00000"/>
                </a:solidFill>
              </a:rPr>
              <a:t>(1492—93) в составе 90 человек на судах "Санта-Мария", "Пинта", "</a:t>
            </a:r>
            <a:r>
              <a:rPr lang="ru-RU" sz="2400" b="1" dirty="0" err="1" smtClean="0">
                <a:solidFill>
                  <a:srgbClr val="C00000"/>
                </a:solidFill>
              </a:rPr>
              <a:t>Нинья</a:t>
            </a:r>
            <a:r>
              <a:rPr lang="ru-RU" sz="2400" b="1" dirty="0" smtClean="0">
                <a:solidFill>
                  <a:srgbClr val="C00000"/>
                </a:solidFill>
              </a:rPr>
              <a:t>«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 пересекла Атлантический океан. Колумб высадился 12 октября 1492 (официальная дата открытия Америки).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724143-79E0-4897-9B8B-5A5B5DCBDD44}" type="datetime1">
              <a:rPr lang="ru-RU" smtClean="0"/>
              <a:pPr>
                <a:defRPr/>
              </a:pPr>
              <a:t>04.11.2016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25D3A-B982-4651-8438-3D662D0CE334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19458" name="Picture 2" descr="C:\Users\Мама\Desktop\нинья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629090"/>
            <a:ext cx="5214974" cy="54673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724143-79E0-4897-9B8B-5A5B5DCBDD44}" type="datetime1">
              <a:rPr lang="ru-RU" smtClean="0"/>
              <a:pPr>
                <a:defRPr/>
              </a:pPr>
              <a:t>04.11.2016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25D3A-B982-4651-8438-3D662D0CE334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23554" name="Picture 2" descr="C:\Users\Мама\Desktop\Modelist_Santa_Mariy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71604" y="295229"/>
            <a:ext cx="6286544" cy="63809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История 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История  2</Template>
  <TotalTime>91</TotalTime>
  <Words>482</Words>
  <Application>Microsoft Office PowerPoint</Application>
  <PresentationFormat>Экран (4:3)</PresentationFormat>
  <Paragraphs>56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Arial</vt:lpstr>
      <vt:lpstr>Calibri</vt:lpstr>
      <vt:lpstr>История  2</vt:lpstr>
      <vt:lpstr>ПЕРВООТКРЫВАТЕЛИ Х. Колумб</vt:lpstr>
      <vt:lpstr>ХРИСТОФОР КОЛУМБ</vt:lpstr>
      <vt:lpstr>Презентация PowerPoint</vt:lpstr>
      <vt:lpstr>Презентация PowerPoint</vt:lpstr>
      <vt:lpstr>Опираясь на античное учение о шарообразности Земли и на неверные расчёты учёных 15 в., Колумб составил проект западного, по его мнению кратчайшего, морского пути из Европы в Индию.</vt:lpstr>
      <vt:lpstr>Маршруты экспедиций Колумба</vt:lpstr>
      <vt:lpstr>30 апреля 1492 года королевская чета жалует Колумбу и его наследникам титул «дон» (то есть делают его дворянином) и подтверждает, что, в случае удачи заокеанского проекта, он будет Адмиралом Моря-Океана и вице-королём всех земель, которые он откроет или приобретёт, и сможет передать эти титулы по наследству.</vt:lpstr>
      <vt:lpstr>1-я экспедиция (1492—93) в составе 90 человек на судах "Санта-Мария", "Пинта", "Нинья«  пересекла Атлантический океан. Колумб высадился 12 октября 1492 (официальная дата открытия Америки). </vt:lpstr>
      <vt:lpstr>Презентация PowerPoint</vt:lpstr>
      <vt:lpstr>1-я экспедиция Посетил ряд других Багамских островов, а 28 октября—5 декабря открыл и обследовал участок северо-восточного побережья Кубы. 6 декабря Колумб достиг о. Гаити </vt:lpstr>
      <vt:lpstr>2-я экспедиция (1493—96), которую Колумб возглавил в чине адмирала, в должности вице-короля вновь открытых земель, состояла из 17 судов с экипажем свыше 1,5 тыс. человек. </vt:lpstr>
      <vt:lpstr>2 экспедиция состояла из 1500—2500 человек. Здесь уже были не только моряки, но и монахи, священники, чиновники, служилые дворяне, придворные. С собой везли лошадей и ослов, крупный рогатый скот и свиней, виноградные лозы, семена сельскохозяйственных культур, для организации постоянной колонии. </vt:lpstr>
      <vt:lpstr>Колумб в поисках золота совершил завоевательный поход внутрь Гаити</vt:lpstr>
      <vt:lpstr>3-я экспедиция (1498—1500) состояла из 6 судов, 3 из которых сам Колумб повёл через Атлантический океан, положив начало открытию Южной Америки. </vt:lpstr>
      <vt:lpstr>4-я экспедиция (1502—04). Добившись разрешения продолжать поиски западного пути в Индию, Колумб с 4 судами достиг 15 июня 1502 о. Мартиника, 30 июля — Гондурасского залива и открыл с 1 августа 1502 по 1 мая 1503 Карибские берега Гондураса, Никарагуа, Коста-Рики и Панамы. Повернув затем на Север, 25 июня 1503 потерпел крушение у о. Ямайка</vt:lpstr>
      <vt:lpstr>Открытия Колумба сопровождались колонизацией земель, основанием испанских поселений, порабощением и массовым истреблением коренного населения, которое он назвал индейцами. </vt:lpstr>
      <vt:lpstr>Парусное судно   «Христофор Колумб»</vt:lpstr>
      <vt:lpstr>Тяжело больного Колумба перевезли в Севилью. Он не смог добиться восстановления дарованных ему прав и привилегий, а все деньги истратил на товарищей по путешествиям. </vt:lpstr>
      <vt:lpstr>После смерти Колумба в 1506 году его прах был погребён в Севилье (Испания)</vt:lpstr>
      <vt:lpstr>Спасибо за внимание!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ХРИСТОФОР КОЛУМБ</dc:title>
  <dc:creator>Мама</dc:creator>
  <dc:description>http://aida.ucoz.ru</dc:description>
  <cp:lastModifiedBy>дом</cp:lastModifiedBy>
  <cp:revision>13</cp:revision>
  <dcterms:created xsi:type="dcterms:W3CDTF">2010-10-27T11:44:34Z</dcterms:created>
  <dcterms:modified xsi:type="dcterms:W3CDTF">2016-11-04T18:48:53Z</dcterms:modified>
  <cp:category>шаблоны к Powerpoint</cp:category>
</cp:coreProperties>
</file>