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2206A39-9E34-44F1-B21F-3E2543C6F287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9224B21-7CD6-40F9-8663-7FD37A3E7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1\Desktop\Новая папка\01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955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Номинация: «Нижегородскими тропами» 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500174"/>
            <a:ext cx="8305800" cy="1981200"/>
          </a:xfrm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Туристический маршрут Вознесенского района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4500570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</a:rPr>
              <a:t>Подготовила: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</a:rPr>
              <a:t>ученица 10А класса,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</a:rPr>
              <a:t>МБОУ Вознесенской СОШ №2 </a:t>
            </a:r>
          </a:p>
          <a:p>
            <a:pPr algn="ctr"/>
            <a:r>
              <a:rPr lang="ru-RU" i="1" dirty="0" err="1" smtClean="0">
                <a:solidFill>
                  <a:schemeClr val="bg1"/>
                </a:solidFill>
              </a:rPr>
              <a:t>Парусова</a:t>
            </a:r>
            <a:r>
              <a:rPr lang="ru-RU" i="1" dirty="0" smtClean="0">
                <a:solidFill>
                  <a:schemeClr val="bg1"/>
                </a:solidFill>
              </a:rPr>
              <a:t> Дарья.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Новая папка\Новая папка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88209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1910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 smtClean="0"/>
              <a:t>	   </a:t>
            </a:r>
            <a:r>
              <a:rPr lang="ru-RU" sz="7200" i="1" dirty="0" smtClean="0">
                <a:solidFill>
                  <a:schemeClr val="bg1"/>
                </a:solidFill>
              </a:rPr>
              <a:t>В ходе работы над проектом  я уяснила для себя, что необходимо весь туристический маршрут разделить на два направления.</a:t>
            </a:r>
          </a:p>
          <a:p>
            <a:pPr>
              <a:buNone/>
            </a:pPr>
            <a:r>
              <a:rPr lang="ru-RU" sz="7200" b="1" i="1" dirty="0" smtClean="0">
                <a:solidFill>
                  <a:schemeClr val="bg1"/>
                </a:solidFill>
              </a:rPr>
              <a:t>         Первое направление: </a:t>
            </a:r>
            <a:r>
              <a:rPr lang="ru-RU" sz="7200" i="1" dirty="0" smtClean="0">
                <a:solidFill>
                  <a:schemeClr val="bg1"/>
                </a:solidFill>
              </a:rPr>
              <a:t>ориентировано на маршруты, связанны с паломничеством по  святым местами.</a:t>
            </a:r>
          </a:p>
          <a:p>
            <a:pPr>
              <a:buNone/>
            </a:pPr>
            <a:r>
              <a:rPr lang="ru-RU" sz="7200" b="1" i="1" dirty="0" smtClean="0">
                <a:solidFill>
                  <a:schemeClr val="bg1"/>
                </a:solidFill>
              </a:rPr>
              <a:t>         Второе направление: </a:t>
            </a:r>
            <a:r>
              <a:rPr lang="ru-RU" sz="7200" i="1" dirty="0" smtClean="0">
                <a:solidFill>
                  <a:schemeClr val="bg1"/>
                </a:solidFill>
              </a:rPr>
              <a:t>связано с посещение центров изготовления народно-художественных промыслов.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bg1"/>
                </a:solidFill>
              </a:rPr>
              <a:t>      Прохождение того и другого маршрутов  основано на посещении изумительных по красоте мест природы Вознесенского района.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bg1"/>
                </a:solidFill>
              </a:rPr>
              <a:t>         </a:t>
            </a:r>
            <a:r>
              <a:rPr lang="ru-RU" sz="7200" i="1" u="sng" dirty="0" smtClean="0">
                <a:solidFill>
                  <a:schemeClr val="bg1"/>
                </a:solidFill>
              </a:rPr>
              <a:t>Оба маршрута  включают в себя следующих населенные пункты: </a:t>
            </a:r>
            <a:r>
              <a:rPr lang="ru-RU" sz="7200" i="1" dirty="0" smtClean="0">
                <a:solidFill>
                  <a:schemeClr val="bg1"/>
                </a:solidFill>
              </a:rPr>
              <a:t>	</a:t>
            </a:r>
          </a:p>
          <a:p>
            <a:r>
              <a:rPr lang="ru-RU" sz="7200" i="1" dirty="0" err="1" smtClean="0">
                <a:solidFill>
                  <a:schemeClr val="bg1"/>
                </a:solidFill>
              </a:rPr>
              <a:t>п.Куриха</a:t>
            </a:r>
            <a:endParaRPr lang="ru-RU" sz="7200" i="1" dirty="0" smtClean="0">
              <a:solidFill>
                <a:schemeClr val="bg1"/>
              </a:solidFill>
            </a:endParaRPr>
          </a:p>
          <a:p>
            <a:r>
              <a:rPr lang="ru-RU" sz="7200" i="1" dirty="0" err="1" smtClean="0">
                <a:solidFill>
                  <a:schemeClr val="bg1"/>
                </a:solidFill>
              </a:rPr>
              <a:t>с.Полховский</a:t>
            </a:r>
            <a:r>
              <a:rPr lang="ru-RU" sz="7200" i="1" dirty="0" smtClean="0">
                <a:solidFill>
                  <a:schemeClr val="bg1"/>
                </a:solidFill>
              </a:rPr>
              <a:t> </a:t>
            </a:r>
            <a:r>
              <a:rPr lang="ru-RU" sz="7200" i="1" dirty="0" smtClean="0">
                <a:solidFill>
                  <a:schemeClr val="bg1"/>
                </a:solidFill>
              </a:rPr>
              <a:t>Майдан</a:t>
            </a:r>
          </a:p>
          <a:p>
            <a:r>
              <a:rPr lang="ru-RU" sz="7200" i="1" dirty="0" err="1" smtClean="0">
                <a:solidFill>
                  <a:schemeClr val="bg1"/>
                </a:solidFill>
              </a:rPr>
              <a:t>с.Илев</a:t>
            </a:r>
            <a:r>
              <a:rPr lang="ru-RU" sz="7200" i="1" dirty="0" smtClean="0">
                <a:solidFill>
                  <a:schemeClr val="bg1"/>
                </a:solidFill>
              </a:rPr>
              <a:t>. </a:t>
            </a:r>
          </a:p>
          <a:p>
            <a:r>
              <a:rPr lang="ru-RU" sz="7200" i="1" dirty="0" smtClean="0">
                <a:solidFill>
                  <a:schemeClr val="bg1"/>
                </a:solidFill>
              </a:rPr>
              <a:t>база </a:t>
            </a:r>
            <a:r>
              <a:rPr lang="ru-RU" sz="7200" i="1" dirty="0" smtClean="0">
                <a:solidFill>
                  <a:schemeClr val="bg1"/>
                </a:solidFill>
              </a:rPr>
              <a:t>отдыха «Дубки»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Описание туристического маршрута.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овая папка\Новая папка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857" y="0"/>
            <a:ext cx="9164857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000108"/>
            <a:ext cx="7000892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	   </a:t>
            </a:r>
            <a:r>
              <a:rPr lang="ru-RU" sz="1800" i="1" dirty="0" smtClean="0">
                <a:solidFill>
                  <a:schemeClr val="bg1"/>
                </a:solidFill>
              </a:rPr>
              <a:t>На территории Вознесенского района расположены памятники природно-заповедного фонда области – родники «</a:t>
            </a:r>
            <a:r>
              <a:rPr lang="ru-RU" sz="1800" i="1" dirty="0" err="1" smtClean="0">
                <a:solidFill>
                  <a:schemeClr val="bg1"/>
                </a:solidFill>
              </a:rPr>
              <a:t>Куриха</a:t>
            </a:r>
            <a:r>
              <a:rPr lang="ru-RU" sz="1800" i="1" dirty="0" smtClean="0">
                <a:solidFill>
                  <a:schemeClr val="bg1"/>
                </a:solidFill>
              </a:rPr>
              <a:t>». История этого святого места уникальна. Почему же такими необычными свойствами обладает вода </a:t>
            </a:r>
            <a:r>
              <a:rPr lang="ru-RU" sz="1800" i="1" dirty="0" err="1" smtClean="0">
                <a:solidFill>
                  <a:schemeClr val="bg1"/>
                </a:solidFill>
              </a:rPr>
              <a:t>Курихинского</a:t>
            </a:r>
            <a:r>
              <a:rPr lang="ru-RU" sz="1800" i="1" dirty="0" smtClean="0">
                <a:solidFill>
                  <a:schemeClr val="bg1"/>
                </a:solidFill>
              </a:rPr>
              <a:t> родника? В результате независимых исследований учёные разных стран мира пришли к удивительному выводу – вода обладает памятью. Она запоминает и хранит информацию о той местности, по которой протекает, изменяя свою структуру, а следовательно, и свои свойства.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bg1"/>
                </a:solidFill>
              </a:rPr>
              <a:t>       При добавлении 10 граммов такой воды к 60 литрам обычной воды вся вода приобретает структуру и свойства святой воды. Если учесть, что человек на 70 процентов состоит из воды, то употребление святой воды натощак приводит к изменению энергетики воды в организме человека, что естественно, и приводит к излечению многих заболеваний.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214290"/>
            <a:ext cx="5829312" cy="790572"/>
          </a:xfrm>
        </p:spPr>
        <p:txBody>
          <a:bodyPr/>
          <a:lstStyle/>
          <a:p>
            <a:pPr algn="ctr"/>
            <a:r>
              <a:rPr lang="ru-RU" i="1" dirty="0" err="1" smtClean="0">
                <a:solidFill>
                  <a:schemeClr val="bg1"/>
                </a:solidFill>
              </a:rPr>
              <a:t>п.Куриха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00174"/>
            <a:ext cx="4572000" cy="38933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900" i="1" dirty="0" smtClean="0">
                <a:solidFill>
                  <a:schemeClr val="bg1"/>
                </a:solidFill>
              </a:rPr>
              <a:t>   </a:t>
            </a:r>
            <a:r>
              <a:rPr lang="ru-RU" sz="1900" i="1" dirty="0" err="1" smtClean="0">
                <a:solidFill>
                  <a:schemeClr val="bg1"/>
                </a:solidFill>
              </a:rPr>
              <a:t>Курихинские</a:t>
            </a:r>
            <a:r>
              <a:rPr lang="ru-RU" sz="1900" i="1" dirty="0" smtClean="0">
                <a:solidFill>
                  <a:schemeClr val="bg1"/>
                </a:solidFill>
              </a:rPr>
              <a:t> родники – место, к которому идут и едут люди из ближних и дальних мест, чтобы испить воды и искупаться в чистой ключевой воде. Беспокоит одно, как при нашей «культуре» сохранить сие место в первозданном виде, чтобы через много-много лет, так же, как и сегодня, всяк приходящий сюда восторженно шептал слова, идущие прямо от сердца: «Господи, Благодать-то какая!..» - и замирая, наслаждаться тишиной и покоем.</a:t>
            </a:r>
            <a:endParaRPr lang="ru-RU" sz="1900" i="1" dirty="0">
              <a:solidFill>
                <a:schemeClr val="bg1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1214422"/>
            <a:ext cx="542928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Туристический маршрут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п.Куриха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1.Посещение четырех основных источников (родников) и организация купания.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2.Посещение восстанавливаемой обители, основанной Анастасией.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3.Посещение мастерской мастера-краснодеревщика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А.В.Шанина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 descr="Изображение 3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7" y="0"/>
            <a:ext cx="3000363" cy="222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фото 462"/>
          <p:cNvPicPr>
            <a:picLocks noChangeAspect="1" noChangeArrowheads="1"/>
          </p:cNvPicPr>
          <p:nvPr/>
        </p:nvPicPr>
        <p:blipFill>
          <a:blip r:embed="rId4" cstate="print"/>
          <a:srcRect l="10117" t="2551" r="5742" b="2551"/>
          <a:stretch>
            <a:fillRect/>
          </a:stretch>
        </p:blipFill>
        <p:spPr bwMode="auto">
          <a:xfrm>
            <a:off x="6143636" y="2143116"/>
            <a:ext cx="3000364" cy="240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500826" y="1785926"/>
            <a:ext cx="17856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</a:rPr>
              <a:t>Родник «</a:t>
            </a:r>
            <a:r>
              <a:rPr lang="ru-RU" sz="1400" b="1" i="1" dirty="0" err="1" smtClean="0">
                <a:solidFill>
                  <a:schemeClr val="bg1"/>
                </a:solidFill>
              </a:rPr>
              <a:t>Беленки</a:t>
            </a:r>
            <a:r>
              <a:rPr lang="ru-RU" sz="1400" b="1" i="1" dirty="0" smtClean="0">
                <a:solidFill>
                  <a:schemeClr val="bg1"/>
                </a:solidFill>
              </a:rPr>
              <a:t>»</a:t>
            </a:r>
            <a:endParaRPr lang="ru-RU" sz="1400" i="1" dirty="0">
              <a:solidFill>
                <a:schemeClr val="bg1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215074" y="3786190"/>
            <a:ext cx="27860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Родник «Холодный» или «Прощенный»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16" name="Picture 4" descr="S73010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00570"/>
            <a:ext cx="3000364" cy="2357430"/>
          </a:xfrm>
          <a:prstGeom prst="rect">
            <a:avLst/>
          </a:prstGeom>
          <a:noFill/>
        </p:spPr>
      </p:pic>
      <p:pic>
        <p:nvPicPr>
          <p:cNvPr id="2054" name="Picture 6" descr="фото 464"/>
          <p:cNvPicPr>
            <a:picLocks noChangeAspect="1" noChangeArrowheads="1"/>
          </p:cNvPicPr>
          <p:nvPr/>
        </p:nvPicPr>
        <p:blipFill>
          <a:blip r:embed="rId6" cstate="print">
            <a:lum bright="6000" contrast="-22000"/>
          </a:blip>
          <a:srcRect l="2461" t="29163" r="6288" b="14946"/>
          <a:stretch>
            <a:fillRect/>
          </a:stretch>
        </p:blipFill>
        <p:spPr bwMode="auto">
          <a:xfrm>
            <a:off x="5214942" y="4500570"/>
            <a:ext cx="3929058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143636" y="6550223"/>
            <a:ext cx="26431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Часовня и купальня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2057" name="Рисунок 28" descr="Сень над пещеркой Анастасии, фото Владимира Бакунин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4500569"/>
            <a:ext cx="3041412" cy="235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5" grpId="0"/>
      <p:bldP spid="5" grpId="1"/>
      <p:bldP spid="1027" grpId="0"/>
      <p:bldP spid="13" grpId="0"/>
      <p:bldP spid="2055" grpId="0"/>
      <p:bldP spid="20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овая папка\Новая папка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857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00120"/>
          </a:xfrm>
        </p:spPr>
        <p:txBody>
          <a:bodyPr/>
          <a:lstStyle/>
          <a:p>
            <a:pPr algn="ctr"/>
            <a:r>
              <a:rPr lang="ru-RU" b="1" i="1" dirty="0" err="1" smtClean="0">
                <a:solidFill>
                  <a:schemeClr val="bg1"/>
                </a:solidFill>
              </a:rPr>
              <a:t>с.Полховский</a:t>
            </a:r>
            <a:r>
              <a:rPr lang="ru-RU" b="1" i="1" dirty="0" smtClean="0">
                <a:solidFill>
                  <a:schemeClr val="bg1"/>
                </a:solidFill>
              </a:rPr>
              <a:t> Майдан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214422"/>
            <a:ext cx="507209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   Есть на Руси села, которые еще “затеряны средь высоких хлебов”, а вот </a:t>
            </a:r>
            <a:r>
              <a:rPr lang="ru-RU" i="1" dirty="0" err="1" smtClean="0">
                <a:solidFill>
                  <a:schemeClr val="bg1"/>
                </a:solidFill>
              </a:rPr>
              <a:t>Полх-Майдан</a:t>
            </a:r>
            <a:r>
              <a:rPr lang="ru-RU" i="1" dirty="0" smtClean="0">
                <a:solidFill>
                  <a:schemeClr val="bg1"/>
                </a:solidFill>
              </a:rPr>
              <a:t>, можно сказать, затерян в первозданности (точнее, во “</a:t>
            </a:r>
            <a:r>
              <a:rPr lang="ru-RU" i="1" dirty="0" err="1" smtClean="0">
                <a:solidFill>
                  <a:schemeClr val="bg1"/>
                </a:solidFill>
              </a:rPr>
              <a:t>второзданности</a:t>
            </a:r>
            <a:r>
              <a:rPr lang="ru-RU" i="1" dirty="0" smtClean="0">
                <a:solidFill>
                  <a:schemeClr val="bg1"/>
                </a:solidFill>
              </a:rPr>
              <a:t>”) природы. Однажды (было это после войны 1812 года) местный крестьянин Никита Авдюков привез в </a:t>
            </a:r>
            <a:r>
              <a:rPr lang="ru-RU" i="1" dirty="0" err="1" smtClean="0">
                <a:solidFill>
                  <a:schemeClr val="bg1"/>
                </a:solidFill>
              </a:rPr>
              <a:t>Полх-Майдан</a:t>
            </a:r>
            <a:r>
              <a:rPr lang="ru-RU" i="1" dirty="0" smtClean="0">
                <a:solidFill>
                  <a:schemeClr val="bg1"/>
                </a:solidFill>
              </a:rPr>
              <a:t> токарный станок. Очень скоро токарные станки и мастерские расплодились по всему </a:t>
            </a:r>
            <a:r>
              <a:rPr lang="ru-RU" i="1" dirty="0" err="1" smtClean="0">
                <a:solidFill>
                  <a:schemeClr val="bg1"/>
                </a:solidFill>
              </a:rPr>
              <a:t>Полховскому</a:t>
            </a:r>
            <a:r>
              <a:rPr lang="ru-RU" i="1" dirty="0" smtClean="0">
                <a:solidFill>
                  <a:schemeClr val="bg1"/>
                </a:solidFill>
              </a:rPr>
              <a:t> Майдану. Местные умельцы делали из липы всевозможную посуду. Матрешки в </a:t>
            </a:r>
            <a:r>
              <a:rPr lang="ru-RU" i="1" dirty="0" err="1" smtClean="0">
                <a:solidFill>
                  <a:schemeClr val="bg1"/>
                </a:solidFill>
              </a:rPr>
              <a:t>Полх-Майдан</a:t>
            </a:r>
            <a:r>
              <a:rPr lang="ru-RU" i="1" dirty="0" smtClean="0">
                <a:solidFill>
                  <a:schemeClr val="bg1"/>
                </a:solidFill>
              </a:rPr>
              <a:t> пришли в начале прошлого века.  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  Сегодня число  </a:t>
            </a:r>
            <a:r>
              <a:rPr lang="ru-RU" i="1" dirty="0" err="1" smtClean="0">
                <a:solidFill>
                  <a:schemeClr val="bg1"/>
                </a:solidFill>
              </a:rPr>
              <a:t>майдановских</a:t>
            </a:r>
            <a:r>
              <a:rPr lang="ru-RU" i="1" dirty="0" smtClean="0">
                <a:solidFill>
                  <a:schemeClr val="bg1"/>
                </a:solidFill>
              </a:rPr>
              <a:t> матрешек, вывозимых за пределы села, области и страны исчисляется семизначной цифрой.  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  Мужчины в </a:t>
            </a:r>
            <a:r>
              <a:rPr lang="ru-RU" i="1" dirty="0" err="1" smtClean="0">
                <a:solidFill>
                  <a:schemeClr val="bg1"/>
                </a:solidFill>
              </a:rPr>
              <a:t>Полх-Майдане</a:t>
            </a:r>
            <a:r>
              <a:rPr lang="ru-RU" i="1" dirty="0" smtClean="0">
                <a:solidFill>
                  <a:schemeClr val="bg1"/>
                </a:solidFill>
              </a:rPr>
              <a:t> точат, женщины - красят. 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285860"/>
            <a:ext cx="51435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Туристический маршрут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с.Полховский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Майдан: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1.Экскурсия в  краеведческий музей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с.Полховский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майдан.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2.Посещение мастеров и показ мастер-класса по изготовлению матрешки специалистами высокого класса.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3.Приобретение сувениров.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1\Desktop\Новая папка\Новая папка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340577"/>
            <a:ext cx="3571868" cy="2659927"/>
          </a:xfrm>
          <a:prstGeom prst="rect">
            <a:avLst/>
          </a:prstGeom>
          <a:noFill/>
        </p:spPr>
      </p:pic>
      <p:pic>
        <p:nvPicPr>
          <p:cNvPr id="1031" name="Picture 7" descr="http://www.sadko-shop.ru/img/imagemanager/matreshka/img_0188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6" y="4000504"/>
            <a:ext cx="4286244" cy="2857496"/>
          </a:xfrm>
          <a:prstGeom prst="rect">
            <a:avLst/>
          </a:prstGeom>
          <a:noFill/>
        </p:spPr>
      </p:pic>
      <p:pic>
        <p:nvPicPr>
          <p:cNvPr id="1033" name="Picture 9" descr="http://www.booksite.ru/fulltext/arbat/puty/1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00504"/>
            <a:ext cx="4071934" cy="2857496"/>
          </a:xfrm>
          <a:prstGeom prst="rect">
            <a:avLst/>
          </a:prstGeom>
          <a:noFill/>
        </p:spPr>
      </p:pic>
      <p:pic>
        <p:nvPicPr>
          <p:cNvPr id="1028" name="Picture 4" descr="http://www.velo.nnov.ru/_data/objects/0001/1726/ico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4000505"/>
            <a:ext cx="3500430" cy="28574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Новая папка\Новая папка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4857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14434"/>
          </a:xfrm>
        </p:spPr>
        <p:txBody>
          <a:bodyPr/>
          <a:lstStyle/>
          <a:p>
            <a:pPr algn="ctr"/>
            <a:r>
              <a:rPr lang="ru-RU" b="1" i="1" dirty="0" err="1" smtClean="0">
                <a:solidFill>
                  <a:schemeClr val="bg1"/>
                </a:solidFill>
              </a:rPr>
              <a:t>с.Илев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214422"/>
            <a:ext cx="6858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  На юге Нижегородской области в Вознесенском районе расположено село </a:t>
            </a:r>
            <a:r>
              <a:rPr lang="ru-RU" i="1" dirty="0" err="1" smtClean="0">
                <a:solidFill>
                  <a:schemeClr val="bg1"/>
                </a:solidFill>
              </a:rPr>
              <a:t>Илёв</a:t>
            </a:r>
            <a:r>
              <a:rPr lang="ru-RU" i="1" dirty="0" smtClean="0">
                <a:solidFill>
                  <a:schemeClr val="bg1"/>
                </a:solidFill>
              </a:rPr>
              <a:t>. Село  получило свою известность в связи с </a:t>
            </a:r>
            <a:r>
              <a:rPr lang="ru-RU" i="1" dirty="0" err="1" smtClean="0">
                <a:solidFill>
                  <a:schemeClr val="bg1"/>
                </a:solidFill>
              </a:rPr>
              <a:t>баташовским</a:t>
            </a:r>
            <a:r>
              <a:rPr lang="ru-RU" i="1" dirty="0" smtClean="0">
                <a:solidFill>
                  <a:schemeClr val="bg1"/>
                </a:solidFill>
              </a:rPr>
              <a:t> металлургическим заводом, который существовал в нём.  </a:t>
            </a:r>
            <a:r>
              <a:rPr lang="ru-RU" i="1" dirty="0" err="1" smtClean="0">
                <a:solidFill>
                  <a:schemeClr val="bg1"/>
                </a:solidFill>
              </a:rPr>
              <a:t>Илёвский</a:t>
            </a:r>
            <a:r>
              <a:rPr lang="ru-RU" i="1" dirty="0" smtClean="0">
                <a:solidFill>
                  <a:schemeClr val="bg1"/>
                </a:solidFill>
              </a:rPr>
              <a:t> чугунолитейный и железоделательный завод, своим художественным литьем прославивший Нижегородскую губернию далеко за ее пределами, прекратил свое существование 100 лет назад. Здесь были отлиты </a:t>
            </a:r>
            <a:r>
              <a:rPr lang="ru-RU" i="1" u="sng" dirty="0" smtClean="0">
                <a:solidFill>
                  <a:schemeClr val="bg1"/>
                </a:solidFill>
              </a:rPr>
              <a:t>ажурные чугунные решетки для ограды Александровского и Кремлевского садов в Москве (1832 год), кони и колесница для квадриги Славы, украшающие ворота </a:t>
            </a:r>
            <a:r>
              <a:rPr lang="ru-RU" i="1" u="sng" dirty="0" err="1" smtClean="0">
                <a:solidFill>
                  <a:schemeClr val="bg1"/>
                </a:solidFill>
              </a:rPr>
              <a:t>Иверской</a:t>
            </a:r>
            <a:r>
              <a:rPr lang="ru-RU" i="1" u="sng" dirty="0" smtClean="0">
                <a:solidFill>
                  <a:schemeClr val="bg1"/>
                </a:solidFill>
              </a:rPr>
              <a:t> заставы (1842 год), а также фонтаны для скверов Нижнего Новгорода на площадях Минина и Свободы. </a:t>
            </a:r>
            <a:r>
              <a:rPr lang="ru-RU" i="1" dirty="0" smtClean="0">
                <a:solidFill>
                  <a:schemeClr val="bg1"/>
                </a:solidFill>
              </a:rPr>
              <a:t>Здесь же проложили первую монорельсовую дорогу – «</a:t>
            </a:r>
            <a:r>
              <a:rPr lang="ru-RU" i="1" dirty="0" err="1" smtClean="0">
                <a:solidFill>
                  <a:schemeClr val="bg1"/>
                </a:solidFill>
              </a:rPr>
              <a:t>грузокат</a:t>
            </a:r>
            <a:r>
              <a:rPr lang="ru-RU" i="1" dirty="0" smtClean="0">
                <a:solidFill>
                  <a:schemeClr val="bg1"/>
                </a:solidFill>
              </a:rPr>
              <a:t>» для перевозки груза в 120 пудов (1 пуд равен 16,3 кг ) от </a:t>
            </a:r>
            <a:r>
              <a:rPr lang="ru-RU" i="1" dirty="0" err="1" smtClean="0">
                <a:solidFill>
                  <a:schemeClr val="bg1"/>
                </a:solidFill>
              </a:rPr>
              <a:t>Илёва</a:t>
            </a:r>
            <a:r>
              <a:rPr lang="ru-RU" i="1" dirty="0" smtClean="0">
                <a:solidFill>
                  <a:schemeClr val="bg1"/>
                </a:solidFill>
              </a:rPr>
              <a:t> до Вознесенского завода.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  Спустя сто лет о промышленном наследии в этих местах напоминают лишь бывшие заводские пруды.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000108"/>
            <a:ext cx="8643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   </a:t>
            </a:r>
            <a:r>
              <a:rPr lang="ru-RU" b="1" i="1" dirty="0" err="1" smtClean="0">
                <a:solidFill>
                  <a:schemeClr val="bg1"/>
                </a:solidFill>
              </a:rPr>
              <a:t>Илевский</a:t>
            </a:r>
            <a:r>
              <a:rPr lang="ru-RU" b="1" i="1" dirty="0" smtClean="0">
                <a:solidFill>
                  <a:schemeClr val="bg1"/>
                </a:solidFill>
              </a:rPr>
              <a:t> пруд </a:t>
            </a:r>
            <a:r>
              <a:rPr lang="ru-RU" i="1" dirty="0" smtClean="0">
                <a:solidFill>
                  <a:schemeClr val="bg1"/>
                </a:solidFill>
              </a:rPr>
              <a:t>находится на реке </a:t>
            </a:r>
            <a:r>
              <a:rPr lang="ru-RU" i="1" dirty="0" err="1" smtClean="0">
                <a:solidFill>
                  <a:schemeClr val="bg1"/>
                </a:solidFill>
              </a:rPr>
              <a:t>Илевке</a:t>
            </a:r>
            <a:r>
              <a:rPr lang="ru-RU" i="1" dirty="0" smtClean="0">
                <a:solidFill>
                  <a:schemeClr val="bg1"/>
                </a:solidFill>
              </a:rPr>
              <a:t> (приток </a:t>
            </a:r>
            <a:r>
              <a:rPr lang="ru-RU" i="1" dirty="0" err="1" smtClean="0">
                <a:solidFill>
                  <a:schemeClr val="bg1"/>
                </a:solidFill>
              </a:rPr>
              <a:t>Сармы</a:t>
            </a:r>
            <a:r>
              <a:rPr lang="ru-RU" i="1" dirty="0" smtClean="0">
                <a:solidFill>
                  <a:schemeClr val="bg1"/>
                </a:solidFill>
              </a:rPr>
              <a:t>) к юго-востоку от села </a:t>
            </a:r>
            <a:r>
              <a:rPr lang="ru-RU" i="1" dirty="0" err="1" smtClean="0">
                <a:solidFill>
                  <a:schemeClr val="bg1"/>
                </a:solidFill>
              </a:rPr>
              <a:t>Илево</a:t>
            </a:r>
            <a:r>
              <a:rPr lang="ru-RU" i="1" dirty="0" smtClean="0">
                <a:solidFill>
                  <a:schemeClr val="bg1"/>
                </a:solidFill>
              </a:rPr>
              <a:t> Вознесенского района. В районе села река запружена, образуя три пруда: верхний, средний и нижний – это знаменитые «</a:t>
            </a:r>
            <a:r>
              <a:rPr lang="ru-RU" i="1" dirty="0" err="1" smtClean="0">
                <a:solidFill>
                  <a:schemeClr val="bg1"/>
                </a:solidFill>
              </a:rPr>
              <a:t>Илевские</a:t>
            </a:r>
            <a:r>
              <a:rPr lang="ru-RU" i="1" dirty="0" smtClean="0">
                <a:solidFill>
                  <a:schemeClr val="bg1"/>
                </a:solidFill>
              </a:rPr>
              <a:t> пруды». </a:t>
            </a:r>
            <a:r>
              <a:rPr lang="ru-RU" i="1" dirty="0" err="1" smtClean="0">
                <a:solidFill>
                  <a:schemeClr val="bg1"/>
                </a:solidFill>
              </a:rPr>
              <a:t>Илевские</a:t>
            </a:r>
            <a:r>
              <a:rPr lang="ru-RU" i="1" dirty="0" smtClean="0">
                <a:solidFill>
                  <a:schemeClr val="bg1"/>
                </a:solidFill>
              </a:rPr>
              <a:t> пруды на протяжении многих лет являются прекрасным местом для рыбалки. Пруды расположены среди соснового бора и их площадь составляет около 550 гектар.</a:t>
            </a:r>
          </a:p>
          <a:p>
            <a:endParaRPr lang="ru-RU" i="1" dirty="0" smtClean="0">
              <a:solidFill>
                <a:schemeClr val="bg1"/>
              </a:solidFill>
            </a:endParaRPr>
          </a:p>
          <a:p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85720" y="5500702"/>
            <a:ext cx="77201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   Туристический маршрут: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1.Организация экскурсии с показом достопримечательностей.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2.Посещение «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Илевских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прудов» и организация любительской рыбалки.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26629" name="Picture 5" descr="http://www.voznesenskoe.ru/images/photo/1216901408.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714620"/>
            <a:ext cx="3143240" cy="2143116"/>
          </a:xfrm>
          <a:prstGeom prst="rect">
            <a:avLst/>
          </a:prstGeom>
          <a:noFill/>
        </p:spPr>
      </p:pic>
      <p:pic>
        <p:nvPicPr>
          <p:cNvPr id="26631" name="Picture 7" descr="http://www.izhfish.ru/forum/download/file.php?id=16177&amp;t=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714620"/>
            <a:ext cx="3071834" cy="2143116"/>
          </a:xfrm>
          <a:prstGeom prst="rect">
            <a:avLst/>
          </a:prstGeom>
          <a:noFill/>
        </p:spPr>
      </p:pic>
      <p:pic>
        <p:nvPicPr>
          <p:cNvPr id="26633" name="Picture 9" descr="http://okafish.ru/otchet2/ilev1/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14620"/>
            <a:ext cx="2928926" cy="212836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266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Новая папка\Новая папка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4299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База отдыха «Дубки»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214422"/>
            <a:ext cx="87868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  База отдыха «Дубки» расположена в живописном месте на берегу реки Мокша, на юге Нижегородской области, в 40 км от Дивеева. База отдыха гармонично вписалась в живописные окрестности. Дарящий долгожданную в летний зной прохладу - лес, пестрые грибные и ягодные поляны, цветочный ковер окрестных лугов, песчаные пляжи реки Мокша манят своей первозданной чистотой, зовут уставшую от шумных городских будней душу не только отдохнуть, но и почувствовать себя частью природы, зарядиться энергией, обрести душевный покой.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  Базу отдыха можно поставить  заключительным этапом туристического маршрута.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25604" name="Picture 4" descr="http://www.tour-nn.ru/images/bases/lux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357694"/>
            <a:ext cx="3214678" cy="2214553"/>
          </a:xfrm>
          <a:prstGeom prst="rect">
            <a:avLst/>
          </a:prstGeom>
          <a:noFill/>
        </p:spPr>
      </p:pic>
      <p:pic>
        <p:nvPicPr>
          <p:cNvPr id="25607" name="Picture 7" descr="http://www.hometravel.ru/nnov/images/dubki/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357694"/>
            <a:ext cx="3286116" cy="2214578"/>
          </a:xfrm>
          <a:prstGeom prst="rect">
            <a:avLst/>
          </a:prstGeom>
          <a:noFill/>
        </p:spPr>
      </p:pic>
      <p:pic>
        <p:nvPicPr>
          <p:cNvPr id="25605" name="Picture 5" descr="C:\Users\1\Desktop\Новая папка\2017049_img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57694"/>
            <a:ext cx="3143240" cy="221455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Новая папка\Новая папка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659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49065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Памятники архитектуры, истории и культуры на территории района.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1928802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К памятникам архитектуры, истории и культуры на территории района  относятся здания церквей: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1. Троицкая церковь в честь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Пресвятыя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Живоначальныя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 Троицы, 1795 год, село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Аламасово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2. Казанская церковь, 1809 год, село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Бутаково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3.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Девлетяковская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 церковь, XIX век, село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Девлетяково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4. Спасская церковь, 1785 год, село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Илев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5.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Княжевская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 церковь, 1824 год, село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Княжево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6. Церковь Владимирской Божьей матери, XIX век, село Криуша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7. Покровская церковь, XIX век, село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Мотызлей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8. Покровская церковь, XIX век, село Нарышкино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9.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Христорождественская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 церковь, 1844 год, село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Полховский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 Майдан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10. Никольская церковь, 1839 год, село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Сарминский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Times New Roman" pitchFamily="18" charset="0"/>
              </a:rPr>
              <a:t> Майдан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Новая папка\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7321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58138" cy="87155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Заключение.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8" y="2857496"/>
            <a:ext cx="82867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Работая над проектом пришла к выводу, что в Вознесенском районе имеются необходимые условия для развития сельского туризма: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В районе богатый и уникальный туристический потенциал.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Туризм – возможность обеспечения рабочими местами населения района.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Развитие туризма в районе  будет способствовать восстановлению памятников культуры и природы.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Кроме того, на рынке туризма растет интерес к внутреннему туризму и имеется спрос на отдых в летний период в сельской местности.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28596" y="1500174"/>
            <a:ext cx="75009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Развитие туристического бизнеса в Вознесенском районе – это проект, который может дать толчок развитию малого, семейного бизнеса, поднимет на новую ступень развития индивидуально-трудовую деятельность.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Новая папка\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3211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785926"/>
            <a:ext cx="6900882" cy="34766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1. </a:t>
            </a:r>
            <a:r>
              <a:rPr lang="ru-RU" i="1" dirty="0" err="1" smtClean="0">
                <a:solidFill>
                  <a:schemeClr val="bg1"/>
                </a:solidFill>
              </a:rPr>
              <a:t>Тальнишних</a:t>
            </a:r>
            <a:r>
              <a:rPr lang="ru-RU" i="1" dirty="0" smtClean="0">
                <a:solidFill>
                  <a:schemeClr val="bg1"/>
                </a:solidFill>
              </a:rPr>
              <a:t> Т.Г. Основы экономической теории: </a:t>
            </a:r>
            <a:r>
              <a:rPr lang="ru-RU" i="1" dirty="0" err="1" smtClean="0">
                <a:solidFill>
                  <a:schemeClr val="bg1"/>
                </a:solidFill>
              </a:rPr>
              <a:t>Учеб.пособие</a:t>
            </a:r>
            <a:r>
              <a:rPr lang="ru-RU" i="1" dirty="0" smtClean="0">
                <a:solidFill>
                  <a:schemeClr val="bg1"/>
                </a:solidFill>
              </a:rPr>
              <a:t>, 2-е </a:t>
            </a:r>
            <a:r>
              <a:rPr lang="ru-RU" i="1" dirty="0" err="1" smtClean="0">
                <a:solidFill>
                  <a:schemeClr val="bg1"/>
                </a:solidFill>
              </a:rPr>
              <a:t>изд.,-М.:Изд.центр</a:t>
            </a:r>
            <a:r>
              <a:rPr lang="ru-RU" i="1" dirty="0" smtClean="0">
                <a:solidFill>
                  <a:schemeClr val="bg1"/>
                </a:solidFill>
              </a:rPr>
              <a:t> «Академия», 2009.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2.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Шемяков</a:t>
            </a:r>
            <a:r>
              <a:rPr lang="ru-RU" i="1" dirty="0" smtClean="0">
                <a:solidFill>
                  <a:schemeClr val="bg1"/>
                </a:solidFill>
              </a:rPr>
              <a:t> Н.А. Чем богаты  – Н. Новгород : Литера, 2012. 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3. В.Ларюшкин «Родники как памятники природы» - газета «Наша жизнь», 2010г.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4. Л.Плаксина. Фестиваль  «Открытый урок». Статья «Старая </a:t>
            </a:r>
            <a:r>
              <a:rPr lang="ru-RU" i="1" dirty="0" err="1" smtClean="0">
                <a:solidFill>
                  <a:schemeClr val="bg1"/>
                </a:solidFill>
              </a:rPr>
              <a:t>Куриха</a:t>
            </a:r>
            <a:r>
              <a:rPr lang="ru-RU" i="1" dirty="0" smtClean="0">
                <a:solidFill>
                  <a:schemeClr val="bg1"/>
                </a:solidFill>
              </a:rPr>
              <a:t>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Список литературы.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Новая папка\x_da102d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12192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Спасибо за внимание.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1\Desktop\Новая папка\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6873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785926"/>
            <a:ext cx="8358214" cy="26431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	   </a:t>
            </a:r>
            <a:r>
              <a:rPr lang="ru-RU" sz="1800" i="1" dirty="0" smtClean="0">
                <a:solidFill>
                  <a:schemeClr val="bg1"/>
                </a:solidFill>
              </a:rPr>
              <a:t>Туризм – одна из наиболее перспективных отраслей экономики любого региона, потенциал которой в России в целом, и в нашем Вознесенском районе в частности, используется в недостаточной степени. При этом  Вознесенский район Нижегородской области, как и другие районы области, обладает определенной туристической привлекательностью и потенциалом для развития туристической инфраструктуры. </a:t>
            </a:r>
            <a:endParaRPr lang="ru-RU" sz="1800" i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86766" cy="942996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</a:rPr>
              <a:t>Введение</a:t>
            </a:r>
            <a:endParaRPr lang="ru-RU" sz="5400" b="1" i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esktop\Новая папка\x_aa0618f0c8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929066"/>
            <a:ext cx="7592603" cy="292893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1\Desktop\Новая папка\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714488"/>
            <a:ext cx="4572000" cy="47149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	</a:t>
            </a:r>
            <a:r>
              <a:rPr lang="ru-RU" sz="1800" i="1" dirty="0" smtClean="0">
                <a:solidFill>
                  <a:schemeClr val="bg1"/>
                </a:solidFill>
              </a:rPr>
              <a:t>    В условиях произошедшего в  начале 2000-х годов  финансового кризиса местные власти поставлены в условия поиска новых возможностей по сохранению доходов своих территорий, снижения социальной напряженности, увеличения налоговых поступлений. В этой ситуации кризис может рассматриваться не только как препятствие, но и как источник создания возможностей для подъема туристической отрасли района  и вывода ее на качественно новый уровень за счет переоценки имеющихся ресурсов. </a:t>
            </a:r>
            <a:endParaRPr lang="ru-RU" sz="1800" i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Актуальность 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17410" name="Picture 2" descr="http://www.chopper-bike.ru/images_for_articles/2011/10/1/13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500306"/>
            <a:ext cx="4386362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Новая папка\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524000"/>
            <a:ext cx="9001156" cy="183356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   </a:t>
            </a:r>
            <a:r>
              <a:rPr lang="ru-RU" i="1" dirty="0" smtClean="0">
                <a:solidFill>
                  <a:schemeClr val="bg1"/>
                </a:solidFill>
              </a:rPr>
              <a:t>Изучение потенциальных туристических возможностей Вознесенского района Нижегородской области.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Цель проекта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214686"/>
            <a:ext cx="86439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200" b="1" i="1" dirty="0" smtClean="0">
                <a:solidFill>
                  <a:schemeClr val="bg1"/>
                </a:solidFill>
                <a:latin typeface="+mj-lt"/>
              </a:rPr>
              <a:t>Ожидаемые результаты от проекта.</a:t>
            </a:r>
            <a:endParaRPr lang="ru-RU" sz="42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929198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sz="2600" i="1" dirty="0" smtClean="0">
                <a:solidFill>
                  <a:schemeClr val="bg1"/>
                </a:solidFill>
              </a:rPr>
              <a:t>Получение новых знаний.</a:t>
            </a:r>
          </a:p>
          <a:p>
            <a:pPr marL="342900" indent="-342900">
              <a:buAutoNum type="arabicPeriod"/>
            </a:pPr>
            <a:r>
              <a:rPr lang="ru-RU" sz="2600" i="1" dirty="0" smtClean="0">
                <a:solidFill>
                  <a:schemeClr val="bg1"/>
                </a:solidFill>
              </a:rPr>
              <a:t>Разработка маршрутов.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esktop\Новая папка\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257176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i="1" dirty="0" smtClean="0">
                <a:solidFill>
                  <a:schemeClr val="bg1"/>
                </a:solidFill>
              </a:rPr>
              <a:t>Проект не должен был требовать значительных инвестиций и капиталовложений.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  Проект должен будет способствовать возрождению в районе культурного наследия (ремесел, памятников природы, истории).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14192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</a:rPr>
              <a:t>При разработке данного проекта придерживалась следующих требований: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krupki.edu.minskregion.by/gallery/34/kniga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32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488" y="1357298"/>
            <a:ext cx="6286512" cy="55007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sz="2200" b="1" dirty="0" smtClean="0">
                <a:solidFill>
                  <a:schemeClr val="bg1"/>
                </a:solidFill>
              </a:rPr>
              <a:t>   </a:t>
            </a:r>
            <a:r>
              <a:rPr lang="ru-RU" sz="1800" b="1" i="1" dirty="0" smtClean="0">
                <a:solidFill>
                  <a:schemeClr val="bg1"/>
                </a:solidFill>
              </a:rPr>
              <a:t>Поселение Вознесенское известно по документам с XVI века. Основатель - мордвин Кудин. Первое название - </a:t>
            </a:r>
            <a:r>
              <a:rPr lang="ru-RU" sz="1800" b="1" i="1" dirty="0" err="1" smtClean="0">
                <a:solidFill>
                  <a:schemeClr val="bg1"/>
                </a:solidFill>
              </a:rPr>
              <a:t>Ошпире</a:t>
            </a:r>
            <a:r>
              <a:rPr lang="ru-RU" sz="1800" b="1" i="1" dirty="0" smtClean="0">
                <a:solidFill>
                  <a:schemeClr val="bg1"/>
                </a:solidFill>
              </a:rPr>
              <a:t>. С постройкой церкви Вознесения  поселение получает название Вознесенское.   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bg1"/>
                </a:solidFill>
              </a:rPr>
              <a:t>       Вознесенский район образовался в июле 1929 года с численностью населения около 40000 человек. 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bg1"/>
                </a:solidFill>
              </a:rPr>
              <a:t> 	   С октября 1977 года Вознесенский район управлялся исполнительным Комитетом районного Совета народных депутатов, а с 1991 года -  администрацией Вознесенского района.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1443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Историческая справка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овая папка\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779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714744" y="1500174"/>
            <a:ext cx="5429256" cy="51435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    </a:t>
            </a:r>
            <a:r>
              <a:rPr lang="ru-RU" sz="1800" i="1" dirty="0" smtClean="0">
                <a:solidFill>
                  <a:schemeClr val="bg1"/>
                </a:solidFill>
              </a:rPr>
              <a:t>Вознесенский район находится в юго-западной части Нижегородской области. Граничит с </a:t>
            </a:r>
            <a:r>
              <a:rPr lang="ru-RU" sz="1800" i="1" dirty="0" err="1" smtClean="0">
                <a:solidFill>
                  <a:schemeClr val="bg1"/>
                </a:solidFill>
              </a:rPr>
              <a:t>Выксунским</a:t>
            </a:r>
            <a:r>
              <a:rPr lang="ru-RU" sz="1800" i="1" dirty="0" smtClean="0">
                <a:solidFill>
                  <a:schemeClr val="bg1"/>
                </a:solidFill>
              </a:rPr>
              <a:t>, </a:t>
            </a:r>
            <a:r>
              <a:rPr lang="ru-RU" sz="1800" i="1" dirty="0" err="1" smtClean="0">
                <a:solidFill>
                  <a:schemeClr val="bg1"/>
                </a:solidFill>
              </a:rPr>
              <a:t>Ардатовским</a:t>
            </a:r>
            <a:r>
              <a:rPr lang="ru-RU" sz="1800" i="1" dirty="0" smtClean="0">
                <a:solidFill>
                  <a:schemeClr val="bg1"/>
                </a:solidFill>
              </a:rPr>
              <a:t>, </a:t>
            </a:r>
            <a:r>
              <a:rPr lang="ru-RU" sz="1800" i="1" dirty="0" err="1" smtClean="0">
                <a:solidFill>
                  <a:schemeClr val="bg1"/>
                </a:solidFill>
              </a:rPr>
              <a:t>Дивеевским</a:t>
            </a:r>
            <a:r>
              <a:rPr lang="ru-RU" sz="1800" i="1" dirty="0" smtClean="0">
                <a:solidFill>
                  <a:schemeClr val="bg1"/>
                </a:solidFill>
              </a:rPr>
              <a:t> районами Нижегородской области, республикой Мордовия и Рязанской областью.   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bg1"/>
                </a:solidFill>
              </a:rPr>
              <a:t>       На территории района располагается  61 населенный пункт. Вознесенский район включает 9 муниципальных образований: 1 городское поселение; сельских поселений - 8. Численность постоянного населения составляет 18,6 тыс.чел.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bg1"/>
                </a:solidFill>
              </a:rPr>
              <a:t>       Площадь района составляет 1,3 тыс.км</a:t>
            </a:r>
            <a:r>
              <a:rPr lang="ru-RU" sz="1800" i="1" baseline="30000" dirty="0" smtClean="0">
                <a:solidFill>
                  <a:schemeClr val="bg1"/>
                </a:solidFill>
              </a:rPr>
              <a:t>2 </a:t>
            </a:r>
            <a:r>
              <a:rPr lang="ru-RU" sz="1800" i="1" dirty="0" smtClean="0">
                <a:solidFill>
                  <a:schemeClr val="bg1"/>
                </a:solidFill>
              </a:rPr>
              <a:t>, лесами занято около 58% всей территории района. Почвы подзолистые и дерново-подзолистые.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bg1"/>
                </a:solidFill>
              </a:rPr>
              <a:t>       Протяженность дорог района около 280 км, из них областного значения 69км. Вознесенский район – один из самых удаленных районов Нижегородской области, не имеет железнодорожных путей сообщения и судоходных рек.</a:t>
            </a:r>
            <a:endParaRPr lang="ru-RU" sz="1800" i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Характеристика Вознесенского района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13313" name="Picture 1" descr="C:\Users\1\Desktop\Новая папка\x_0cf2e5038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1\Desktop\Новая папка\Новая папка\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5678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786478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  Лесные ресурсы: </a:t>
            </a:r>
            <a:r>
              <a:rPr lang="ru-RU" sz="2400" i="1" dirty="0" smtClean="0">
                <a:solidFill>
                  <a:schemeClr val="bg1"/>
                </a:solidFill>
              </a:rPr>
              <a:t>общий запас древесины по всем породам составляет 10700 тыс.м</a:t>
            </a:r>
            <a:r>
              <a:rPr lang="ru-RU" sz="2400" i="1" baseline="30000" dirty="0" smtClean="0">
                <a:solidFill>
                  <a:schemeClr val="bg1"/>
                </a:solidFill>
              </a:rPr>
              <a:t>3</a:t>
            </a:r>
            <a:r>
              <a:rPr lang="ru-RU" sz="2400" i="1" dirty="0" smtClean="0">
                <a:solidFill>
                  <a:schemeClr val="bg1"/>
                </a:solidFill>
              </a:rPr>
              <a:t>. Преобладающая порода - береза.</a:t>
            </a:r>
          </a:p>
          <a:p>
            <a:r>
              <a:rPr lang="ru-RU" sz="2400" i="1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Водные ресурсы: </a:t>
            </a:r>
            <a:r>
              <a:rPr lang="ru-RU" sz="2400" i="1" dirty="0" smtClean="0">
                <a:solidFill>
                  <a:schemeClr val="bg1"/>
                </a:solidFill>
              </a:rPr>
              <a:t>главной водной артерией и границей района с республикой Мордовия является река Мокша, впадающая в р.Ока. Кроме того, по территории района  протекают малые реки: </a:t>
            </a:r>
            <a:r>
              <a:rPr lang="ru-RU" sz="2400" i="1" dirty="0" err="1" smtClean="0">
                <a:solidFill>
                  <a:schemeClr val="bg1"/>
                </a:solidFill>
              </a:rPr>
              <a:t>Сарма</a:t>
            </a:r>
            <a:r>
              <a:rPr lang="ru-RU" sz="2400" i="1" dirty="0" smtClean="0">
                <a:solidFill>
                  <a:schemeClr val="bg1"/>
                </a:solidFill>
              </a:rPr>
              <a:t>, </a:t>
            </a:r>
            <a:r>
              <a:rPr lang="ru-RU" sz="2400" i="1" dirty="0" err="1" smtClean="0">
                <a:solidFill>
                  <a:schemeClr val="bg1"/>
                </a:solidFill>
              </a:rPr>
              <a:t>Луктос</a:t>
            </a:r>
            <a:r>
              <a:rPr lang="ru-RU" sz="2400" i="1" dirty="0" smtClean="0">
                <a:solidFill>
                  <a:schemeClr val="bg1"/>
                </a:solidFill>
              </a:rPr>
              <a:t>, </a:t>
            </a:r>
            <a:r>
              <a:rPr lang="ru-RU" sz="2400" i="1" dirty="0" err="1" smtClean="0">
                <a:solidFill>
                  <a:schemeClr val="bg1"/>
                </a:solidFill>
              </a:rPr>
              <a:t>Ведяжа</a:t>
            </a:r>
            <a:r>
              <a:rPr lang="ru-RU" sz="2400" i="1" dirty="0" smtClean="0">
                <a:solidFill>
                  <a:schemeClr val="bg1"/>
                </a:solidFill>
              </a:rPr>
              <a:t>, </a:t>
            </a:r>
            <a:r>
              <a:rPr lang="ru-RU" sz="2400" i="1" dirty="0" err="1" smtClean="0">
                <a:solidFill>
                  <a:schemeClr val="bg1"/>
                </a:solidFill>
              </a:rPr>
              <a:t>Варнава</a:t>
            </a:r>
            <a:r>
              <a:rPr lang="ru-RU" sz="2400" i="1" dirty="0" smtClean="0">
                <a:solidFill>
                  <a:schemeClr val="bg1"/>
                </a:solidFill>
              </a:rPr>
              <a:t>. В </a:t>
            </a:r>
            <a:r>
              <a:rPr lang="ru-RU" sz="2400" i="1" dirty="0" err="1" smtClean="0">
                <a:solidFill>
                  <a:schemeClr val="bg1"/>
                </a:solidFill>
              </a:rPr>
              <a:t>с.Илев</a:t>
            </a:r>
            <a:r>
              <a:rPr lang="ru-RU" sz="2400" i="1" dirty="0" smtClean="0">
                <a:solidFill>
                  <a:schemeClr val="bg1"/>
                </a:solidFill>
              </a:rPr>
              <a:t>  располагается рыбоводческое хозяйство с каскадом прудов. Территория Вознесенского района богата существованием родников, с чистой целебной водой: </a:t>
            </a:r>
            <a:r>
              <a:rPr lang="ru-RU" sz="2400" i="1" dirty="0" err="1" smtClean="0">
                <a:solidFill>
                  <a:schemeClr val="bg1"/>
                </a:solidFill>
              </a:rPr>
              <a:t>Букалейским</a:t>
            </a:r>
            <a:r>
              <a:rPr lang="ru-RU" sz="2400" i="1" dirty="0" smtClean="0">
                <a:solidFill>
                  <a:schemeClr val="bg1"/>
                </a:solidFill>
              </a:rPr>
              <a:t>, </a:t>
            </a:r>
            <a:r>
              <a:rPr lang="ru-RU" sz="2400" i="1" dirty="0" err="1" smtClean="0">
                <a:solidFill>
                  <a:schemeClr val="bg1"/>
                </a:solidFill>
              </a:rPr>
              <a:t>Благодатовский</a:t>
            </a:r>
            <a:r>
              <a:rPr lang="ru-RU" sz="2400" i="1" dirty="0" smtClean="0">
                <a:solidFill>
                  <a:schemeClr val="bg1"/>
                </a:solidFill>
              </a:rPr>
              <a:t>, </a:t>
            </a:r>
            <a:r>
              <a:rPr lang="ru-RU" sz="2400" i="1" dirty="0" err="1" smtClean="0">
                <a:solidFill>
                  <a:schemeClr val="bg1"/>
                </a:solidFill>
              </a:rPr>
              <a:t>Курихинские</a:t>
            </a:r>
            <a:r>
              <a:rPr lang="ru-RU" sz="2400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  Минеральные ресурсы </a:t>
            </a:r>
            <a:r>
              <a:rPr lang="ru-RU" sz="2400" i="1" dirty="0" smtClean="0">
                <a:solidFill>
                  <a:schemeClr val="bg1"/>
                </a:solidFill>
              </a:rPr>
              <a:t>представлены доломитовым месторождением, расположенным на территории </a:t>
            </a:r>
            <a:r>
              <a:rPr lang="ru-RU" sz="2400" i="1" dirty="0" err="1" smtClean="0">
                <a:solidFill>
                  <a:schemeClr val="bg1"/>
                </a:solidFill>
              </a:rPr>
              <a:t>Аламасовской</a:t>
            </a:r>
            <a:r>
              <a:rPr lang="ru-RU" sz="2400" i="1" dirty="0" smtClean="0">
                <a:solidFill>
                  <a:schemeClr val="bg1"/>
                </a:solidFill>
              </a:rPr>
              <a:t> сельской администрации на правом берегу р.Сатис; залежами глины,  расположенными на территории п.Вознесенское и сырьевой базой строительных песков – месторождение «</a:t>
            </a:r>
            <a:r>
              <a:rPr lang="ru-RU" sz="2400" i="1" dirty="0" err="1" smtClean="0">
                <a:solidFill>
                  <a:schemeClr val="bg1"/>
                </a:solidFill>
              </a:rPr>
              <a:t>Сарминский</a:t>
            </a:r>
            <a:r>
              <a:rPr lang="ru-RU" sz="2400" i="1" dirty="0" smtClean="0">
                <a:solidFill>
                  <a:schemeClr val="bg1"/>
                </a:solidFill>
              </a:rPr>
              <a:t> Майдан».</a:t>
            </a:r>
          </a:p>
          <a:p>
            <a:r>
              <a:rPr lang="ru-RU" sz="2400" i="1" dirty="0" smtClean="0">
                <a:solidFill>
                  <a:schemeClr val="bg1"/>
                </a:solidFill>
              </a:rPr>
              <a:t>  </a:t>
            </a:r>
            <a:r>
              <a:rPr lang="ru-RU" sz="2400" b="1" i="1" dirty="0" smtClean="0">
                <a:solidFill>
                  <a:schemeClr val="bg1"/>
                </a:solidFill>
              </a:rPr>
              <a:t>Достопримечательности:</a:t>
            </a:r>
            <a:r>
              <a:rPr lang="ru-RU" sz="2400" i="1" dirty="0" smtClean="0">
                <a:solidFill>
                  <a:schemeClr val="bg1"/>
                </a:solidFill>
              </a:rPr>
              <a:t> в Вознесенске работает центр народных ремесел, в музее которого бережно хранится то, что сделано мастерами </a:t>
            </a:r>
            <a:r>
              <a:rPr lang="ru-RU" sz="2400" i="1" dirty="0" err="1" smtClean="0">
                <a:solidFill>
                  <a:schemeClr val="bg1"/>
                </a:solidFill>
              </a:rPr>
              <a:t>Полх</a:t>
            </a:r>
            <a:r>
              <a:rPr lang="ru-RU" sz="2400" i="1" dirty="0" smtClean="0">
                <a:solidFill>
                  <a:schemeClr val="bg1"/>
                </a:solidFill>
              </a:rPr>
              <a:t> - </a:t>
            </a:r>
            <a:r>
              <a:rPr lang="ru-RU" sz="2400" i="1" dirty="0" err="1" smtClean="0">
                <a:solidFill>
                  <a:schemeClr val="bg1"/>
                </a:solidFill>
              </a:rPr>
              <a:t>майдановской</a:t>
            </a:r>
            <a:r>
              <a:rPr lang="ru-RU" sz="2400" i="1" dirty="0" smtClean="0">
                <a:solidFill>
                  <a:schemeClr val="bg1"/>
                </a:solidFill>
              </a:rPr>
              <a:t> росписи в последние годы.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Новая папка\Новая папка\x_f9933a4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357562"/>
          </a:xfrm>
          <a:prstGeom prst="rect">
            <a:avLst/>
          </a:prstGeom>
          <a:noFill/>
        </p:spPr>
      </p:pic>
      <p:pic>
        <p:nvPicPr>
          <p:cNvPr id="9219" name="Picture 3" descr="C:\Users\1\Desktop\Новая папка\Новая папка\x_ab7dbe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1152" y="-2"/>
            <a:ext cx="4602848" cy="3357564"/>
          </a:xfrm>
          <a:prstGeom prst="rect">
            <a:avLst/>
          </a:prstGeom>
          <a:noFill/>
        </p:spPr>
      </p:pic>
      <p:pic>
        <p:nvPicPr>
          <p:cNvPr id="9220" name="Picture 4" descr="C:\Users\1\Desktop\Новая папка\Новая папка\250637_175x17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2"/>
            <a:ext cx="4676156" cy="3500438"/>
          </a:xfrm>
          <a:prstGeom prst="rect">
            <a:avLst/>
          </a:prstGeom>
          <a:noFill/>
        </p:spPr>
      </p:pic>
      <p:pic>
        <p:nvPicPr>
          <p:cNvPr id="9221" name="Picture 5" descr="C:\Users\1\Desktop\Новая папка\Новая папка\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357562"/>
            <a:ext cx="4572000" cy="350043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00100" y="292893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Лесные ресурсы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857884" y="300037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Водные ресурсы</a:t>
            </a:r>
            <a:endParaRPr lang="ru-RU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857224" y="648866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Минеральные ресурсы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86380" y="642939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Достопримечательности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371</TotalTime>
  <Words>1054</Words>
  <Application>Microsoft Office PowerPoint</Application>
  <PresentationFormat>Экран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Туристический маршрут Вознесенского района </vt:lpstr>
      <vt:lpstr>Введение</vt:lpstr>
      <vt:lpstr>Актуальность </vt:lpstr>
      <vt:lpstr>Цель проекта</vt:lpstr>
      <vt:lpstr>При разработке данного проекта придерживалась следующих требований:</vt:lpstr>
      <vt:lpstr>Историческая справка</vt:lpstr>
      <vt:lpstr>Характеристика Вознесенского района</vt:lpstr>
      <vt:lpstr>Слайд 8</vt:lpstr>
      <vt:lpstr>Слайд 9</vt:lpstr>
      <vt:lpstr>Описание туристического маршрута.</vt:lpstr>
      <vt:lpstr>п.Куриха.</vt:lpstr>
      <vt:lpstr>с.Полховский Майдан</vt:lpstr>
      <vt:lpstr>с.Илев</vt:lpstr>
      <vt:lpstr>База отдыха «Дубки»</vt:lpstr>
      <vt:lpstr>Памятники архитектуры, истории и культуры на территории района.</vt:lpstr>
      <vt:lpstr>Заключение.</vt:lpstr>
      <vt:lpstr>Список литературы.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37</cp:revision>
  <dcterms:created xsi:type="dcterms:W3CDTF">2013-02-25T14:24:08Z</dcterms:created>
  <dcterms:modified xsi:type="dcterms:W3CDTF">2013-03-13T03:19:50Z</dcterms:modified>
</cp:coreProperties>
</file>