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2ADB38F1-A082-489F-9AE6-C07937D6621F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ADA38F4B-038E-4BF6-AE71-2FA93512633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38F1-A082-489F-9AE6-C07937D6621F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8F4B-038E-4BF6-AE71-2FA9351263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38F1-A082-489F-9AE6-C07937D6621F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ADA38F4B-038E-4BF6-AE71-2FA9351263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38F1-A082-489F-9AE6-C07937D6621F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8F4B-038E-4BF6-AE71-2FA9351263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2ADB38F1-A082-489F-9AE6-C07937D6621F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ADA38F4B-038E-4BF6-AE71-2FA9351263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38F1-A082-489F-9AE6-C07937D6621F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8F4B-038E-4BF6-AE71-2FA9351263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38F1-A082-489F-9AE6-C07937D6621F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8F4B-038E-4BF6-AE71-2FA9351263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38F1-A082-489F-9AE6-C07937D6621F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8F4B-038E-4BF6-AE71-2FA9351263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38F1-A082-489F-9AE6-C07937D6621F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8F4B-038E-4BF6-AE71-2FA9351263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38F1-A082-489F-9AE6-C07937D6621F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8F4B-038E-4BF6-AE71-2FA9351263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38F1-A082-489F-9AE6-C07937D6621F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8F4B-038E-4BF6-AE71-2FA9351263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2ADB38F1-A082-489F-9AE6-C07937D6621F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ADA38F4B-038E-4BF6-AE71-2FA93512633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7;&#1040;&#1049;&#1058;\&#1058;&#1086;&#1085;&#1075;&#1072;\&#1043;&#1080;&#1084;&#1085;%20&#1058;&#1086;&#1085;&#1075;&#1072;.mp3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7239000" cy="1676400"/>
          </a:xfrm>
        </p:spPr>
        <p:txBody>
          <a:bodyPr>
            <a:noAutofit/>
          </a:bodyPr>
          <a:lstStyle/>
          <a:p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Тонга - последнее королевство в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Океании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f_3663ff098e76c450423332c32a3a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142852"/>
            <a:ext cx="4174811" cy="4174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8" name="Picture 2" descr="http://post.kards.qip.ru/images/postcard/73/3d/93873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571480"/>
            <a:ext cx="2687280" cy="3290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Население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785926"/>
            <a:ext cx="7286644" cy="507207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Согласно последней переписи </a:t>
            </a:r>
            <a:r>
              <a:rPr lang="ru-RU" dirty="0" smtClean="0"/>
              <a:t>2008 года, </a:t>
            </a:r>
            <a:r>
              <a:rPr lang="ru-RU" dirty="0" smtClean="0"/>
              <a:t>численность населения страны составляла </a:t>
            </a:r>
            <a:r>
              <a:rPr lang="ru-RU" dirty="0" smtClean="0"/>
              <a:t>119</a:t>
            </a:r>
            <a:r>
              <a:rPr lang="ru-RU" dirty="0" smtClean="0"/>
              <a:t> 009 </a:t>
            </a:r>
            <a:r>
              <a:rPr lang="ru-RU" dirty="0" smtClean="0"/>
              <a:t>человек. </a:t>
            </a:r>
          </a:p>
          <a:p>
            <a:r>
              <a:rPr lang="ru-RU" dirty="0" smtClean="0"/>
              <a:t>Темпы </a:t>
            </a:r>
            <a:r>
              <a:rPr lang="ru-RU" dirty="0" smtClean="0"/>
              <a:t>прироста населения в Тонга являются относительно низкими на фоне других стран Океании: 1,669 % по оценке 2008 </a:t>
            </a:r>
            <a:r>
              <a:rPr lang="ru-RU" dirty="0" smtClean="0"/>
              <a:t>года.</a:t>
            </a:r>
          </a:p>
          <a:p>
            <a:r>
              <a:rPr lang="ru-RU" dirty="0" smtClean="0"/>
              <a:t>В 2006 году доля городского населения Королевства Тонга составила чуть более 23 % (или 23 658 человек). Всё оно проживало в городских поселениях </a:t>
            </a:r>
            <a:r>
              <a:rPr lang="ru-RU" dirty="0" err="1" smtClean="0"/>
              <a:t>Колофооу</a:t>
            </a:r>
            <a:r>
              <a:rPr lang="ru-RU" dirty="0" smtClean="0"/>
              <a:t>, </a:t>
            </a:r>
            <a:r>
              <a:rPr lang="ru-RU" dirty="0" err="1" smtClean="0"/>
              <a:t>Коломотуа</a:t>
            </a:r>
            <a:r>
              <a:rPr lang="ru-RU" dirty="0" smtClean="0"/>
              <a:t> и </a:t>
            </a:r>
            <a:r>
              <a:rPr lang="ru-RU" dirty="0" err="1" smtClean="0"/>
              <a:t>Мауфанга</a:t>
            </a:r>
            <a:r>
              <a:rPr lang="ru-RU" dirty="0" smtClean="0"/>
              <a:t> на острове </a:t>
            </a:r>
            <a:r>
              <a:rPr lang="ru-RU" dirty="0" err="1" smtClean="0"/>
              <a:t>Тонгатапу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2006 году мужчины составляли 50,8 % (51 772 чел.), женщины — 49,2 % (50 219 чел.). </a:t>
            </a:r>
            <a:endParaRPr lang="ru-RU" dirty="0" smtClean="0"/>
          </a:p>
          <a:p>
            <a:r>
              <a:rPr lang="ru-RU" dirty="0" smtClean="0"/>
              <a:t>Доля </a:t>
            </a:r>
            <a:r>
              <a:rPr lang="ru-RU" dirty="0" smtClean="0"/>
              <a:t>детей до 15 лет в 2008 году — 33,7 %, взрослого населения от 15 до 59 лет — 62 %, старше 65 лет — 4,3 %, таким образом, средний возраст населения составлял 21,8 года. </a:t>
            </a:r>
            <a:endParaRPr lang="ru-RU" dirty="0" smtClean="0"/>
          </a:p>
          <a:p>
            <a:r>
              <a:rPr lang="ru-RU" dirty="0" smtClean="0"/>
              <a:t>Средняя </a:t>
            </a:r>
            <a:r>
              <a:rPr lang="ru-RU" dirty="0" smtClean="0"/>
              <a:t>продолжительность жизни мужчин, согласно оценке 2008 года, — 67,9 года, женщин — 73,1 </a:t>
            </a:r>
            <a:r>
              <a:rPr lang="ru-RU" dirty="0" smtClean="0"/>
              <a:t>года.</a:t>
            </a:r>
            <a:endParaRPr lang="ru-RU" dirty="0"/>
          </a:p>
        </p:txBody>
      </p:sp>
      <p:pic>
        <p:nvPicPr>
          <p:cNvPr id="34818" name="Picture 2" descr="http://www.countries.ru/img/zm/ton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3248"/>
            <a:ext cx="1816311" cy="2571768"/>
          </a:xfrm>
          <a:prstGeom prst="rect">
            <a:avLst/>
          </a:prstGeom>
          <a:noFill/>
        </p:spPr>
      </p:pic>
      <p:pic>
        <p:nvPicPr>
          <p:cNvPr id="5" name="Рисунок 4" descr="6b5f4df515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571736" cy="1723063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Население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785926"/>
            <a:ext cx="7286644" cy="507207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Население Тонга гомогенное: согласно переписи 2006 года почти 97 % жителей были </a:t>
            </a:r>
            <a:r>
              <a:rPr lang="ru-RU" dirty="0" err="1" smtClean="0"/>
              <a:t>тонганцами</a:t>
            </a:r>
            <a:r>
              <a:rPr lang="ru-RU" dirty="0" smtClean="0"/>
              <a:t>, представителями коренного полинезийского народа, 1,6 % — представителями смешанных браков </a:t>
            </a:r>
            <a:r>
              <a:rPr lang="ru-RU" dirty="0" err="1" smtClean="0"/>
              <a:t>тонганцев</a:t>
            </a:r>
            <a:r>
              <a:rPr lang="ru-RU" dirty="0" smtClean="0"/>
              <a:t> и других народов. Доля иностранцев (европейцев, выходцев с других островов Тихого океана и азиатов) минимальна. По отношению к 1996 году был отмечен рост численности китайцев, индийцев, а также </a:t>
            </a:r>
            <a:r>
              <a:rPr lang="ru-RU" dirty="0" smtClean="0"/>
              <a:t>фиджийцев.</a:t>
            </a:r>
          </a:p>
          <a:p>
            <a:r>
              <a:rPr lang="ru-RU" dirty="0" smtClean="0"/>
              <a:t>Помимо английского языка официальным языком страны является </a:t>
            </a:r>
            <a:r>
              <a:rPr lang="ru-RU" dirty="0" err="1" smtClean="0"/>
              <a:t>тонганский</a:t>
            </a:r>
            <a:r>
              <a:rPr lang="ru-RU" dirty="0" smtClean="0"/>
              <a:t>, один из многочисленных языков полинезийской группы австронезийских языков, наряду с гавайским, маори, </a:t>
            </a:r>
            <a:r>
              <a:rPr lang="ru-RU" dirty="0" err="1" smtClean="0"/>
              <a:t>самоанским</a:t>
            </a:r>
            <a:r>
              <a:rPr lang="ru-RU" dirty="0" smtClean="0"/>
              <a:t>, таитянским и другими. </a:t>
            </a:r>
            <a:endParaRPr lang="ru-RU" dirty="0" smtClean="0"/>
          </a:p>
          <a:p>
            <a:r>
              <a:rPr lang="ru-RU" dirty="0" smtClean="0"/>
              <a:t>Господствующей религией на островах Тонга является христианство.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4818" name="Picture 2" descr="http://www.countries.ru/img/zm/ton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3248"/>
            <a:ext cx="1816311" cy="2571768"/>
          </a:xfrm>
          <a:prstGeom prst="rect">
            <a:avLst/>
          </a:prstGeom>
          <a:noFill/>
        </p:spPr>
      </p:pic>
      <p:pic>
        <p:nvPicPr>
          <p:cNvPr id="5" name="Рисунок 4" descr="6b5f4df515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571736" cy="1723063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428604"/>
            <a:ext cx="6929454" cy="9429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Политическое устройство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785926"/>
            <a:ext cx="7072362" cy="4340237"/>
          </a:xfrm>
        </p:spPr>
        <p:txBody>
          <a:bodyPr/>
          <a:lstStyle/>
          <a:p>
            <a:r>
              <a:rPr lang="ru-RU" b="1" dirty="0" smtClean="0"/>
              <a:t>Тонга</a:t>
            </a:r>
            <a:r>
              <a:rPr lang="ru-RU" dirty="0" smtClean="0"/>
              <a:t> — наследственная конституционная </a:t>
            </a:r>
            <a:r>
              <a:rPr lang="ru-RU" dirty="0" smtClean="0"/>
              <a:t>монархия. </a:t>
            </a:r>
            <a:r>
              <a:rPr lang="ru-RU" dirty="0" smtClean="0"/>
              <a:t>Главой государства является король. Принцип престолонаследия закреплён в статье 32 действующей Конституции. Престолонаследник должен быть рождён в браке. Престол передаётся старшему сыну, а в случае смерти — его наследникам.</a:t>
            </a:r>
          </a:p>
          <a:p>
            <a:r>
              <a:rPr lang="ru-RU" dirty="0" smtClean="0"/>
              <a:t>Действующая </a:t>
            </a:r>
            <a:r>
              <a:rPr lang="ru-RU" dirty="0" smtClean="0"/>
              <a:t>Конституция страны была дарована королём Джорджем </a:t>
            </a:r>
            <a:r>
              <a:rPr lang="ru-RU" dirty="0" err="1" smtClean="0"/>
              <a:t>Тупоу</a:t>
            </a:r>
            <a:r>
              <a:rPr lang="ru-RU" dirty="0" smtClean="0"/>
              <a:t> </a:t>
            </a:r>
            <a:r>
              <a:rPr lang="ru-RU" dirty="0" smtClean="0"/>
              <a:t>I 4 ноября 1875 года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 descr="tonga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407708" cy="1733550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77004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Экономика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714488"/>
            <a:ext cx="7286644" cy="514351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Характеристики, определяющие экономическую ситуацию в Тонга, ничем не отличаются от характеристик других стран Океании: огромная исключительная экономическая зона, ограниченные природные богатства, отдалённость от основных мировых рынков сбыта, дефицит высококвалифицированных специалистов.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 smtClean="0"/>
              <a:t>этом основными факторами, которые могут повредить экономической стабильности на островах, являются природные катастрофы (в основном, засухи и циклоны) и колебания на мировых </a:t>
            </a:r>
            <a:r>
              <a:rPr lang="ru-RU" dirty="0" smtClean="0"/>
              <a:t>рынках. </a:t>
            </a:r>
          </a:p>
          <a:p>
            <a:r>
              <a:rPr lang="ru-RU" dirty="0" smtClean="0"/>
              <a:t>Связано </a:t>
            </a:r>
            <a:r>
              <a:rPr lang="ru-RU" dirty="0" smtClean="0"/>
              <a:t>это с тем, что основу экспорта Тонга составляют товары (кабачки, </a:t>
            </a:r>
            <a:r>
              <a:rPr lang="ru-RU" dirty="0" smtClean="0"/>
              <a:t>ваниль, </a:t>
            </a:r>
            <a:r>
              <a:rPr lang="ru-RU" dirty="0" smtClean="0"/>
              <a:t>рыба, </a:t>
            </a:r>
            <a:r>
              <a:rPr lang="ru-RU" dirty="0" err="1" smtClean="0"/>
              <a:t>кава</a:t>
            </a:r>
            <a:r>
              <a:rPr lang="ru-RU" dirty="0" smtClean="0"/>
              <a:t>), которые очень чувствительны к природным процессам, а сама страна является экономическим агентом, который не может оказывать влияния на ценообразование на глобальных </a:t>
            </a:r>
            <a:r>
              <a:rPr lang="ru-RU" dirty="0" smtClean="0"/>
              <a:t>рынках. </a:t>
            </a:r>
          </a:p>
          <a:p>
            <a:r>
              <a:rPr lang="ru-RU" dirty="0" smtClean="0"/>
              <a:t>Отдалённость </a:t>
            </a:r>
            <a:r>
              <a:rPr lang="ru-RU" dirty="0" smtClean="0"/>
              <a:t>же от основных рынков сбыта продукции приводит не только к высоким транспортным затратам, препятствует международной мобильности факторов производства, но и мешает проникновению в страну различных коммерческих и технических </a:t>
            </a:r>
            <a:r>
              <a:rPr lang="ru-RU" dirty="0" smtClean="0"/>
              <a:t>ноу-хау.</a:t>
            </a:r>
            <a:endParaRPr lang="ru-RU" dirty="0"/>
          </a:p>
        </p:txBody>
      </p:sp>
      <p:pic>
        <p:nvPicPr>
          <p:cNvPr id="35842" name="Picture 2" descr="http://upload.wikimedia.org/wikipedia/commons/thumb/5/50/Kiekie_yams.jpg/170px-Kiekie_yams.jpg?uselang=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3248"/>
            <a:ext cx="1819275" cy="2557687"/>
          </a:xfrm>
          <a:prstGeom prst="rect">
            <a:avLst/>
          </a:prstGeom>
          <a:noFill/>
        </p:spPr>
      </p:pic>
      <p:pic>
        <p:nvPicPr>
          <p:cNvPr id="35844" name="Picture 4" descr="http://i.telegraph.co.uk/multimedia/archive/01519/asia1_1519363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2786050" cy="174431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Транспорт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714488"/>
            <a:ext cx="7286644" cy="5143512"/>
          </a:xfrm>
        </p:spPr>
        <p:txBody>
          <a:bodyPr>
            <a:noAutofit/>
          </a:bodyPr>
          <a:lstStyle/>
          <a:p>
            <a:r>
              <a:rPr lang="ru-RU" sz="1500" dirty="0" smtClean="0"/>
              <a:t>Одним из препятствий для развития дорожной сети в стране является дефицит земельных ресурсов, а также существующий режим землепользования. К тому же, большая часть дорог была построена на средства, полученные от иностранных </a:t>
            </a:r>
            <a:r>
              <a:rPr lang="ru-RU" sz="1500" dirty="0" smtClean="0"/>
              <a:t>государств.</a:t>
            </a:r>
          </a:p>
          <a:p>
            <a:r>
              <a:rPr lang="ru-RU" sz="1500" dirty="0" smtClean="0"/>
              <a:t>В стране отсутствует железнодорожный транспорт, хотя ранее существовала узкоколейная железная дорога на острове </a:t>
            </a:r>
            <a:r>
              <a:rPr lang="ru-RU" sz="1500" dirty="0" err="1" smtClean="0"/>
              <a:t>Тонгатапу</a:t>
            </a:r>
            <a:r>
              <a:rPr lang="ru-RU" sz="1500" dirty="0" smtClean="0"/>
              <a:t>, которая проходила через центр </a:t>
            </a:r>
            <a:r>
              <a:rPr lang="ru-RU" sz="1500" dirty="0" err="1" smtClean="0"/>
              <a:t>Нукуалофы</a:t>
            </a:r>
            <a:r>
              <a:rPr lang="ru-RU" sz="1500" dirty="0" smtClean="0"/>
              <a:t> к порту и служила для вывоза копры</a:t>
            </a:r>
            <a:r>
              <a:rPr lang="ru-RU" sz="1500" dirty="0" smtClean="0"/>
              <a:t>.</a:t>
            </a:r>
          </a:p>
          <a:p>
            <a:r>
              <a:rPr lang="ru-RU" sz="1500" dirty="0" smtClean="0"/>
              <a:t>В Тонга отсутствуют национальные авиаперевозчики: существовавшие ранее местные авиакомпании «</a:t>
            </a:r>
            <a:r>
              <a:rPr lang="ru-RU" sz="1500" i="1" dirty="0" err="1" smtClean="0"/>
              <a:t>Peau</a:t>
            </a:r>
            <a:r>
              <a:rPr lang="ru-RU" sz="1500" i="1" dirty="0" smtClean="0"/>
              <a:t> </a:t>
            </a:r>
            <a:r>
              <a:rPr lang="ru-RU" sz="1500" i="1" dirty="0" err="1" smtClean="0"/>
              <a:t>Vavaʻu</a:t>
            </a:r>
            <a:r>
              <a:rPr lang="ru-RU" sz="1500" dirty="0" smtClean="0"/>
              <a:t>» </a:t>
            </a:r>
            <a:r>
              <a:rPr lang="ru-RU" sz="1500" dirty="0" smtClean="0"/>
              <a:t>и </a:t>
            </a:r>
            <a:r>
              <a:rPr lang="ru-RU" sz="1500" dirty="0" smtClean="0"/>
              <a:t>«</a:t>
            </a:r>
            <a:r>
              <a:rPr lang="ru-RU" sz="1500" i="1" dirty="0" err="1" smtClean="0"/>
              <a:t>Royal</a:t>
            </a:r>
            <a:r>
              <a:rPr lang="ru-RU" sz="1500" i="1" dirty="0" smtClean="0"/>
              <a:t> </a:t>
            </a:r>
            <a:r>
              <a:rPr lang="ru-RU" sz="1500" i="1" dirty="0" err="1" smtClean="0"/>
              <a:t>Tongan</a:t>
            </a:r>
            <a:r>
              <a:rPr lang="ru-RU" sz="1500" i="1" dirty="0" smtClean="0"/>
              <a:t> </a:t>
            </a:r>
            <a:r>
              <a:rPr lang="ru-RU" sz="1500" i="1" dirty="0" err="1" smtClean="0"/>
              <a:t>Airlines</a:t>
            </a:r>
            <a:r>
              <a:rPr lang="ru-RU" sz="1500" dirty="0" smtClean="0"/>
              <a:t>» </a:t>
            </a:r>
            <a:r>
              <a:rPr lang="ru-RU" sz="1500" dirty="0" smtClean="0"/>
              <a:t>прекратили </a:t>
            </a:r>
            <a:r>
              <a:rPr lang="ru-RU" sz="1500" dirty="0" smtClean="0"/>
              <a:t>своё существование. В настоящее время основными международными авиакомпаниями, осуществляющими полёты в страну, являются «</a:t>
            </a:r>
            <a:r>
              <a:rPr lang="ru-RU" sz="1500" i="1" dirty="0" err="1" smtClean="0"/>
              <a:t>Air</a:t>
            </a:r>
            <a:r>
              <a:rPr lang="ru-RU" sz="1500" i="1" dirty="0" smtClean="0"/>
              <a:t> </a:t>
            </a:r>
            <a:r>
              <a:rPr lang="ru-RU" sz="1500" i="1" dirty="0" err="1" smtClean="0"/>
              <a:t>Pacific</a:t>
            </a:r>
            <a:r>
              <a:rPr lang="ru-RU" sz="1500" dirty="0" smtClean="0"/>
              <a:t>», «</a:t>
            </a:r>
            <a:r>
              <a:rPr lang="ru-RU" sz="1500" i="1" dirty="0" err="1" smtClean="0"/>
              <a:t>Air</a:t>
            </a:r>
            <a:r>
              <a:rPr lang="ru-RU" sz="1500" i="1" dirty="0" smtClean="0"/>
              <a:t> </a:t>
            </a:r>
            <a:r>
              <a:rPr lang="ru-RU" sz="1500" i="1" dirty="0" err="1" smtClean="0"/>
              <a:t>New</a:t>
            </a:r>
            <a:r>
              <a:rPr lang="ru-RU" sz="1500" i="1" dirty="0" smtClean="0"/>
              <a:t> </a:t>
            </a:r>
            <a:r>
              <a:rPr lang="ru-RU" sz="1500" i="1" dirty="0" err="1" smtClean="0"/>
              <a:t>Zealand</a:t>
            </a:r>
            <a:r>
              <a:rPr lang="ru-RU" sz="1500" dirty="0" smtClean="0"/>
              <a:t>», «</a:t>
            </a:r>
            <a:r>
              <a:rPr lang="ru-RU" sz="1500" i="1" dirty="0" err="1" smtClean="0"/>
              <a:t>Pacific</a:t>
            </a:r>
            <a:r>
              <a:rPr lang="ru-RU" sz="1500" i="1" dirty="0" smtClean="0"/>
              <a:t> </a:t>
            </a:r>
            <a:r>
              <a:rPr lang="ru-RU" sz="1500" i="1" dirty="0" err="1" smtClean="0"/>
              <a:t>Blue</a:t>
            </a:r>
            <a:r>
              <a:rPr lang="ru-RU" sz="1500" dirty="0" smtClean="0"/>
              <a:t>», </a:t>
            </a:r>
            <a:r>
              <a:rPr lang="ru-RU" sz="1500" dirty="0" smtClean="0"/>
              <a:t>а между островами Тонга — «</a:t>
            </a:r>
            <a:r>
              <a:rPr lang="ru-RU" sz="1500" i="1" dirty="0" err="1" smtClean="0"/>
              <a:t>Chathams</a:t>
            </a:r>
            <a:r>
              <a:rPr lang="ru-RU" sz="1500" i="1" dirty="0" smtClean="0"/>
              <a:t> </a:t>
            </a:r>
            <a:r>
              <a:rPr lang="ru-RU" sz="1500" i="1" dirty="0" err="1" smtClean="0"/>
              <a:t>Pacific</a:t>
            </a:r>
            <a:r>
              <a:rPr lang="ru-RU" sz="1500" i="1" dirty="0" smtClean="0"/>
              <a:t> </a:t>
            </a:r>
            <a:r>
              <a:rPr lang="ru-RU" sz="1500" i="1" dirty="0" err="1" smtClean="0"/>
              <a:t>Airlines</a:t>
            </a:r>
            <a:r>
              <a:rPr lang="ru-RU" sz="1500" dirty="0" smtClean="0"/>
              <a:t>». </a:t>
            </a:r>
          </a:p>
          <a:p>
            <a:r>
              <a:rPr lang="ru-RU" sz="1500" dirty="0" smtClean="0"/>
              <a:t>Всего </a:t>
            </a:r>
            <a:r>
              <a:rPr lang="ru-RU" sz="1500" dirty="0" smtClean="0"/>
              <a:t>в 2007 году в стране действовало 6 аэропортов, но только у одного из них (Международного аэропорта </a:t>
            </a:r>
            <a:r>
              <a:rPr lang="ru-RU" sz="1500" dirty="0" err="1" smtClean="0"/>
              <a:t>Фуаамоту</a:t>
            </a:r>
            <a:r>
              <a:rPr lang="ru-RU" sz="1500" dirty="0" smtClean="0"/>
              <a:t>) взлётно-посадочная полоса имела твёрдое </a:t>
            </a:r>
            <a:r>
              <a:rPr lang="ru-RU" sz="1500" dirty="0" smtClean="0"/>
              <a:t>покрытие. </a:t>
            </a:r>
            <a:r>
              <a:rPr lang="ru-RU" sz="1500" dirty="0" smtClean="0"/>
              <a:t>Вторым по размеру аэропортом является аэропорт </a:t>
            </a:r>
            <a:r>
              <a:rPr lang="ru-RU" sz="1500" dirty="0" err="1" smtClean="0"/>
              <a:t>Вавау</a:t>
            </a:r>
            <a:r>
              <a:rPr lang="ru-RU" sz="1500" dirty="0" smtClean="0"/>
              <a:t>.</a:t>
            </a:r>
          </a:p>
          <a:p>
            <a:r>
              <a:rPr lang="ru-RU" sz="1500" dirty="0" smtClean="0"/>
              <a:t>На большинстве островов действует общественный транспорт, есть </a:t>
            </a:r>
            <a:r>
              <a:rPr lang="ru-RU" sz="1500" dirty="0" smtClean="0"/>
              <a:t>такси. </a:t>
            </a:r>
            <a:r>
              <a:rPr lang="ru-RU" sz="1500" dirty="0" smtClean="0"/>
              <a:t>Крупнейший порт страны — </a:t>
            </a:r>
            <a:r>
              <a:rPr lang="ru-RU" sz="1500" dirty="0" err="1" smtClean="0"/>
              <a:t>Нукуалофа</a:t>
            </a:r>
            <a:endParaRPr lang="ru-RU" sz="1500" dirty="0" smtClean="0"/>
          </a:p>
        </p:txBody>
      </p:sp>
      <p:pic>
        <p:nvPicPr>
          <p:cNvPr id="38914" name="Picture 2" descr="http://upload.wikimedia.org/wikipedia/commons/thumb/e/eb/Talamahu.jpg/320px-Talamahu.jpg?uselang=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302000" cy="17335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Общие сведения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785926"/>
            <a:ext cx="7286644" cy="5072074"/>
          </a:xfrm>
        </p:spPr>
        <p:txBody>
          <a:bodyPr>
            <a:normAutofit fontScale="85000" lnSpcReduction="10000"/>
          </a:bodyPr>
          <a:lstStyle/>
          <a:p>
            <a:pPr marL="360000" indent="-360000">
              <a:lnSpc>
                <a:spcPct val="120000"/>
              </a:lnSpc>
            </a:pPr>
            <a:r>
              <a:rPr lang="ru-RU" b="1" dirty="0" err="1" smtClean="0"/>
              <a:t>То́нга</a:t>
            </a:r>
            <a:r>
              <a:rPr lang="ru-RU" dirty="0" smtClean="0"/>
              <a:t>, </a:t>
            </a:r>
            <a:r>
              <a:rPr lang="ru-RU" dirty="0" smtClean="0"/>
              <a:t>официальное название — </a:t>
            </a:r>
            <a:r>
              <a:rPr lang="ru-RU" b="1" dirty="0" smtClean="0"/>
              <a:t>Королевство </a:t>
            </a:r>
            <a:r>
              <a:rPr lang="ru-RU" b="1" dirty="0" err="1" smtClean="0"/>
              <a:t>То́нга</a:t>
            </a:r>
            <a:r>
              <a:rPr lang="ru-RU" dirty="0" smtClean="0"/>
              <a:t> </a:t>
            </a:r>
            <a:r>
              <a:rPr lang="ru-RU" dirty="0" smtClean="0"/>
              <a:t>— </a:t>
            </a:r>
            <a:r>
              <a:rPr lang="ru-RU" dirty="0" smtClean="0"/>
              <a:t>тихоокеанское государство в Полинезии. </a:t>
            </a:r>
            <a:endParaRPr lang="ru-RU" dirty="0" smtClean="0"/>
          </a:p>
          <a:p>
            <a:pPr marL="360000" indent="-360000">
              <a:lnSpc>
                <a:spcPct val="120000"/>
              </a:lnSpc>
            </a:pPr>
            <a:r>
              <a:rPr lang="ru-RU" dirty="0" smtClean="0"/>
              <a:t>Граничит </a:t>
            </a:r>
            <a:r>
              <a:rPr lang="ru-RU" dirty="0" smtClean="0"/>
              <a:t>на севере с территориальными водами Самоа, на востоке — с территориальными водами </a:t>
            </a:r>
            <a:r>
              <a:rPr lang="ru-RU" dirty="0" err="1" smtClean="0"/>
              <a:t>Ниуэ</a:t>
            </a:r>
            <a:r>
              <a:rPr lang="ru-RU" dirty="0" smtClean="0"/>
              <a:t>, западе — с водами Фиджи. Протяжённость прибрежной полосы — 419 км. </a:t>
            </a:r>
            <a:endParaRPr lang="ru-RU" dirty="0" smtClean="0"/>
          </a:p>
          <a:p>
            <a:pPr marL="360000" indent="-360000">
              <a:lnSpc>
                <a:spcPct val="120000"/>
              </a:lnSpc>
            </a:pPr>
            <a:r>
              <a:rPr lang="ru-RU" dirty="0" smtClean="0"/>
              <a:t>Тонга </a:t>
            </a:r>
            <a:r>
              <a:rPr lang="ru-RU" dirty="0" smtClean="0"/>
              <a:t>расположено на 172 островах одноимённого </a:t>
            </a:r>
            <a:r>
              <a:rPr lang="ru-RU" dirty="0" smtClean="0"/>
              <a:t>архипелага.</a:t>
            </a:r>
          </a:p>
          <a:p>
            <a:pPr marL="360000" indent="-360000">
              <a:lnSpc>
                <a:spcPct val="120000"/>
              </a:lnSpc>
            </a:pPr>
            <a:r>
              <a:rPr lang="ru-RU" dirty="0" smtClean="0"/>
              <a:t>Общая </a:t>
            </a:r>
            <a:r>
              <a:rPr lang="ru-RU" dirty="0" smtClean="0"/>
              <a:t>площадь — 748 км². </a:t>
            </a:r>
            <a:endParaRPr lang="ru-RU" dirty="0" smtClean="0"/>
          </a:p>
          <a:p>
            <a:pPr marL="360000" indent="-360000">
              <a:lnSpc>
                <a:spcPct val="120000"/>
              </a:lnSpc>
            </a:pPr>
            <a:r>
              <a:rPr lang="ru-RU" dirty="0" smtClean="0"/>
              <a:t>Население </a:t>
            </a:r>
            <a:r>
              <a:rPr lang="ru-RU" dirty="0" smtClean="0"/>
              <a:t>страны — 119 009 чел. (</a:t>
            </a:r>
            <a:r>
              <a:rPr lang="ru-RU" dirty="0" smtClean="0"/>
              <a:t>2008г.). </a:t>
            </a:r>
          </a:p>
          <a:p>
            <a:pPr marL="360000" indent="-360000">
              <a:lnSpc>
                <a:spcPct val="120000"/>
              </a:lnSpc>
            </a:pPr>
            <a:r>
              <a:rPr lang="ru-RU" dirty="0" smtClean="0"/>
              <a:t>Столица</a:t>
            </a:r>
            <a:r>
              <a:rPr lang="ru-RU" dirty="0" smtClean="0"/>
              <a:t> — </a:t>
            </a:r>
            <a:r>
              <a:rPr lang="ru-RU" dirty="0" err="1" smtClean="0"/>
              <a:t>Нукуалофа</a:t>
            </a:r>
            <a:r>
              <a:rPr lang="ru-RU" dirty="0" smtClean="0"/>
              <a:t>.</a:t>
            </a:r>
          </a:p>
          <a:p>
            <a:pPr marL="360000" indent="-360000">
              <a:lnSpc>
                <a:spcPct val="120000"/>
              </a:lnSpc>
            </a:pPr>
            <a:r>
              <a:rPr lang="ru-RU" dirty="0" smtClean="0"/>
              <a:t>Тонга</a:t>
            </a:r>
            <a:r>
              <a:rPr lang="ru-RU" dirty="0" smtClean="0"/>
              <a:t> — член ООН, </a:t>
            </a:r>
            <a:r>
              <a:rPr lang="ru-RU" dirty="0" err="1" smtClean="0"/>
              <a:t>Южнотихоокеанской</a:t>
            </a:r>
            <a:r>
              <a:rPr lang="ru-RU" dirty="0" smtClean="0"/>
              <a:t> комиссии и Форума тихоокеанских островов.</a:t>
            </a:r>
          </a:p>
          <a:p>
            <a:endParaRPr lang="ru-RU" dirty="0"/>
          </a:p>
        </p:txBody>
      </p:sp>
      <p:pic>
        <p:nvPicPr>
          <p:cNvPr id="22532" name="Picture 4" descr="http://www.google.com/hostednews/afp/media/ALeqM5hPsJpllf4rdiExWKMiBx-lOK6IQA?size=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819748" cy="21621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2536" name="Picture 8" descr="http://photo.turmir.com/uploadsSmall/uploads/user_158/3101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4129087"/>
            <a:ext cx="1819275" cy="27289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2538" name="Picture 10" descr="http://cdn.c.photoshelter.com/img-get/I00003aF95zs7JDw/t/200/I00003aF95zs7JD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4262" y="2533645"/>
            <a:ext cx="1828800" cy="121615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28600"/>
            <a:ext cx="7286644" cy="11430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Символика государства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650" name="Picture 2" descr="http://upload.wikimedia.org/wikipedia/commons/thumb/9/9a/Flag_of_Tonga.svg/320px-Flag_of_Tonga.svg.png?uselang=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2500306"/>
            <a:ext cx="4000528" cy="20002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7652" name="Picture 4" descr="http://upload.wikimedia.org/wikipedia/commons/thumb/4/43/Coat_of_arms_of_Tonga.svg/539px-Coat_of_arms_of_Tonga.svg.png?uselang=r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2857496"/>
            <a:ext cx="2633645" cy="29317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571736" y="4857760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Флаг Тонга 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286512" y="6143644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Герб Тонга 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143108" y="6286520"/>
            <a:ext cx="192882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Гимн Тонга  </a:t>
            </a:r>
            <a:endParaRPr lang="ru-RU" dirty="0"/>
          </a:p>
        </p:txBody>
      </p:sp>
      <p:pic>
        <p:nvPicPr>
          <p:cNvPr id="9" name="Гимн Тонг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214546" y="6357958"/>
            <a:ext cx="304800" cy="304800"/>
          </a:xfrm>
          <a:prstGeom prst="rect">
            <a:avLst/>
          </a:prstGeom>
        </p:spPr>
      </p:pic>
      <p:pic>
        <p:nvPicPr>
          <p:cNvPr id="12" name="Рисунок 11" descr="Tonga DX News DX Peditio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1828800" cy="171448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93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428604"/>
            <a:ext cx="7143800" cy="11430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Географическое положение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2000240"/>
            <a:ext cx="7286644" cy="485776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Полинезийское государство Тонга представляет скопление из вулканических и коралловых островов, расположенных в южной части Тихого океана. </a:t>
            </a:r>
          </a:p>
          <a:p>
            <a:r>
              <a:rPr lang="ru-RU" dirty="0" smtClean="0"/>
              <a:t>Общая площадь Тонга составляет около 748 км². Из них суши — 718 км², водной поверхности — 30 </a:t>
            </a:r>
            <a:r>
              <a:rPr lang="ru-RU" dirty="0" smtClean="0"/>
              <a:t>км². </a:t>
            </a:r>
          </a:p>
          <a:p>
            <a:r>
              <a:rPr lang="ru-RU" dirty="0" smtClean="0"/>
              <a:t>Страна </a:t>
            </a:r>
            <a:r>
              <a:rPr lang="ru-RU" dirty="0" smtClean="0"/>
              <a:t>расположилась на 172 островах, из которых обитаемы только 36 (площадь обитаемых островов составляет около 650 </a:t>
            </a:r>
            <a:r>
              <a:rPr lang="ru-RU" dirty="0" smtClean="0"/>
              <a:t>км²). </a:t>
            </a:r>
            <a:r>
              <a:rPr lang="ru-RU" dirty="0" smtClean="0"/>
              <a:t>Наиболее крупными островными группами, входящими в состав Королевства, являются острова </a:t>
            </a:r>
            <a:r>
              <a:rPr lang="ru-RU" dirty="0" err="1" smtClean="0"/>
              <a:t>Вавау</a:t>
            </a:r>
            <a:r>
              <a:rPr lang="ru-RU" dirty="0" smtClean="0"/>
              <a:t>, </a:t>
            </a:r>
            <a:r>
              <a:rPr lang="ru-RU" dirty="0" err="1" smtClean="0"/>
              <a:t>Тонгатапу</a:t>
            </a:r>
            <a:r>
              <a:rPr lang="ru-RU" dirty="0" smtClean="0"/>
              <a:t> и </a:t>
            </a:r>
            <a:r>
              <a:rPr lang="ru-RU" dirty="0" err="1" smtClean="0"/>
              <a:t>Хаапай</a:t>
            </a:r>
            <a:r>
              <a:rPr lang="ru-RU" dirty="0" smtClean="0"/>
              <a:t>. Второстепенная группа, острова </a:t>
            </a:r>
            <a:r>
              <a:rPr lang="ru-RU" dirty="0" err="1" smtClean="0"/>
              <a:t>Ниуас</a:t>
            </a:r>
            <a:r>
              <a:rPr lang="ru-RU" dirty="0" smtClean="0"/>
              <a:t>, состоит из трёх небольших островов </a:t>
            </a:r>
            <a:r>
              <a:rPr lang="ru-RU" dirty="0" err="1" smtClean="0"/>
              <a:t>Ниуафооу</a:t>
            </a:r>
            <a:r>
              <a:rPr lang="ru-RU" dirty="0" smtClean="0"/>
              <a:t>, </a:t>
            </a:r>
            <a:r>
              <a:rPr lang="ru-RU" dirty="0" err="1" smtClean="0"/>
              <a:t>Тафахи</a:t>
            </a:r>
            <a:r>
              <a:rPr lang="ru-RU" dirty="0" smtClean="0"/>
              <a:t> и </a:t>
            </a:r>
            <a:r>
              <a:rPr lang="ru-RU" dirty="0" err="1" smtClean="0"/>
              <a:t>Ниуатопутапу</a:t>
            </a:r>
            <a:r>
              <a:rPr lang="ru-RU" dirty="0" smtClean="0"/>
              <a:t>, являющихся самыми северными островами страны. Группа находится вдали от остальных архипелагов: остров </a:t>
            </a:r>
            <a:r>
              <a:rPr lang="ru-RU" dirty="0" err="1" smtClean="0"/>
              <a:t>Ниуатопутапу</a:t>
            </a:r>
            <a:r>
              <a:rPr lang="ru-RU" dirty="0" smtClean="0"/>
              <a:t> расположен примерно в 300 км к северу от ближайшей островной группы </a:t>
            </a:r>
            <a:r>
              <a:rPr lang="ru-RU" dirty="0" err="1" smtClean="0"/>
              <a:t>Вавау</a:t>
            </a:r>
            <a:r>
              <a:rPr lang="ru-RU" dirty="0" smtClean="0"/>
              <a:t>. Архипелаг Тонга тянется с </a:t>
            </a:r>
            <a:r>
              <a:rPr lang="ru-RU" dirty="0" err="1" smtClean="0"/>
              <a:t>северо-северо-востока</a:t>
            </a:r>
            <a:r>
              <a:rPr lang="ru-RU" dirty="0" smtClean="0"/>
              <a:t> на </a:t>
            </a:r>
            <a:r>
              <a:rPr lang="ru-RU" dirty="0" err="1" smtClean="0"/>
              <a:t>юго-юго-восток</a:t>
            </a:r>
            <a:r>
              <a:rPr lang="ru-RU" dirty="0" smtClean="0"/>
              <a:t> приблизительно на 631 км, а с востока-юго-востока на запад-северо-запад примерно на 209 </a:t>
            </a:r>
            <a:r>
              <a:rPr lang="ru-RU" dirty="0" smtClean="0"/>
              <a:t>км. </a:t>
            </a:r>
            <a:r>
              <a:rPr lang="ru-RU" dirty="0" smtClean="0"/>
              <a:t>Важнейшими островами являются </a:t>
            </a:r>
            <a:r>
              <a:rPr lang="ru-RU" dirty="0" err="1" smtClean="0"/>
              <a:t>Тонгатапу</a:t>
            </a:r>
            <a:r>
              <a:rPr lang="ru-RU" dirty="0" smtClean="0"/>
              <a:t> (на </a:t>
            </a:r>
            <a:r>
              <a:rPr lang="ru-RU" dirty="0" smtClean="0"/>
              <a:t>нём расположена столица), </a:t>
            </a:r>
            <a:r>
              <a:rPr lang="ru-RU" dirty="0" err="1" smtClean="0"/>
              <a:t>Вавау</a:t>
            </a:r>
            <a:r>
              <a:rPr lang="ru-RU" dirty="0" smtClean="0"/>
              <a:t>, </a:t>
            </a:r>
            <a:r>
              <a:rPr lang="ru-RU" dirty="0" err="1" smtClean="0"/>
              <a:t>Ниуатопутапу</a:t>
            </a:r>
            <a:r>
              <a:rPr lang="ru-RU" dirty="0" smtClean="0"/>
              <a:t>, </a:t>
            </a:r>
            <a:r>
              <a:rPr lang="ru-RU" dirty="0" err="1" smtClean="0"/>
              <a:t>Ниуафооу</a:t>
            </a:r>
            <a:r>
              <a:rPr lang="ru-RU" dirty="0" smtClean="0"/>
              <a:t>, </a:t>
            </a:r>
            <a:r>
              <a:rPr lang="ru-RU" dirty="0" err="1" smtClean="0"/>
              <a:t>Тафахи</a:t>
            </a:r>
            <a:r>
              <a:rPr lang="ru-RU" dirty="0" smtClean="0"/>
              <a:t>, </a:t>
            </a:r>
            <a:r>
              <a:rPr lang="ru-RU" dirty="0" err="1" smtClean="0"/>
              <a:t>Хаапай</a:t>
            </a:r>
            <a:r>
              <a:rPr lang="ru-RU" dirty="0" smtClean="0"/>
              <a:t> и </a:t>
            </a:r>
            <a:r>
              <a:rPr lang="ru-RU" dirty="0" err="1" smtClean="0"/>
              <a:t>Эуа</a:t>
            </a:r>
            <a:r>
              <a:rPr lang="ru-RU" dirty="0" smtClean="0"/>
              <a:t>. Высшая точка страны, которая достигает 1033 м, расположена на острове </a:t>
            </a:r>
            <a:r>
              <a:rPr lang="ru-RU" dirty="0" err="1" smtClean="0"/>
              <a:t>Као</a:t>
            </a:r>
            <a:r>
              <a:rPr lang="ru-RU" dirty="0" smtClean="0"/>
              <a:t>.</a:t>
            </a:r>
            <a:endParaRPr lang="ru-RU" dirty="0" smtClean="0"/>
          </a:p>
        </p:txBody>
      </p:sp>
      <p:pic>
        <p:nvPicPr>
          <p:cNvPr id="28676" name="Picture 4" descr="http://upload.wikimedia.org/wikipedia/commons/thumb/8/83/Map_of_Tonga_RU.png/194px-Map_of_Tonga_RU.png?uselang=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47850" cy="2286001"/>
          </a:xfrm>
          <a:prstGeom prst="rect">
            <a:avLst/>
          </a:prstGeom>
          <a:noFill/>
        </p:spPr>
      </p:pic>
      <p:pic>
        <p:nvPicPr>
          <p:cNvPr id="28678" name="Picture 6" descr="http://image.newsru.com/pict/id/648013_2004042613255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28934"/>
            <a:ext cx="1828800" cy="13658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8680" name="Picture 8" descr="http://eeas.europa.eu/images/countries/tong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00636"/>
            <a:ext cx="1814687" cy="12144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Геология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785926"/>
            <a:ext cx="7286644" cy="507207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Архипелаг Тонга расположен на границе Тихоокеанской и Австралийской </a:t>
            </a:r>
            <a:r>
              <a:rPr lang="ru-RU" dirty="0" err="1" smtClean="0"/>
              <a:t>литосферных</a:t>
            </a:r>
            <a:r>
              <a:rPr lang="ru-RU" dirty="0" smtClean="0"/>
              <a:t> плит, к западу от глубоководного жёлоба Тонга и представляет собой скопление вулканических, поднятых коралловых островов и рифов, находящихся на вершинах двух параллельно расположенных друг к другу подводных </a:t>
            </a:r>
            <a:r>
              <a:rPr lang="ru-RU" dirty="0" smtClean="0"/>
              <a:t>хребтов.</a:t>
            </a:r>
          </a:p>
          <a:p>
            <a:r>
              <a:rPr lang="ru-RU" dirty="0" smtClean="0"/>
              <a:t>За последние двести лет на островах зарегистрировано более 35 вулканических </a:t>
            </a:r>
            <a:r>
              <a:rPr lang="ru-RU" dirty="0" smtClean="0"/>
              <a:t>извержений. </a:t>
            </a:r>
          </a:p>
          <a:p>
            <a:r>
              <a:rPr lang="ru-RU" dirty="0" smtClean="0"/>
              <a:t>Один </a:t>
            </a:r>
            <a:r>
              <a:rPr lang="ru-RU" dirty="0" smtClean="0"/>
              <a:t>из наиболее крупных вулканов Тонга высотой 515 м расположен на острове </a:t>
            </a:r>
            <a:r>
              <a:rPr lang="ru-RU" dirty="0" err="1" smtClean="0"/>
              <a:t>Тофуа</a:t>
            </a:r>
            <a:r>
              <a:rPr lang="ru-RU" dirty="0" smtClean="0"/>
              <a:t>, который представляет собой вершину подводного стратовулкана. Ширина кальдеры вулкана составляет 5 км, на ней же находится </a:t>
            </a:r>
            <a:r>
              <a:rPr lang="ru-RU" dirty="0" err="1" smtClean="0"/>
              <a:t>кальдерное</a:t>
            </a:r>
            <a:r>
              <a:rPr lang="ru-RU" dirty="0" smtClean="0"/>
              <a:t> пресноводное </a:t>
            </a:r>
            <a:r>
              <a:rPr lang="ru-RU" dirty="0" smtClean="0"/>
              <a:t>озеро. </a:t>
            </a:r>
            <a:r>
              <a:rPr lang="ru-RU" dirty="0" smtClean="0"/>
              <a:t>Последнее зарегистрированное извержение произошло в 1960 году. </a:t>
            </a:r>
            <a:endParaRPr lang="ru-RU" dirty="0" smtClean="0"/>
          </a:p>
          <a:p>
            <a:r>
              <a:rPr lang="ru-RU" dirty="0" smtClean="0"/>
              <a:t>Самый </a:t>
            </a:r>
            <a:r>
              <a:rPr lang="ru-RU" dirty="0" smtClean="0"/>
              <a:t>высокий вулкан страны расположен на острове </a:t>
            </a:r>
            <a:r>
              <a:rPr lang="ru-RU" dirty="0" err="1" smtClean="0"/>
              <a:t>Као</a:t>
            </a:r>
            <a:r>
              <a:rPr lang="ru-RU" dirty="0" smtClean="0"/>
              <a:t>: он возвышается на 1030 м над уровнем </a:t>
            </a:r>
            <a:r>
              <a:rPr lang="ru-RU" dirty="0" smtClean="0"/>
              <a:t>моря. </a:t>
            </a:r>
            <a:r>
              <a:rPr lang="ru-RU" dirty="0" smtClean="0"/>
              <a:t>Другие крупные вулканы находятся на островах </a:t>
            </a:r>
            <a:r>
              <a:rPr lang="ru-RU" dirty="0" err="1" smtClean="0"/>
              <a:t>Фонуалеи</a:t>
            </a:r>
            <a:r>
              <a:rPr lang="ru-RU" dirty="0" smtClean="0"/>
              <a:t>, </a:t>
            </a:r>
            <a:r>
              <a:rPr lang="ru-RU" dirty="0" err="1" smtClean="0"/>
              <a:t>Лате</a:t>
            </a:r>
            <a:r>
              <a:rPr lang="ru-RU" dirty="0" smtClean="0"/>
              <a:t>, </a:t>
            </a:r>
            <a:r>
              <a:rPr lang="ru-RU" dirty="0" err="1" smtClean="0"/>
              <a:t>Ниуафооу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Coastline_in_Ton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928794" cy="1724025"/>
          </a:xfrm>
          <a:prstGeom prst="rect">
            <a:avLst/>
          </a:prstGeom>
        </p:spPr>
      </p:pic>
      <p:pic>
        <p:nvPicPr>
          <p:cNvPr id="6" name="Рисунок 5" descr="Ha'apa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143512"/>
            <a:ext cx="1819275" cy="1193445"/>
          </a:xfrm>
          <a:prstGeom prst="rect">
            <a:avLst/>
          </a:prstGeom>
        </p:spPr>
      </p:pic>
      <p:pic>
        <p:nvPicPr>
          <p:cNvPr id="7" name="Рисунок 6" descr="1299652353_ata_tong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7" y="2843204"/>
            <a:ext cx="1828800" cy="1214323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Климат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785926"/>
            <a:ext cx="7143800" cy="507207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Климат Тонга жаркий, тропический, находится под влиянием юго-восточных </a:t>
            </a:r>
            <a:r>
              <a:rPr lang="ru-RU" dirty="0" smtClean="0"/>
              <a:t>пассатов. </a:t>
            </a:r>
          </a:p>
          <a:p>
            <a:r>
              <a:rPr lang="ru-RU" dirty="0" smtClean="0"/>
              <a:t>Режим </a:t>
            </a:r>
            <a:r>
              <a:rPr lang="ru-RU" dirty="0" smtClean="0"/>
              <a:t>осадков в значительной степени связан с </a:t>
            </a:r>
            <a:r>
              <a:rPr lang="ru-RU" dirty="0" err="1" smtClean="0"/>
              <a:t>Южнотихоокеанской</a:t>
            </a:r>
            <a:r>
              <a:rPr lang="ru-RU" dirty="0" smtClean="0"/>
              <a:t> зоной </a:t>
            </a:r>
            <a:r>
              <a:rPr lang="ru-RU" dirty="0" smtClean="0"/>
              <a:t>конвергенции. </a:t>
            </a:r>
            <a:r>
              <a:rPr lang="ru-RU" dirty="0" smtClean="0"/>
              <a:t>Чётко выделяются два сезона: сезон дождей и сезон засух. Влажный сезон, также известный как сезон циклонов, длится с ноября по апрель, а засушливый — с мая по </a:t>
            </a:r>
            <a:r>
              <a:rPr lang="ru-RU" dirty="0" smtClean="0"/>
              <a:t>октябрь.</a:t>
            </a:r>
          </a:p>
          <a:p>
            <a:r>
              <a:rPr lang="ru-RU" dirty="0" smtClean="0"/>
              <a:t>Самыми </a:t>
            </a:r>
            <a:r>
              <a:rPr lang="ru-RU" dirty="0" smtClean="0"/>
              <a:t>дождливыми месяцами в году являются январь, февраль и март, в каждый из которых может выпасть до 250 мм </a:t>
            </a:r>
            <a:r>
              <a:rPr lang="ru-RU" dirty="0" smtClean="0"/>
              <a:t>дождя. </a:t>
            </a:r>
            <a:r>
              <a:rPr lang="ru-RU" dirty="0" smtClean="0"/>
              <a:t>Среднегодовое количество осадков год от года значительно варьируется: часто случаются аномально дождливые или, наоборот, засушливые месяцы. При этом основной причиной вариаций является явление Эль-Ниньо и тропические </a:t>
            </a:r>
            <a:r>
              <a:rPr lang="ru-RU" dirty="0" smtClean="0"/>
              <a:t>циклоны. </a:t>
            </a:r>
            <a:r>
              <a:rPr lang="ru-RU" dirty="0" smtClean="0"/>
              <a:t>Во время Эль-Ниньо на островах наблюдаются длительные засухи, а во время циклонов — сильные дожди.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 smtClean="0"/>
              <a:t>разных частях страны среднегодовое количество осадков также различается: больше всего осадков выпадает на северных островах — около 2500 мм в год (это вызвано сезонной близостью </a:t>
            </a:r>
            <a:r>
              <a:rPr lang="ru-RU" dirty="0" err="1" smtClean="0"/>
              <a:t>Южнотихоокеанской</a:t>
            </a:r>
            <a:r>
              <a:rPr lang="ru-RU" dirty="0" smtClean="0"/>
              <a:t> зоны конвергенции), меньше всего — на южных островах (около 1700 мм в </a:t>
            </a:r>
            <a:r>
              <a:rPr lang="ru-RU" dirty="0" smtClean="0"/>
              <a:t>год).</a:t>
            </a:r>
            <a:endParaRPr lang="ru-RU" dirty="0"/>
          </a:p>
        </p:txBody>
      </p:sp>
      <p:pic>
        <p:nvPicPr>
          <p:cNvPr id="29700" name="Picture 4" descr="http://stars-mlm.ru/wp-content/uploads/2011/10/o.Tonga_1-300x2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41" y="-10"/>
            <a:ext cx="2500324" cy="1733559"/>
          </a:xfrm>
          <a:prstGeom prst="rect">
            <a:avLst/>
          </a:prstGeom>
          <a:noFill/>
        </p:spPr>
      </p:pic>
      <p:pic>
        <p:nvPicPr>
          <p:cNvPr id="29704" name="Picture 8" descr="http://images-mediawiki-sites.thefullwiki.org/10/3/6/5/333769429996064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6124"/>
            <a:ext cx="1825287" cy="207170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Гидрология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785926"/>
            <a:ext cx="7000924" cy="5072074"/>
          </a:xfrm>
        </p:spPr>
        <p:txBody>
          <a:bodyPr>
            <a:normAutofit/>
          </a:bodyPr>
          <a:lstStyle/>
          <a:p>
            <a:r>
              <a:rPr lang="ru-RU" dirty="0" smtClean="0"/>
              <a:t>На архипелаге имеется ограниченное количество постоянных источников пресной воды. Так как вода недолго задерживается в почве из-за её пористости, жители в основном используют либо дождевую воду, собранную в бетонные цистерны с крыш, либо воду из небольших колодцев, благодаря которым возможно добраться до небольших линз слегка солоноватой воды. Большая часть водоносных слоёв, небольших озёр и потоков воды расположена на вулканических </a:t>
            </a:r>
            <a:r>
              <a:rPr lang="ru-RU" dirty="0" smtClean="0"/>
              <a:t>островах.</a:t>
            </a:r>
            <a:endParaRPr lang="ru-RU" dirty="0" smtClean="0"/>
          </a:p>
          <a:p>
            <a:r>
              <a:rPr lang="ru-RU" dirty="0" smtClean="0"/>
              <a:t>Озёра можно найти на островах </a:t>
            </a:r>
            <a:r>
              <a:rPr lang="ru-RU" dirty="0" err="1" smtClean="0"/>
              <a:t>Вавау</a:t>
            </a:r>
            <a:r>
              <a:rPr lang="ru-RU" dirty="0" smtClean="0"/>
              <a:t>, </a:t>
            </a:r>
            <a:r>
              <a:rPr lang="ru-RU" dirty="0" err="1" smtClean="0"/>
              <a:t>Ниуафооу</a:t>
            </a:r>
            <a:r>
              <a:rPr lang="ru-RU" dirty="0" smtClean="0"/>
              <a:t>, </a:t>
            </a:r>
            <a:r>
              <a:rPr lang="ru-RU" dirty="0" err="1" smtClean="0"/>
              <a:t>Номука</a:t>
            </a:r>
            <a:r>
              <a:rPr lang="ru-RU" dirty="0" smtClean="0"/>
              <a:t>; небольшие реки — на </a:t>
            </a:r>
            <a:r>
              <a:rPr lang="ru-RU" dirty="0" err="1" smtClean="0"/>
              <a:t>Эуа</a:t>
            </a:r>
            <a:r>
              <a:rPr lang="ru-RU" dirty="0" smtClean="0"/>
              <a:t> и </a:t>
            </a:r>
            <a:r>
              <a:rPr lang="ru-RU" dirty="0" err="1" smtClean="0"/>
              <a:t>Ниуатопутапу</a:t>
            </a:r>
            <a:r>
              <a:rPr lang="ru-RU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1746" name="Picture 2" descr="http://en.academic.ru/pictures/enwiki/75/Khek_River_in_Wang_Tho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22790" cy="2428868"/>
          </a:xfrm>
          <a:prstGeom prst="rect">
            <a:avLst/>
          </a:prstGeom>
          <a:noFill/>
        </p:spPr>
      </p:pic>
      <p:pic>
        <p:nvPicPr>
          <p:cNvPr id="31748" name="Picture 4" descr="http://images-mediawiki-sites.thefullwiki.org/10/6/5/3/1917261800807487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71810"/>
            <a:ext cx="1828800" cy="1378132"/>
          </a:xfrm>
          <a:prstGeom prst="rect">
            <a:avLst/>
          </a:prstGeom>
          <a:noFill/>
        </p:spPr>
      </p:pic>
      <p:pic>
        <p:nvPicPr>
          <p:cNvPr id="31750" name="Picture 6" descr="http://us.cdn3.123rf.com/168nwm/granitepeaker/granitepeaker1004/granitepeaker100400648/6834857-punktu-widzenia-malowniczych-z-mae-koh-island-tajlandi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72074"/>
            <a:ext cx="1833837" cy="123347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562756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Флора и </a:t>
            </a:r>
            <a:b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фауна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714488"/>
            <a:ext cx="7286644" cy="514351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Коралловые острова Тонга покрыты тропическими лесами низменностей, в которых преобладают </a:t>
            </a:r>
            <a:r>
              <a:rPr lang="ru-RU" dirty="0" err="1" smtClean="0"/>
              <a:t>калофиллы</a:t>
            </a:r>
            <a:r>
              <a:rPr lang="ru-RU" dirty="0" smtClean="0"/>
              <a:t>. Тем не менее в прошлом значительная часть девственных лесов была расчищена под сельскохозяйственные нужды, поэтому в настоящее время часть этих территорий покрыта вторичной растительностью с преобладанием зарослей из лантанов и </a:t>
            </a:r>
            <a:r>
              <a:rPr lang="ru-RU" dirty="0" err="1" smtClean="0"/>
              <a:t>псидиумов</a:t>
            </a:r>
            <a:r>
              <a:rPr lang="ru-RU" dirty="0" smtClean="0"/>
              <a:t>, а также лугов из сорго и просо. В прибрежных районах островов произрастают </a:t>
            </a:r>
            <a:r>
              <a:rPr lang="ru-RU" dirty="0" err="1" smtClean="0"/>
              <a:t>баррингтонии</a:t>
            </a:r>
            <a:r>
              <a:rPr lang="ru-RU" dirty="0" smtClean="0"/>
              <a:t> и </a:t>
            </a:r>
            <a:r>
              <a:rPr lang="ru-RU" dirty="0" err="1" smtClean="0"/>
              <a:t>сцеволы</a:t>
            </a:r>
            <a:r>
              <a:rPr lang="ru-RU" dirty="0" smtClean="0"/>
              <a:t>. В районе вулканических кратеров преобладают травянистые растения, а на вершинах вулканов </a:t>
            </a:r>
            <a:r>
              <a:rPr lang="ru-RU" dirty="0" err="1" smtClean="0"/>
              <a:t>Као</a:t>
            </a:r>
            <a:r>
              <a:rPr lang="ru-RU" dirty="0" smtClean="0"/>
              <a:t> и </a:t>
            </a:r>
            <a:r>
              <a:rPr lang="ru-RU" dirty="0" err="1" smtClean="0"/>
              <a:t>Тафахи</a:t>
            </a:r>
            <a:r>
              <a:rPr lang="ru-RU" dirty="0" smtClean="0"/>
              <a:t> расположились туманные тропические леса, или </a:t>
            </a:r>
            <a:r>
              <a:rPr lang="ru-RU" dirty="0" err="1" smtClean="0"/>
              <a:t>нефелогилеи</a:t>
            </a:r>
            <a:r>
              <a:rPr lang="ru-RU" dirty="0" smtClean="0"/>
              <a:t>. </a:t>
            </a:r>
            <a:r>
              <a:rPr lang="ru-RU" dirty="0" smtClean="0"/>
              <a:t>Обширные тропические леса сохранились только на необитаемых и вулканических островах с отвесными </a:t>
            </a:r>
            <a:r>
              <a:rPr lang="ru-RU" dirty="0" smtClean="0"/>
              <a:t>скалами.</a:t>
            </a:r>
            <a:endParaRPr lang="ru-RU" dirty="0" smtClean="0"/>
          </a:p>
          <a:p>
            <a:r>
              <a:rPr lang="ru-RU" dirty="0" smtClean="0"/>
              <a:t>Всего в Тонга зарегистрировано около 770 видов сосудистых растений, включая 70 видов папоротников (три из которых являются </a:t>
            </a:r>
            <a:r>
              <a:rPr lang="ru-RU" dirty="0" smtClean="0"/>
              <a:t>эндемиками), </a:t>
            </a:r>
            <a:r>
              <a:rPr lang="ru-RU" dirty="0" smtClean="0"/>
              <a:t>три вида голосеменных растений </a:t>
            </a:r>
            <a:r>
              <a:rPr lang="ru-RU" dirty="0" smtClean="0"/>
              <a:t>и </a:t>
            </a:r>
            <a:r>
              <a:rPr lang="ru-RU" dirty="0" smtClean="0"/>
              <a:t>698 видов покрытосеменных растений (из них девять — </a:t>
            </a:r>
            <a:r>
              <a:rPr lang="ru-RU" dirty="0" smtClean="0"/>
              <a:t>эндемики). </a:t>
            </a:r>
            <a:r>
              <a:rPr lang="ru-RU" dirty="0" smtClean="0"/>
              <a:t>Видовое разнообразие на островах различается. Так, например, на острове </a:t>
            </a:r>
            <a:r>
              <a:rPr lang="ru-RU" dirty="0" err="1" smtClean="0"/>
              <a:t>Тонгатапу</a:t>
            </a:r>
            <a:r>
              <a:rPr lang="ru-RU" dirty="0" smtClean="0"/>
              <a:t> произрастает около 340 видов растений, а на </a:t>
            </a:r>
            <a:r>
              <a:rPr lang="ru-RU" dirty="0" err="1" smtClean="0"/>
              <a:t>Вавау</a:t>
            </a:r>
            <a:r>
              <a:rPr lang="ru-RU" dirty="0" smtClean="0"/>
              <a:t> — 107 </a:t>
            </a:r>
            <a:r>
              <a:rPr lang="ru-RU" dirty="0" smtClean="0"/>
              <a:t>видов.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3794" name="Picture 2" descr="http://www.vashsad.ua/i/encyclopedia/218_159/R13k8Hx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474" y="4776778"/>
            <a:ext cx="1828800" cy="1333850"/>
          </a:xfrm>
          <a:prstGeom prst="rect">
            <a:avLst/>
          </a:prstGeom>
          <a:noFill/>
        </p:spPr>
      </p:pic>
      <p:pic>
        <p:nvPicPr>
          <p:cNvPr id="33796" name="Picture 4" descr="http://www.caritas.org.nz/sites/default/files/images/Tonga-2009-2265-cr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4429123" cy="1731688"/>
          </a:xfrm>
          <a:prstGeom prst="rect">
            <a:avLst/>
          </a:prstGeom>
          <a:noFill/>
        </p:spPr>
      </p:pic>
      <p:pic>
        <p:nvPicPr>
          <p:cNvPr id="33798" name="Picture 6" descr="http://i2.listal.com/image/1719212/150fu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" y="2647950"/>
            <a:ext cx="1825630" cy="120491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Флора и 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фауна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714488"/>
            <a:ext cx="7286644" cy="514351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Животный мир страны крайне беден и представлен преимущественно </a:t>
            </a:r>
            <a:r>
              <a:rPr lang="ru-RU" dirty="0" err="1" smtClean="0"/>
              <a:t>интродуцированными</a:t>
            </a:r>
            <a:r>
              <a:rPr lang="ru-RU" dirty="0" smtClean="0"/>
              <a:t> видами. На архипелаге обитают 12 видов рептилий (один вид </a:t>
            </a:r>
            <a:r>
              <a:rPr lang="ru-RU" dirty="0" err="1" smtClean="0"/>
              <a:t>эндемичен</a:t>
            </a:r>
            <a:r>
              <a:rPr lang="ru-RU" dirty="0" smtClean="0"/>
              <a:t>) и 2 вида летучих мышей, которые являются единственными коренными млекопитающими </a:t>
            </a:r>
            <a:r>
              <a:rPr lang="ru-RU" dirty="0" smtClean="0"/>
              <a:t>островов. </a:t>
            </a:r>
            <a:r>
              <a:rPr lang="ru-RU" dirty="0" smtClean="0"/>
              <a:t>В прибрежных водах водятся морские черепахи, моллюски, рыбы.</a:t>
            </a:r>
          </a:p>
          <a:p>
            <a:r>
              <a:rPr lang="ru-RU" dirty="0" smtClean="0"/>
              <a:t>На архипелаге обитает и гнездится большое количество птиц. При этом до заселения островов полинезийцами мир орнитофауны был значительно разнообразнее: с появлением людей на Тонга исчезло, по меньшей мере, 23 вида </a:t>
            </a:r>
            <a:r>
              <a:rPr lang="ru-RU" dirty="0" smtClean="0"/>
              <a:t>птиц. </a:t>
            </a:r>
            <a:r>
              <a:rPr lang="ru-RU" dirty="0" smtClean="0"/>
              <a:t>Всего на архипелаге зарегистрировано 73 вида птиц, 2 из которых являются </a:t>
            </a:r>
            <a:r>
              <a:rPr lang="ru-RU" dirty="0" smtClean="0"/>
              <a:t>эндемиками. </a:t>
            </a:r>
            <a:r>
              <a:rPr lang="ru-RU" dirty="0" smtClean="0"/>
              <a:t>На некоторых островах расположились птичьи базары, где гнездятся морские птицы.</a:t>
            </a:r>
          </a:p>
          <a:p>
            <a:r>
              <a:rPr lang="ru-RU" dirty="0" smtClean="0"/>
              <a:t>На территории Тонга расположено два национальных парка (на острове </a:t>
            </a:r>
            <a:r>
              <a:rPr lang="ru-RU" dirty="0" err="1" smtClean="0"/>
              <a:t>Эуа</a:t>
            </a:r>
            <a:r>
              <a:rPr lang="ru-RU" dirty="0" smtClean="0"/>
              <a:t> и горе </a:t>
            </a:r>
            <a:r>
              <a:rPr lang="ru-RU" dirty="0" err="1" smtClean="0"/>
              <a:t>Талау</a:t>
            </a:r>
            <a:r>
              <a:rPr lang="ru-RU" dirty="0" smtClean="0"/>
              <a:t> на острове </a:t>
            </a:r>
            <a:r>
              <a:rPr lang="ru-RU" dirty="0" err="1" smtClean="0"/>
              <a:t>Вавау</a:t>
            </a:r>
            <a:r>
              <a:rPr lang="ru-RU" dirty="0" smtClean="0"/>
              <a:t>) и шесть </a:t>
            </a:r>
            <a:r>
              <a:rPr lang="ru-RU" dirty="0" smtClean="0"/>
              <a:t>заповедников.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2770" name="Picture 2" descr="http://beyond-belief.org.uk/sites/beyond-belief.org.uk/files/resize/sn-bats-thumb-800xauto-3176-293x2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2314574" cy="1737907"/>
          </a:xfrm>
          <a:prstGeom prst="rect">
            <a:avLst/>
          </a:prstGeom>
          <a:noFill/>
        </p:spPr>
      </p:pic>
      <p:pic>
        <p:nvPicPr>
          <p:cNvPr id="32772" name="Picture 4" descr="http://farm4.static.flickr.com/3173/2937729353_c6ac435876_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286388"/>
            <a:ext cx="1828800" cy="121158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Theme_Mod_theme</Template>
  <TotalTime>94</TotalTime>
  <Words>809</Words>
  <Application>Microsoft Office PowerPoint</Application>
  <PresentationFormat>Экран (4:3)</PresentationFormat>
  <Paragraphs>62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Mod</vt:lpstr>
      <vt:lpstr>Тонга - последнее королевство в Океании</vt:lpstr>
      <vt:lpstr>Общие сведения</vt:lpstr>
      <vt:lpstr>Символика государства</vt:lpstr>
      <vt:lpstr>Географическое положение </vt:lpstr>
      <vt:lpstr>Геология</vt:lpstr>
      <vt:lpstr>Климат</vt:lpstr>
      <vt:lpstr>Гидрология</vt:lpstr>
      <vt:lpstr>Флора и  фауна</vt:lpstr>
      <vt:lpstr>Флора и фауна</vt:lpstr>
      <vt:lpstr>Население</vt:lpstr>
      <vt:lpstr>Население</vt:lpstr>
      <vt:lpstr>Политическое устройство </vt:lpstr>
      <vt:lpstr>Экономика</vt:lpstr>
      <vt:lpstr>Транспорт</vt:lpstr>
    </vt:vector>
  </TitlesOfParts>
  <Company>*Питер-Company*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Тонга - последнее королевство в Океании</dc:title>
  <dc:creator>Дмитрий Каленюк</dc:creator>
  <cp:lastModifiedBy>Дмитрий Каленюк</cp:lastModifiedBy>
  <cp:revision>10</cp:revision>
  <dcterms:created xsi:type="dcterms:W3CDTF">2012-08-10T13:03:22Z</dcterms:created>
  <dcterms:modified xsi:type="dcterms:W3CDTF">2012-08-10T14:38:12Z</dcterms:modified>
</cp:coreProperties>
</file>