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91" r:id="rId4"/>
    <p:sldId id="292" r:id="rId5"/>
    <p:sldId id="293" r:id="rId6"/>
    <p:sldId id="294" r:id="rId7"/>
    <p:sldId id="278" r:id="rId8"/>
    <p:sldId id="296" r:id="rId9"/>
    <p:sldId id="279" r:id="rId10"/>
    <p:sldId id="295" r:id="rId11"/>
    <p:sldId id="281" r:id="rId12"/>
    <p:sldId id="266" r:id="rId13"/>
    <p:sldId id="289" r:id="rId14"/>
    <p:sldId id="297" r:id="rId15"/>
    <p:sldId id="259" r:id="rId16"/>
    <p:sldId id="298" r:id="rId17"/>
    <p:sldId id="300" r:id="rId18"/>
    <p:sldId id="29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22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Ctr="0"/>
          <a:lstStyle>
            <a:lvl1pPr>
              <a:defRPr/>
            </a:lvl1pPr>
          </a:lstStyle>
          <a:p>
            <a:fld id="{8AF6B5E5-1FF2-420A-927D-EE16AE2385FA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13320" name="Picture 8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pic>
          <p:nvPicPr>
            <p:cNvPr id="13321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</p:spPr>
        </p:pic>
      </p:grpSp>
      <p:pic>
        <p:nvPicPr>
          <p:cNvPr id="13322" name="Picture 10" descr="EXPHORS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21A-6642-46FB-9B5B-4878073462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9B075-E920-4827-8C4D-007582CED1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EF259-8077-4D7A-8A7F-6B0F9E279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A45181D-DBAE-49E4-85BA-DFB942A175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3FDE0-192F-463A-9622-950D2AC95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274B5-C092-48D9-84D1-C20722B7F3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1258B-B051-4B9B-84CA-2A098EDE2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4EFB7-A6FA-4CD1-8C33-D4016A874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745AE-CBC8-4A53-A461-8DE66D793F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267B1-BCC7-466F-9592-29C0963E78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F2CDF-57C2-4B2B-AD9A-F5EE6E00FD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E54E1-C2A9-497D-A576-9D2E606F2F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xpbanna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2"/>
                </a:solidFill>
                <a:latin typeface="Arial" charset="0"/>
              </a:defRPr>
            </a:lvl1pPr>
          </a:lstStyle>
          <a:p>
            <a:fld id="{5EEA5B02-7564-4608-B11D-2F34A7179FB0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2295" name="Picture 7" descr="EXPHORSA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  <p:sldLayoutId id="2147483675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9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31930" y="49590"/>
            <a:ext cx="4962540" cy="1579209"/>
          </a:xfrm>
        </p:spPr>
        <p:txBody>
          <a:bodyPr/>
          <a:lstStyle/>
          <a:p>
            <a:r>
              <a:rPr lang="ru-RU" sz="2400" b="1" dirty="0" smtClean="0"/>
              <a:t>МБОУ Вознесенская СОШ</a:t>
            </a:r>
            <a:br>
              <a:rPr lang="ru-RU" sz="2400" b="1" dirty="0" smtClean="0"/>
            </a:br>
            <a:r>
              <a:rPr lang="ru-RU" sz="2400" b="1" dirty="0" smtClean="0"/>
              <a:t>учитель: </a:t>
            </a:r>
            <a:r>
              <a:rPr lang="ru-RU" sz="2400" b="1" dirty="0" err="1" smtClean="0"/>
              <a:t>Слыжова</a:t>
            </a:r>
            <a:r>
              <a:rPr lang="ru-RU" sz="2400" b="1" dirty="0" smtClean="0"/>
              <a:t> Е.М.</a:t>
            </a:r>
            <a:br>
              <a:rPr lang="ru-RU" sz="2400" b="1" dirty="0" smtClean="0"/>
            </a:br>
            <a:r>
              <a:rPr lang="ru-RU" sz="2400" b="1" dirty="0" smtClean="0"/>
              <a:t>выполнила: ученица 7а </a:t>
            </a:r>
            <a:br>
              <a:rPr lang="ru-RU" sz="2400" b="1" dirty="0" smtClean="0"/>
            </a:br>
            <a:r>
              <a:rPr lang="ru-RU" sz="2400" b="1" dirty="0" err="1" smtClean="0"/>
              <a:t>Сазикова</a:t>
            </a:r>
            <a:r>
              <a:rPr lang="ru-RU" sz="2400" b="1" dirty="0" smtClean="0"/>
              <a:t> Александра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2852"/>
            <a:ext cx="8352928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8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зоны</a:t>
            </a:r>
          </a:p>
          <a:p>
            <a:pPr algn="ctr"/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ропического </a:t>
            </a:r>
          </a:p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пояса. Саванны.</a:t>
            </a:r>
          </a:p>
          <a:p>
            <a:pPr algn="ctr"/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14" descr="normal_SPX0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7222"/>
            <a:ext cx="1371008" cy="1357298"/>
          </a:xfrm>
          <a:prstGeom prst="ellipse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6926"/>
            <a:ext cx="3964632" cy="6119237"/>
          </a:xfrm>
        </p:spPr>
        <p:txBody>
          <a:bodyPr/>
          <a:lstStyle/>
          <a:p>
            <a:pPr marL="0" indent="0" algn="ctr">
              <a:buNone/>
            </a:pPr>
            <a:r>
              <a:rPr lang="ru-RU" sz="2600" dirty="0"/>
              <a:t>Африканская </a:t>
            </a:r>
            <a:r>
              <a:rPr lang="ru-RU" sz="2600" dirty="0" smtClean="0"/>
              <a:t>саванна обладает богатой </a:t>
            </a:r>
            <a:r>
              <a:rPr lang="ru-RU" sz="2600" dirty="0"/>
              <a:t>и разнообразной фауной. </a:t>
            </a:r>
            <a:r>
              <a:rPr lang="ru-RU" sz="2600" dirty="0" smtClean="0"/>
              <a:t>         На </a:t>
            </a:r>
            <a:r>
              <a:rPr lang="ru-RU" sz="2600" dirty="0"/>
              <a:t>обширной </a:t>
            </a:r>
            <a:r>
              <a:rPr lang="ru-RU" sz="2600" dirty="0" smtClean="0"/>
              <a:t>территории</a:t>
            </a:r>
          </a:p>
          <a:p>
            <a:pPr marL="0" indent="0" algn="ctr">
              <a:buNone/>
            </a:pPr>
            <a:r>
              <a:rPr lang="ru-RU" sz="2600" dirty="0" smtClean="0"/>
              <a:t>обитает </a:t>
            </a:r>
            <a:r>
              <a:rPr lang="ru-RU" sz="2600" dirty="0"/>
              <a:t>буйвол, большой Куду, жираф, слон, носорог, газель Гранта, зебра, лев</a:t>
            </a:r>
            <a:r>
              <a:rPr lang="ru-RU" sz="2600" dirty="0" smtClean="0"/>
              <a:t>, антилопа,  </a:t>
            </a:r>
            <a:r>
              <a:rPr lang="ru-RU" sz="2600" dirty="0"/>
              <a:t>бородавочник, леопард, голубой гну, крокодил, гиена. </a:t>
            </a:r>
            <a:endParaRPr lang="ru-RU" sz="2600" dirty="0" smtClean="0"/>
          </a:p>
          <a:p>
            <a:pPr marL="0" indent="0" algn="ctr">
              <a:buNone/>
            </a:pPr>
            <a:r>
              <a:rPr lang="ru-RU" sz="2600" dirty="0" smtClean="0"/>
              <a:t>Из </a:t>
            </a:r>
            <a:r>
              <a:rPr lang="ru-RU" sz="2600" dirty="0"/>
              <a:t>представителей пернатых можно встретить цесарку, рогатого ворона и </a:t>
            </a:r>
            <a:endParaRPr lang="ru-RU" sz="2600" dirty="0" smtClean="0"/>
          </a:p>
          <a:p>
            <a:pPr marL="0" indent="0" algn="ctr">
              <a:buNone/>
            </a:pPr>
            <a:r>
              <a:rPr lang="ru-RU" sz="2600" dirty="0" smtClean="0"/>
              <a:t>страуса</a:t>
            </a:r>
            <a:r>
              <a:rPr lang="ru-RU" sz="2600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170" name="Picture 2" descr="https://pbs.twimg.com/media/DsxMqGXWoAYteMl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495"/>
            <a:ext cx="4644008" cy="347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.artfile.ru/2560x1600_461011_%5bwww.ArtFile.ru%5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14426"/>
            <a:ext cx="4788024" cy="33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528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17"/>
          <p:cNvSpPr txBox="1">
            <a:spLocks noChangeArrowheads="1"/>
          </p:cNvSpPr>
          <p:nvPr/>
        </p:nvSpPr>
        <p:spPr bwMode="auto">
          <a:xfrm>
            <a:off x="4427538" y="2565400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latin typeface="Monotype Corsiva" pitchFamily="66" charset="0"/>
            </a:endParaRPr>
          </a:p>
        </p:txBody>
      </p:sp>
      <p:sp>
        <p:nvSpPr>
          <p:cNvPr id="96275" name="Text Box 19"/>
          <p:cNvSpPr txBox="1">
            <a:spLocks noChangeArrowheads="1"/>
          </p:cNvSpPr>
          <p:nvPr/>
        </p:nvSpPr>
        <p:spPr bwMode="auto">
          <a:xfrm>
            <a:off x="581845" y="3630887"/>
            <a:ext cx="14818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Носорог</a:t>
            </a:r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621440" y="5822721"/>
            <a:ext cx="12239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Зебра</a:t>
            </a: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4784705" y="6093843"/>
            <a:ext cx="14970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Жираф</a:t>
            </a:r>
          </a:p>
        </p:txBody>
      </p:sp>
      <p:pic>
        <p:nvPicPr>
          <p:cNvPr id="96287" name="Picture 31" descr="бегемо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7276" y="620713"/>
            <a:ext cx="2960524" cy="246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93" name="Picture 37" descr="жира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176" y="3084513"/>
            <a:ext cx="2987824" cy="3803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97" name="Picture 41" descr="Рису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691680" y="4214818"/>
            <a:ext cx="3158035" cy="2672826"/>
          </a:xfrm>
          <a:noFill/>
        </p:spPr>
      </p:pic>
      <p:pic>
        <p:nvPicPr>
          <p:cNvPr id="96298" name="Picture 42" descr="82604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617" y="116632"/>
            <a:ext cx="2839359" cy="360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303" name="Text Box 47"/>
          <p:cNvSpPr txBox="1">
            <a:spLocks noChangeArrowheads="1"/>
          </p:cNvSpPr>
          <p:nvPr/>
        </p:nvSpPr>
        <p:spPr bwMode="auto">
          <a:xfrm>
            <a:off x="3529112" y="3084513"/>
            <a:ext cx="23764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Бегемоты </a:t>
            </a:r>
          </a:p>
        </p:txBody>
      </p:sp>
      <p:pic>
        <p:nvPicPr>
          <p:cNvPr id="96307" name="Picture 51" descr="гиен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91100" y="69172"/>
            <a:ext cx="3071802" cy="255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308" name="Text Box 52"/>
          <p:cNvSpPr txBox="1">
            <a:spLocks noChangeArrowheads="1"/>
          </p:cNvSpPr>
          <p:nvPr/>
        </p:nvSpPr>
        <p:spPr bwMode="auto">
          <a:xfrm>
            <a:off x="6804025" y="2646061"/>
            <a:ext cx="18716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Monotype Corsiva" pitchFamily="66" charset="0"/>
              </a:rPr>
              <a:t>Гиена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6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96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6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6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6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6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6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6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6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6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6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6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5" grpId="0"/>
      <p:bldP spid="96276" grpId="0"/>
      <p:bldP spid="96278" grpId="0"/>
      <p:bldP spid="96303" grpId="0"/>
      <p:bldP spid="963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80" y="207530"/>
            <a:ext cx="2726334" cy="6645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7892" y="0"/>
            <a:ext cx="3536109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33538" y="668497"/>
            <a:ext cx="3254365" cy="281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385" y="3531145"/>
            <a:ext cx="3710055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82149" y="2786624"/>
            <a:ext cx="3261851" cy="4106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secretary_bi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165" y="0"/>
            <a:ext cx="3476640" cy="255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38" y="2643529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Monotype Corsiva" pitchFamily="66" charset="0"/>
              </a:rPr>
              <a:t>Птица- секретарь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388384"/>
            <a:ext cx="13885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Monotype Corsiva" pitchFamily="66" charset="0"/>
              </a:rPr>
              <a:t>Птица 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latin typeface="Monotype Corsiva" pitchFamily="66" charset="0"/>
              </a:rPr>
              <a:t>марабу 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1028" name="Picture 4" descr="C:\Documents and Settings\User\Рабочий стол\0_f802_aa181ae9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346" y="3501008"/>
            <a:ext cx="3591928" cy="263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903526" y="6166376"/>
            <a:ext cx="1311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sz="3200" b="1" dirty="0" smtClean="0">
                <a:solidFill>
                  <a:srgbClr val="000000"/>
                </a:solidFill>
                <a:latin typeface="Monotype Corsiva" pitchFamily="66" charset="0"/>
              </a:rPr>
              <a:t>Страус</a:t>
            </a:r>
            <a:endParaRPr lang="ru-RU" sz="3200" b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pic>
        <p:nvPicPr>
          <p:cNvPr id="1029" name="Picture 5" descr="C:\Documents and Settings\User\Рабочий стол\1484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331" y="2609850"/>
            <a:ext cx="3143250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User\Рабочий стол\6c6393f9689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08595" y="0"/>
            <a:ext cx="2517970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580413" y="6273225"/>
            <a:ext cx="2133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sz="3200" b="1" dirty="0" err="1" smtClean="0">
                <a:solidFill>
                  <a:srgbClr val="000000"/>
                </a:solidFill>
                <a:latin typeface="Monotype Corsiva" pitchFamily="66" charset="0"/>
              </a:rPr>
              <a:t>Нектарница</a:t>
            </a:r>
            <a:endParaRPr lang="ru-RU" sz="3200" b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4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2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0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i.pinimg.com/originals/a4/56/42/a45642785bb53e0629570f5f00cebdc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0" t="29229" r="211" b="11232"/>
          <a:stretch/>
        </p:blipFill>
        <p:spPr bwMode="auto">
          <a:xfrm>
            <a:off x="-1" y="0"/>
            <a:ext cx="4788025" cy="336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b1744b56de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3305175"/>
            <a:ext cx="449999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0_3897a_6253e0ef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8026" y="-1"/>
            <a:ext cx="4355976" cy="336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ecretary_Bird_with_open_bea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63555"/>
            <a:ext cx="4644008" cy="347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0301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"/>
            <a:ext cx="8501090" cy="6926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Термитники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sz="2800" b="1" dirty="0" smtClean="0">
                <a:solidFill>
                  <a:schemeClr val="tx1"/>
                </a:solidFill>
              </a:rPr>
              <a:t>особенность саванн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User\Рабочий стол\termites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8680" y="3304007"/>
            <a:ext cx="4405320" cy="352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 descr="https://sitekid.ru/imgn/83/5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692698"/>
            <a:ext cx="4095770" cy="616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100roads.com/images/top_10/best_roads/litchfield_np_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" t="3225" r="2441" b="3370"/>
          <a:stretch/>
        </p:blipFill>
        <p:spPr bwMode="auto">
          <a:xfrm>
            <a:off x="4738680" y="692696"/>
            <a:ext cx="4434196" cy="290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29380"/>
            <a:ext cx="8676456" cy="6711988"/>
          </a:xfrm>
        </p:spPr>
        <p:txBody>
          <a:bodyPr/>
          <a:lstStyle/>
          <a:p>
            <a:r>
              <a:rPr lang="ru-RU" dirty="0"/>
              <a:t>Количество термитников в саваннах на гектар может </a:t>
            </a:r>
            <a:r>
              <a:rPr lang="ru-RU" dirty="0" smtClean="0"/>
              <a:t>быть от </a:t>
            </a:r>
            <a:r>
              <a:rPr lang="ru-RU" dirty="0"/>
              <a:t>1 до 1000 и более. Попадаются </a:t>
            </a:r>
            <a:r>
              <a:rPr lang="ru-RU" dirty="0" smtClean="0"/>
              <a:t>и более крупных </a:t>
            </a:r>
            <a:r>
              <a:rPr lang="ru-RU" dirty="0"/>
              <a:t>размеров. На 1 га </a:t>
            </a:r>
            <a:r>
              <a:rPr lang="ru-RU" dirty="0" smtClean="0"/>
              <a:t>располагаются </a:t>
            </a:r>
            <a:r>
              <a:rPr lang="ru-RU" dirty="0"/>
              <a:t>сотни </a:t>
            </a:r>
            <a:r>
              <a:rPr lang="ru-RU" dirty="0" smtClean="0"/>
              <a:t>термитников.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От каждого сооружения в стороны отходят десятки ветвящихся </a:t>
            </a:r>
            <a:r>
              <a:rPr lang="ru-RU" dirty="0" smtClean="0"/>
              <a:t>проходов </a:t>
            </a:r>
            <a:r>
              <a:rPr lang="ru-RU" dirty="0"/>
              <a:t>и туннелей, которые ведут к соседним колониям. Скорость движения термитов по ходам достигает 20 м/ч. Для создания сооружения с диаметром почти 10 метров у термитов </a:t>
            </a:r>
            <a:r>
              <a:rPr lang="ru-RU" dirty="0" smtClean="0"/>
              <a:t>уходят </a:t>
            </a:r>
            <a:r>
              <a:rPr lang="ru-RU" dirty="0"/>
              <a:t>сотни лет. Это структуры, покрытые зеленой травой, расположены в 60-80 метров друг от друга и очень заметны на фоне саванны.</a:t>
            </a:r>
          </a:p>
        </p:txBody>
      </p:sp>
    </p:spTree>
    <p:extLst>
      <p:ext uri="{BB962C8B-B14F-4D97-AF65-F5344CB8AC3E}">
        <p14:creationId xmlns:p14="http://schemas.microsoft.com/office/powerpoint/2010/main" val="2497119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7772400" cy="6926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Термиты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8075687" cy="4899372"/>
          </a:xfrm>
        </p:spPr>
        <p:txBody>
          <a:bodyPr/>
          <a:lstStyle/>
          <a:p>
            <a:r>
              <a:rPr lang="ru-RU" dirty="0" smtClean="0"/>
              <a:t>от </a:t>
            </a:r>
            <a:r>
              <a:rPr lang="ru-RU" dirty="0"/>
              <a:t>лат. </a:t>
            </a:r>
            <a:r>
              <a:rPr lang="ru-RU" dirty="0" err="1"/>
              <a:t>termes</a:t>
            </a:r>
            <a:r>
              <a:rPr lang="ru-RU" dirty="0"/>
              <a:t> (</a:t>
            </a:r>
            <a:r>
              <a:rPr lang="ru-RU" dirty="0" err="1"/>
              <a:t>termitis</a:t>
            </a:r>
            <a:r>
              <a:rPr lang="ru-RU" dirty="0"/>
              <a:t>) — </a:t>
            </a:r>
            <a:r>
              <a:rPr lang="ru-RU" dirty="0" smtClean="0"/>
              <a:t>жук-древоточец </a:t>
            </a:r>
          </a:p>
          <a:p>
            <a:r>
              <a:rPr lang="ru-RU" dirty="0" smtClean="0"/>
              <a:t>Отряд </a:t>
            </a:r>
            <a:r>
              <a:rPr lang="ru-RU" dirty="0"/>
              <a:t>насекомых жарких стран, живущих сообществами в больших гнёздах разной формы (как наземных, так и подземных) и являющихся вредителями древесины. </a:t>
            </a:r>
          </a:p>
        </p:txBody>
      </p:sp>
      <p:pic>
        <p:nvPicPr>
          <p:cNvPr id="1026" name="Picture 2" descr="http://profsalmaz.ru/wp-content/uploads/2018/03/termity-okonchatelno-prichisleny-k-tarakan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91" y="3717032"/>
            <a:ext cx="4370844" cy="289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542122/pub_5ee2547cf761f94afd989ccb_5ee37bab3d4f782832b0e15f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62" y="3573016"/>
            <a:ext cx="4495426" cy="328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652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zen_doc/2431229/pub_5ee2547cf761f94afd989ccb_5ee37bac69fe895ccbaa25a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763" y="-6787"/>
            <a:ext cx="6790237" cy="429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stopklopu.com/wp-content/uploads/0/9/d/09d4efa5ace633d7fed28ec57e1a54a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89"/>
            <a:ext cx="3995936" cy="685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im0-tub-ru.yandex.net/i?id=a43d34e9759b98bbd4b43cd05240f90a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3933056"/>
            <a:ext cx="5148063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279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110" y="-13855"/>
            <a:ext cx="853244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Саванны </a:t>
            </a:r>
            <a:r>
              <a:rPr lang="ru-RU" sz="2400" dirty="0"/>
              <a:t>или </a:t>
            </a:r>
            <a:r>
              <a:rPr lang="ru-RU" sz="2400" dirty="0" smtClean="0"/>
              <a:t>редколесья - обширные </a:t>
            </a:r>
            <a:r>
              <a:rPr lang="ru-RU" sz="2400" dirty="0"/>
              <a:t>территории, находящиеся в субэкваториальном поясе. </a:t>
            </a:r>
            <a:r>
              <a:rPr lang="ru-RU" sz="2400" dirty="0" smtClean="0"/>
              <a:t>Для </a:t>
            </a:r>
            <a:r>
              <a:rPr lang="ru-RU" sz="2400" dirty="0"/>
              <a:t>саванн характерна </a:t>
            </a:r>
            <a:r>
              <a:rPr lang="ru-RU" sz="2400" dirty="0" smtClean="0"/>
              <a:t>резкая </a:t>
            </a:r>
            <a:r>
              <a:rPr lang="ru-RU" sz="2400" dirty="0"/>
              <a:t>смена дождливого сезона на засушливый, наличие ферраллитных </a:t>
            </a:r>
            <a:r>
              <a:rPr lang="ru-RU" sz="2400" dirty="0" smtClean="0"/>
              <a:t>почв </a:t>
            </a:r>
            <a:r>
              <a:rPr lang="ru-RU" sz="2400" dirty="0"/>
              <a:t>и покрытие земли </a:t>
            </a:r>
            <a:r>
              <a:rPr lang="ru-RU" sz="2400" dirty="0" smtClean="0"/>
              <a:t>травяной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растительностью </a:t>
            </a:r>
            <a:r>
              <a:rPr lang="ru-RU" sz="2400" dirty="0"/>
              <a:t>с редко встречающимися деревьями и </a:t>
            </a:r>
            <a:r>
              <a:rPr lang="ru-RU" sz="2400" dirty="0" smtClean="0"/>
              <a:t>кустарниками</a:t>
            </a:r>
            <a:r>
              <a:rPr lang="ru-RU" sz="2400" dirty="0"/>
              <a:t> </a:t>
            </a:r>
            <a:r>
              <a:rPr lang="ru-RU" sz="2400" dirty="0" smtClean="0"/>
              <a:t>и</a:t>
            </a:r>
            <a:r>
              <a:rPr lang="ru-RU" sz="2400" dirty="0" smtClean="0"/>
              <a:t>                                                                       </a:t>
            </a:r>
            <a:r>
              <a:rPr lang="ru-RU" sz="2400" dirty="0" smtClean="0"/>
              <a:t>полукустарниками.                                                                                    Кустарники могут                                                                             разрастаться                                                                                      </a:t>
            </a:r>
            <a:r>
              <a:rPr lang="ru-RU" sz="2400" dirty="0"/>
              <a:t>большими </a:t>
            </a:r>
            <a:r>
              <a:rPr lang="ru-RU" sz="2400" dirty="0" smtClean="0"/>
              <a:t>зарослями                                                                            и занимать                                                                                       большую площадь</a:t>
            </a:r>
            <a:r>
              <a:rPr lang="ru-RU" sz="2400" dirty="0"/>
              <a:t>. </a:t>
            </a:r>
            <a:r>
              <a:rPr lang="ru-RU" sz="2400" dirty="0" smtClean="0"/>
              <a:t>                                                                                                                 Деревья </a:t>
            </a:r>
            <a:r>
              <a:rPr lang="ru-RU" sz="2400" dirty="0"/>
              <a:t>саванны </a:t>
            </a:r>
            <a:r>
              <a:rPr lang="ru-RU" sz="2400" dirty="0" smtClean="0"/>
              <a:t>                                                                                                    невысокие, с                                                                                                                                                                                            </a:t>
            </a:r>
            <a:r>
              <a:rPr lang="ru-RU" sz="2400" dirty="0"/>
              <a:t>изогнутыми </a:t>
            </a:r>
            <a:r>
              <a:rPr lang="ru-RU" sz="2400" dirty="0" smtClean="0"/>
              <a:t>ветвями                                                                                   и стволами.                                                                                                                </a:t>
            </a:r>
            <a:r>
              <a:rPr lang="ru-RU" sz="2400" dirty="0"/>
              <a:t>На коре </a:t>
            </a:r>
            <a:r>
              <a:rPr lang="ru-RU" sz="2400" dirty="0" smtClean="0"/>
              <a:t>можно увидеть </a:t>
            </a:r>
            <a:r>
              <a:rPr lang="ru-RU" sz="2400" dirty="0"/>
              <a:t>мох, лишайники.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Picture 4" descr="https://wallpapershome.ru/images/pages/pic_h/4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76872"/>
            <a:ext cx="5580112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g-aws.ehowcdn.com/877x500/photos.demandstudios.com/getty/article/83/219/1796618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8459541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4459" y="0"/>
            <a:ext cx="84595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саваннах </a:t>
            </a:r>
            <a:r>
              <a:rPr lang="ru-RU" sz="2400" dirty="0"/>
              <a:t>субэкваториальный и тропический тип климата. </a:t>
            </a:r>
            <a:r>
              <a:rPr lang="ru-RU" sz="2400" dirty="0" smtClean="0"/>
              <a:t>По географическому </a:t>
            </a:r>
            <a:r>
              <a:rPr lang="ru-RU" sz="2400" dirty="0"/>
              <a:t>положению зона саванн расположена между двумя тропиками — параллелями, находящимися на удалении от экватора, где солнце достигает зенита. </a:t>
            </a:r>
            <a:r>
              <a:rPr lang="ru-RU" sz="2400" dirty="0" smtClean="0"/>
              <a:t>Температура </a:t>
            </a:r>
            <a:r>
              <a:rPr lang="ru-RU" sz="2400" dirty="0"/>
              <a:t>резко повышается, </a:t>
            </a:r>
            <a:r>
              <a:rPr lang="ru-RU" sz="2400" dirty="0" smtClean="0"/>
              <a:t>становится </a:t>
            </a:r>
            <a:r>
              <a:rPr lang="ru-RU" sz="2400" dirty="0"/>
              <a:t>очень жарко и происходит испарение большого количества воды с морей и океанов, что приводит к проливным дождям.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33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5.goodfon.ru/original/2000x1333/2/cc/afrika-savanna-peizazh-priroda-pole-trava-derevia-solntse-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7" y="3356992"/>
            <a:ext cx="5360864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7" y="0"/>
            <a:ext cx="843173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саванне отсутствует </a:t>
            </a:r>
            <a:r>
              <a:rPr lang="ru-RU" sz="2400" dirty="0" smtClean="0"/>
              <a:t>деление </a:t>
            </a:r>
            <a:r>
              <a:rPr lang="ru-RU" sz="2400" dirty="0"/>
              <a:t>года на зиму, весну, лето и осень. В жарких зонах </a:t>
            </a:r>
            <a:r>
              <a:rPr lang="ru-RU" sz="2400" dirty="0" smtClean="0"/>
              <a:t>год делится </a:t>
            </a:r>
            <a:r>
              <a:rPr lang="ru-RU" sz="2400" dirty="0"/>
              <a:t>на дождливый и засушливый периоды. Засушливый сезон, зима, длится с ноября по апрель.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Температура </a:t>
            </a:r>
            <a:r>
              <a:rPr lang="ru-RU" sz="2400" dirty="0"/>
              <a:t>воздуха колеблется около 21 градуса, осадки выпадают незначительные. В это время можно наблюдать массовые миграции животных в поисках воды и пищи, и саванна начинает чем-то напоминать пустыню.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s://img1.goodfon.ru/original/2048x2048/8/d5/afrika-yuzhnaya-afrika-namibi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89" y="3356992"/>
            <a:ext cx="4750506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4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25005"/>
            <a:ext cx="8460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Дождливый сезон, лето, длится с мая по октябрь. В это время дожди идут каждый день, в основном после обеда. Многие животные плодятся в летний период, поскольку повышается процент выживаемости потомства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124" name="Picture 4" descr="https://worldexpeditions.com/croppedImages/Africa/Namibia/Etosha-National-Park-Namibia-Africa-338203-1920px-16x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502" y="3789040"/>
            <a:ext cx="6161278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getwallpapers.com/wallpaper/full/b/a/b/1279633-uhd-wallpapers-landscapes-wilderness-wildlife-1920x1200-full-h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565212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89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top10a.ru/wp-content/uploads/2020/01/6-2048x115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258" y="3284984"/>
            <a:ext cx="5595820" cy="360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-2298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Богата саванна </a:t>
            </a:r>
            <a:r>
              <a:rPr lang="ru-RU" sz="2400" dirty="0" smtClean="0"/>
              <a:t>почвами, которые развиваются </a:t>
            </a:r>
            <a:r>
              <a:rPr lang="ru-RU" sz="2400" dirty="0"/>
              <a:t>на древних континентальных поверхностях выравнивания в зоне климата с годовым количеством осадков 400— 500 </a:t>
            </a:r>
            <a:r>
              <a:rPr lang="ru-RU" sz="2400" dirty="0" smtClean="0"/>
              <a:t>мм. Это</a:t>
            </a:r>
            <a:endParaRPr lang="ru-RU" sz="2400" dirty="0"/>
          </a:p>
          <a:p>
            <a:r>
              <a:rPr lang="ru-RU" sz="2400" dirty="0" smtClean="0"/>
              <a:t>красно-бурые, бурые </a:t>
            </a:r>
            <a:r>
              <a:rPr lang="ru-RU" sz="2400" dirty="0"/>
              <a:t>тропические </a:t>
            </a:r>
            <a:r>
              <a:rPr lang="ru-RU" sz="2400" dirty="0" smtClean="0"/>
              <a:t>субаридные, чёрные </a:t>
            </a:r>
            <a:r>
              <a:rPr lang="ru-RU" sz="2400" dirty="0"/>
              <a:t>тропические. </a:t>
            </a:r>
          </a:p>
        </p:txBody>
      </p:sp>
      <p:pic>
        <p:nvPicPr>
          <p:cNvPr id="6146" name="Picture 2" descr="https://get.pxhere.com/photo/landscape-sand-horizon-sky-road-field-prairie-hill-desert-dirt-road-red-soil-savanna-plain-grassland-plateau-centre-habitat-ecosystem-steppe-landform-erg-natural-environment-geographical-feature-aeolian-landform-12823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844"/>
            <a:ext cx="5148064" cy="35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54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843544"/>
          </a:xfrm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Растительность</a:t>
            </a: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2858058" y="1595021"/>
            <a:ext cx="35719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/>
              <a:t>Молочаи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Баобабы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/>
              <a:t> Зонтичные </a:t>
            </a:r>
            <a:r>
              <a:rPr lang="ru-RU" sz="3200" b="1" dirty="0"/>
              <a:t>акации 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Масличные пальмы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Различные </a:t>
            </a:r>
            <a:endParaRPr lang="ru-RU" sz="3200" b="1" dirty="0" smtClean="0"/>
          </a:p>
          <a:p>
            <a:pPr algn="ctr">
              <a:spcBef>
                <a:spcPct val="50000"/>
              </a:spcBef>
            </a:pPr>
            <a:r>
              <a:rPr lang="ru-RU" sz="3200" b="1" dirty="0" smtClean="0"/>
              <a:t>травы</a:t>
            </a:r>
            <a:endParaRPr lang="ru-RU" sz="3200" b="1" dirty="0"/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755576" y="739498"/>
            <a:ext cx="81772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У </a:t>
            </a:r>
            <a:r>
              <a:rPr lang="ru-RU" sz="2400" b="1" dirty="0" smtClean="0"/>
              <a:t>растений </a:t>
            </a:r>
            <a:r>
              <a:rPr lang="ru-RU" sz="2400" b="1" dirty="0"/>
              <a:t>развились </a:t>
            </a:r>
            <a:r>
              <a:rPr lang="ru-RU" sz="2400" b="1" dirty="0" smtClean="0"/>
              <a:t>приспособления </a:t>
            </a:r>
            <a:r>
              <a:rPr lang="ru-RU" sz="2400" b="1" dirty="0"/>
              <a:t>к сухому сезону года: жесткие, сильно опушенные листья, толстая кора.</a:t>
            </a:r>
          </a:p>
        </p:txBody>
      </p:sp>
      <p:pic>
        <p:nvPicPr>
          <p:cNvPr id="9220" name="Picture 4" descr="https://i10.fotocdn.net/s103/435e9db2075a1b4a/user_xl/11714946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83042"/>
            <a:ext cx="3346260" cy="526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.pinimg.com/originals/fc/2b/5f/fc2b5f3384ce1355903b841aea20f475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3563888" cy="269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www.travel-tour-guide.com/uganda/Big/DSC_61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7483"/>
            <a:ext cx="3635896" cy="256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94220" grpId="0"/>
      <p:bldP spid="942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s://avatars.mds.yandex.net/get-pdb/1996600/6cea3ee7-f3ca-4fa2-a90a-67acd776dc3d/s1200?webp=fals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748" y="-1"/>
            <a:ext cx="4387416" cy="350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pics.botanichka.ru/wp-content/uploads/2010/09/Baobab_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5" y="-4832"/>
            <a:ext cx="4863232" cy="35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get.pxhere.com/photo/landscape-tree-nature-grass-wilderness-plant-field-prairie-desert-flower-wildlife-autumn-flora-savanna-plain-grassland-habitat-safari-ecosystem-steppe-rural-area-flowering-plant-namibia-kalahari-natural-environment-grass-family-woody-plant-land-plant-arecales-9480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282" y="3501009"/>
            <a:ext cx="428396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c.wallhere.com/photos/2b/3b/sunset_Africa_nature_landscape-213096.jpg!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5" y="3501009"/>
            <a:ext cx="4871186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4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147050" cy="620713"/>
          </a:xfrm>
        </p:spPr>
        <p:txBody>
          <a:bodyPr/>
          <a:lstStyle/>
          <a:p>
            <a:pPr algn="ctr" eaLnBrk="1" hangingPunct="1"/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Животный мир</a:t>
            </a:r>
            <a:endParaRPr lang="ru-RU" sz="2800" i="1" dirty="0" smtClean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pic>
        <p:nvPicPr>
          <p:cNvPr id="96265" name="Picture 9" descr="антилоп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62" y="1560910"/>
            <a:ext cx="3880779" cy="2787688"/>
          </a:xfrm>
          <a:noFill/>
        </p:spPr>
      </p:pic>
      <p:sp>
        <p:nvSpPr>
          <p:cNvPr id="11268" name="Text Box 17"/>
          <p:cNvSpPr txBox="1">
            <a:spLocks noChangeArrowheads="1"/>
          </p:cNvSpPr>
          <p:nvPr/>
        </p:nvSpPr>
        <p:spPr bwMode="auto">
          <a:xfrm>
            <a:off x="4427538" y="2565400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latin typeface="Monotype Corsiva" pitchFamily="66" charset="0"/>
            </a:endParaRPr>
          </a:p>
        </p:txBody>
      </p:sp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614292" y="4529275"/>
            <a:ext cx="27733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Антилопы 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latin typeface="Monotype Corsiva" pitchFamily="66" charset="0"/>
              </a:rPr>
              <a:t>Гну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96282" name="Text Box 26"/>
          <p:cNvSpPr txBox="1">
            <a:spLocks noChangeArrowheads="1"/>
          </p:cNvSpPr>
          <p:nvPr/>
        </p:nvSpPr>
        <p:spPr bwMode="auto">
          <a:xfrm>
            <a:off x="642909" y="404813"/>
            <a:ext cx="850109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Саванны богаты растительной пищей, поэтому там много крупных травоядных животных. Эти животные вынуждены пробегать большие расстояния в поисках воды.</a:t>
            </a:r>
          </a:p>
        </p:txBody>
      </p:sp>
      <p:pic>
        <p:nvPicPr>
          <p:cNvPr id="96288" name="Picture 32" descr="1 сло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3861049"/>
            <a:ext cx="4176464" cy="302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300" name="Text Box 44"/>
          <p:cNvSpPr txBox="1">
            <a:spLocks noChangeArrowheads="1"/>
          </p:cNvSpPr>
          <p:nvPr/>
        </p:nvSpPr>
        <p:spPr bwMode="auto">
          <a:xfrm>
            <a:off x="3969694" y="3084513"/>
            <a:ext cx="15113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Слоны </a:t>
            </a:r>
          </a:p>
        </p:txBody>
      </p:sp>
      <p:sp>
        <p:nvSpPr>
          <p:cNvPr id="96302" name="Text Box 46"/>
          <p:cNvSpPr txBox="1">
            <a:spLocks noChangeArrowheads="1"/>
          </p:cNvSpPr>
          <p:nvPr/>
        </p:nvSpPr>
        <p:spPr bwMode="auto">
          <a:xfrm>
            <a:off x="6550458" y="1597787"/>
            <a:ext cx="2016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Буйволы </a:t>
            </a:r>
          </a:p>
        </p:txBody>
      </p:sp>
      <p:pic>
        <p:nvPicPr>
          <p:cNvPr id="96304" name="Picture 48" descr="8260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92649" y="4454136"/>
            <a:ext cx="2435144" cy="242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305" name="Rectangle 49"/>
          <p:cNvSpPr>
            <a:spLocks noChangeArrowheads="1"/>
          </p:cNvSpPr>
          <p:nvPr/>
        </p:nvSpPr>
        <p:spPr bwMode="auto">
          <a:xfrm>
            <a:off x="7127875" y="6273225"/>
            <a:ext cx="2016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Monotype Corsiva" pitchFamily="66" charset="0"/>
              </a:rPr>
              <a:t>Лев</a:t>
            </a:r>
          </a:p>
        </p:txBody>
      </p:sp>
      <p:pic>
        <p:nvPicPr>
          <p:cNvPr id="96285" name="Picture 29" descr="буйвол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389418" y="2062442"/>
            <a:ext cx="3738374" cy="296911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9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6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6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6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96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6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96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6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6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6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6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9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74" grpId="0"/>
      <p:bldP spid="96282" grpId="0"/>
      <p:bldP spid="96300" grpId="0"/>
      <p:bldP spid="96302" grpId="0"/>
      <p:bldP spid="96305" grpId="0"/>
    </p:bldLst>
  </p:timing>
</p:sld>
</file>

<file path=ppt/theme/theme1.xml><?xml version="1.0" encoding="utf-8"?>
<a:theme xmlns:a="http://schemas.openxmlformats.org/drawingml/2006/main" name="Экспедиция">
  <a:themeElements>
    <a:clrScheme name="Экспедиция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Экспеди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кспедиция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461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Impact</vt:lpstr>
      <vt:lpstr>Monotype Corsiva</vt:lpstr>
      <vt:lpstr>Times New Roman</vt:lpstr>
      <vt:lpstr>Wingdings</vt:lpstr>
      <vt:lpstr>Экспедиция</vt:lpstr>
      <vt:lpstr>МБОУ Вознесенская СОШ учитель: Слыжова Е.М. выполнила: ученица 7а  Сазикова Александра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Растительность</vt:lpstr>
      <vt:lpstr>Презентация PowerPoint</vt:lpstr>
      <vt:lpstr>Животный мир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Термитники - особенность саванн </vt:lpstr>
      <vt:lpstr>Презентация PowerPoint</vt:lpstr>
      <vt:lpstr>Термиты</vt:lpstr>
      <vt:lpstr>Презентация PowerPoint</vt:lpstr>
    </vt:vector>
  </TitlesOfParts>
  <Company>SamForum.ws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Лена</cp:lastModifiedBy>
  <cp:revision>59</cp:revision>
  <dcterms:created xsi:type="dcterms:W3CDTF">2010-08-14T12:24:07Z</dcterms:created>
  <dcterms:modified xsi:type="dcterms:W3CDTF">2020-11-12T08:17:35Z</dcterms:modified>
</cp:coreProperties>
</file>