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90" r:id="rId2"/>
    <p:sldId id="288" r:id="rId3"/>
    <p:sldId id="292" r:id="rId4"/>
    <p:sldId id="279" r:id="rId5"/>
    <p:sldId id="291" r:id="rId6"/>
    <p:sldId id="298" r:id="rId7"/>
    <p:sldId id="304" r:id="rId8"/>
    <p:sldId id="282" r:id="rId9"/>
    <p:sldId id="265" r:id="rId10"/>
    <p:sldId id="262" r:id="rId11"/>
    <p:sldId id="283" r:id="rId12"/>
    <p:sldId id="285" r:id="rId13"/>
    <p:sldId id="266" r:id="rId14"/>
    <p:sldId id="270" r:id="rId15"/>
    <p:sldId id="261" r:id="rId16"/>
    <p:sldId id="268" r:id="rId17"/>
    <p:sldId id="295" r:id="rId18"/>
    <p:sldId id="294" r:id="rId19"/>
    <p:sldId id="269" r:id="rId20"/>
    <p:sldId id="296" r:id="rId21"/>
    <p:sldId id="275" r:id="rId22"/>
    <p:sldId id="293" r:id="rId23"/>
    <p:sldId id="277" r:id="rId24"/>
    <p:sldId id="273" r:id="rId25"/>
    <p:sldId id="286" r:id="rId26"/>
    <p:sldId id="299" r:id="rId27"/>
    <p:sldId id="287" r:id="rId28"/>
    <p:sldId id="289" r:id="rId29"/>
    <p:sldId id="303" r:id="rId30"/>
    <p:sldId id="300" r:id="rId31"/>
    <p:sldId id="280" r:id="rId32"/>
  </p:sldIdLst>
  <p:sldSz cx="9144000" cy="6858000" type="screen4x3"/>
  <p:notesSz cx="6786563" cy="992028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0000FF"/>
    <a:srgbClr val="990099"/>
    <a:srgbClr val="CC0000"/>
    <a:srgbClr val="006699"/>
    <a:srgbClr val="006666"/>
    <a:srgbClr val="0066FF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56" autoAdjust="0"/>
    <p:restoredTop sz="94660"/>
  </p:normalViewPr>
  <p:slideViewPr>
    <p:cSldViewPr>
      <p:cViewPr varScale="1">
        <p:scale>
          <a:sx n="109" d="100"/>
          <a:sy n="109" d="100"/>
        </p:scale>
        <p:origin x="163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03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1638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4925" y="0"/>
            <a:ext cx="294005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4416FB8E-C004-4733-B870-E655E2156E63}" type="datetimeFigureOut">
              <a:rPr lang="ru-RU"/>
              <a:pPr>
                <a:defRPr/>
              </a:pPr>
              <a:t>12.11.2020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59350" cy="37195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1700"/>
            <a:ext cx="5429250" cy="4464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1813"/>
            <a:ext cx="2941638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4925" y="9421813"/>
            <a:ext cx="29400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0A2CEA3-92CE-4239-9C85-94B517EAEE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891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EE44981-9C51-422F-9CB3-1BD644E8A3B7}" type="slidenum">
              <a:rPr lang="ru-RU" smtClean="0"/>
              <a:pPr/>
              <a:t>2</a:t>
            </a:fld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018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76870F8-2AFB-4045-AC83-D3DC68DBF960}" type="slidenum">
              <a:rPr lang="ru-RU" smtClean="0"/>
              <a:pPr/>
              <a:t>16</a:t>
            </a:fld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120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9811ACC-B667-4204-A514-E68189ED0F42}" type="slidenum">
              <a:rPr lang="ru-RU" smtClean="0"/>
              <a:pPr/>
              <a:t>19</a:t>
            </a:fld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096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BDDF0F7-28A0-4A2E-8508-7D05B8E16B5F}" type="slidenum">
              <a:rPr lang="ru-RU" smtClean="0"/>
              <a:pPr/>
              <a:t>21</a:t>
            </a:fld>
            <a:endParaRPr 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19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E9DBBC7-A672-487D-B665-6786D3BC8CAD}" type="slidenum">
              <a:rPr lang="ru-RU" smtClean="0"/>
              <a:pPr/>
              <a:t>23</a:t>
            </a:fld>
            <a:endParaRPr lang="ru-R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301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37505EA-7C8C-44E4-B9BB-6CB804CAFBE5}" type="slidenum">
              <a:rPr lang="ru-RU" smtClean="0"/>
              <a:pPr/>
              <a:t>24</a:t>
            </a:fld>
            <a:endParaRPr lang="ru-RU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403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6E9B0FD-6E34-4566-99B6-D4A07CD34743}" type="slidenum">
              <a:rPr lang="ru-RU" smtClean="0"/>
              <a:pPr/>
              <a:t>25</a:t>
            </a:fld>
            <a:endParaRPr lang="ru-RU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32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B3F2E57-B341-4F57-8D0B-0B25C32EDD9B}" type="slidenum">
              <a:rPr lang="ru-RU" smtClean="0"/>
              <a:pPr/>
              <a:t>27</a:t>
            </a:fld>
            <a:endParaRPr lang="ru-RU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53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80C09CA-93F7-403F-9DCF-D3D0B93E1FCD}" type="slidenum">
              <a:rPr lang="ru-RU" smtClean="0"/>
              <a:pPr/>
              <a:t>28</a:t>
            </a:fld>
            <a:endParaRPr lang="ru-RU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632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B682578-3C18-4E66-948B-DB454E698F44}" type="slidenum">
              <a:rPr lang="ru-RU" smtClean="0"/>
              <a:pPr/>
              <a:t>31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78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04F40EA-93A0-4BF5-97E0-6956F6368959}" type="slidenum">
              <a:rPr lang="ru-RU" smtClean="0"/>
              <a:pPr/>
              <a:t>4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50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4422C81-7874-4C95-B5E6-04E7F0DF41F9}" type="slidenum">
              <a:rPr lang="ru-RU" smtClean="0"/>
              <a:pPr/>
              <a:t>8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60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287D4C4-29B5-421A-B128-69570AFC1F51}" type="slidenum">
              <a:rPr lang="ru-RU" smtClean="0"/>
              <a:pPr/>
              <a:t>9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99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8C8BF2F-9756-414A-9607-C266805A0D02}" type="slidenum">
              <a:rPr lang="ru-RU" smtClean="0"/>
              <a:pPr/>
              <a:t>10</a:t>
            </a:fld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222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B40357F-C8EC-4CCC-A760-3DEB2673FCBF}" type="slidenum">
              <a:rPr lang="ru-RU" smtClean="0"/>
              <a:pPr/>
              <a:t>12</a:t>
            </a:fld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71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6AD5419-7053-4FAF-830C-8A400CC94675}" type="slidenum">
              <a:rPr lang="ru-RU" smtClean="0"/>
              <a:pPr/>
              <a:t>13</a:t>
            </a:fld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813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176E798-BBF7-4641-884C-4A3812275EE2}" type="slidenum">
              <a:rPr lang="ru-RU" smtClean="0"/>
              <a:pPr/>
              <a:t>14</a:t>
            </a:fld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91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6D7F0F2-6013-493A-AB60-D07415E1D4FB}" type="slidenum">
              <a:rPr lang="ru-RU" smtClean="0"/>
              <a:pPr/>
              <a:t>15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FDD5F1-2AA0-4AC6-8FA4-ECDCC971A7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3EA443-2DDD-4D2C-B074-1B280F2082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8DF58A-25F9-499C-A778-D78DF7450A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3A7F17-7B80-47A9-9AB8-9ED3D8EB9C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7D7424-1EA7-4089-82EF-7961238733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A4C3BE-909C-4953-89B6-435FF79264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A3FF00-7BD3-4F10-84E2-B56F9542ED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8A3F5C-EE65-45AA-B640-E884A0DD56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0CA490-9004-477A-ABEC-F7AC30A674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84D2F-D715-470A-93CF-1B4DC1937A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49DA5A-CEF2-41CA-B297-81D37F2EB2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pPr>
              <a:defRPr/>
            </a:pPr>
            <a:fld id="{5FDF243B-B6EA-4E28-ABAA-BBE1430BA8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11" Type="http://schemas.openxmlformats.org/officeDocument/2006/relationships/image" Target="../media/image43.jpeg"/><Relationship Id="rId5" Type="http://schemas.openxmlformats.org/officeDocument/2006/relationships/image" Target="../media/image37.jpeg"/><Relationship Id="rId10" Type="http://schemas.openxmlformats.org/officeDocument/2006/relationships/image" Target="../media/image42.jpeg"/><Relationship Id="rId4" Type="http://schemas.openxmlformats.org/officeDocument/2006/relationships/image" Target="../media/image36.jpeg"/><Relationship Id="rId9" Type="http://schemas.openxmlformats.org/officeDocument/2006/relationships/image" Target="../media/image4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7" Type="http://schemas.openxmlformats.org/officeDocument/2006/relationships/image" Target="../media/image4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7.png"/><Relationship Id="rId5" Type="http://schemas.openxmlformats.org/officeDocument/2006/relationships/image" Target="../media/image66.jpeg"/><Relationship Id="rId4" Type="http://schemas.openxmlformats.org/officeDocument/2006/relationships/image" Target="../media/image6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7" Type="http://schemas.openxmlformats.org/officeDocument/2006/relationships/image" Target="../media/image81.png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0.png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3" Type="http://schemas.openxmlformats.org/officeDocument/2006/relationships/image" Target="../media/image82.jpeg"/><Relationship Id="rId7" Type="http://schemas.openxmlformats.org/officeDocument/2006/relationships/image" Target="../media/image8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83.jpeg"/><Relationship Id="rId9" Type="http://schemas.openxmlformats.org/officeDocument/2006/relationships/image" Target="../media/image85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7" Type="http://schemas.openxmlformats.org/officeDocument/2006/relationships/image" Target="../media/image5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9.png"/><Relationship Id="rId5" Type="http://schemas.openxmlformats.org/officeDocument/2006/relationships/image" Target="../media/image87.jpeg"/><Relationship Id="rId4" Type="http://schemas.openxmlformats.org/officeDocument/2006/relationships/image" Target="../media/image8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7" Type="http://schemas.openxmlformats.org/officeDocument/2006/relationships/image" Target="../media/image96.jpe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5.png"/><Relationship Id="rId5" Type="http://schemas.openxmlformats.org/officeDocument/2006/relationships/image" Target="../media/image94.jpeg"/><Relationship Id="rId4" Type="http://schemas.openxmlformats.org/officeDocument/2006/relationships/image" Target="../media/image9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9.jpeg"/><Relationship Id="rId5" Type="http://schemas.openxmlformats.org/officeDocument/2006/relationships/image" Target="../media/image57.png"/><Relationship Id="rId4" Type="http://schemas.openxmlformats.org/officeDocument/2006/relationships/image" Target="../media/image9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88" y="1588"/>
            <a:ext cx="9145588" cy="685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extBox 2"/>
          <p:cNvSpPr txBox="1">
            <a:spLocks noChangeArrowheads="1"/>
          </p:cNvSpPr>
          <p:nvPr/>
        </p:nvSpPr>
        <p:spPr bwMode="auto">
          <a:xfrm>
            <a:off x="500063" y="428625"/>
            <a:ext cx="78740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>
                <a:solidFill>
                  <a:srgbClr val="0000CC"/>
                </a:solidFill>
              </a:rPr>
              <a:t>Природные зоны России</a:t>
            </a:r>
          </a:p>
          <a:p>
            <a:endParaRPr lang="ru-RU" sz="4800">
              <a:solidFill>
                <a:srgbClr val="0000CC"/>
              </a:solidFill>
            </a:endParaRPr>
          </a:p>
          <a:p>
            <a:r>
              <a:rPr lang="ru-RU" sz="4800">
                <a:solidFill>
                  <a:srgbClr val="0000CC"/>
                </a:solidFill>
              </a:rPr>
              <a:t>                </a:t>
            </a:r>
            <a:r>
              <a:rPr lang="ru-RU" sz="4800">
                <a:solidFill>
                  <a:srgbClr val="0000CC"/>
                </a:solidFill>
                <a:latin typeface="Arial Black" pitchFamily="34" charset="0"/>
              </a:rPr>
              <a:t>Тундра</a:t>
            </a:r>
          </a:p>
        </p:txBody>
      </p:sp>
      <p:sp>
        <p:nvSpPr>
          <p:cNvPr id="2052" name="TextBox 3"/>
          <p:cNvSpPr txBox="1">
            <a:spLocks noChangeArrowheads="1"/>
          </p:cNvSpPr>
          <p:nvPr/>
        </p:nvSpPr>
        <p:spPr bwMode="auto">
          <a:xfrm>
            <a:off x="285750" y="5214938"/>
            <a:ext cx="4607543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Выполнил</a:t>
            </a:r>
            <a:r>
              <a:rPr lang="en-US" sz="2400" dirty="0" smtClean="0">
                <a:solidFill>
                  <a:srgbClr val="FF0000"/>
                </a:solidFill>
              </a:rPr>
              <a:t>:</a:t>
            </a:r>
            <a:r>
              <a:rPr lang="ru-RU" sz="2400" dirty="0" smtClean="0">
                <a:solidFill>
                  <a:srgbClr val="FF0000"/>
                </a:solidFill>
              </a:rPr>
              <a:t> Асташков Артем </a:t>
            </a:r>
            <a:endParaRPr lang="ru-RU" sz="2400" dirty="0">
              <a:solidFill>
                <a:srgbClr val="FF0000"/>
              </a:solidFill>
            </a:endParaRPr>
          </a:p>
          <a:p>
            <a:r>
              <a:rPr lang="ru-RU" sz="2400" dirty="0" smtClean="0">
                <a:solidFill>
                  <a:srgbClr val="FF0000"/>
                </a:solidFill>
              </a:rPr>
              <a:t>Ученик</a:t>
            </a:r>
            <a:r>
              <a:rPr lang="en-US" sz="2400" dirty="0" smtClean="0">
                <a:solidFill>
                  <a:srgbClr val="FF0000"/>
                </a:solidFill>
              </a:rPr>
              <a:t>:</a:t>
            </a:r>
            <a:r>
              <a:rPr lang="ru-RU" sz="2400" dirty="0">
                <a:solidFill>
                  <a:srgbClr val="FF0000"/>
                </a:solidFill>
              </a:rPr>
              <a:t> </a:t>
            </a:r>
            <a:r>
              <a:rPr lang="ru-RU" sz="2400" dirty="0" smtClean="0">
                <a:solidFill>
                  <a:srgbClr val="FF0000"/>
                </a:solidFill>
              </a:rPr>
              <a:t>7«В« класса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Вознесенской СОШ </a:t>
            </a:r>
            <a:r>
              <a:rPr lang="en-US" sz="2400" dirty="0" smtClean="0">
                <a:solidFill>
                  <a:srgbClr val="FF0000"/>
                </a:solidFill>
              </a:rPr>
              <a:t>N2</a:t>
            </a:r>
          </a:p>
          <a:p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2054" name="TextBox 5"/>
          <p:cNvSpPr txBox="1">
            <a:spLocks noChangeArrowheads="1"/>
          </p:cNvSpPr>
          <p:nvPr/>
        </p:nvSpPr>
        <p:spPr bwMode="auto">
          <a:xfrm>
            <a:off x="4857750" y="6500813"/>
            <a:ext cx="79380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2020г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5" descr="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Text Box 6"/>
          <p:cNvSpPr txBox="1">
            <a:spLocks noChangeArrowheads="1"/>
          </p:cNvSpPr>
          <p:nvPr/>
        </p:nvSpPr>
        <p:spPr bwMode="auto">
          <a:xfrm>
            <a:off x="1908175" y="5373688"/>
            <a:ext cx="65166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/>
          </a:p>
        </p:txBody>
      </p:sp>
      <p:pic>
        <p:nvPicPr>
          <p:cNvPr id="10244" name="Picture 7" descr="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263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5" name="Rectangle 8"/>
          <p:cNvSpPr>
            <a:spLocks noChangeArrowheads="1"/>
          </p:cNvSpPr>
          <p:nvPr/>
        </p:nvSpPr>
        <p:spPr bwMode="auto">
          <a:xfrm>
            <a:off x="4140200" y="3429000"/>
            <a:ext cx="4562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/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179388" y="1773238"/>
            <a:ext cx="8964612" cy="2563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0">
                <a:solidFill>
                  <a:schemeClr val="accent1"/>
                </a:solidFill>
              </a:rPr>
              <a:t>Могут ли жить в таких суровых условиях </a:t>
            </a:r>
          </a:p>
          <a:p>
            <a:pPr algn="ctr">
              <a:spcBef>
                <a:spcPct val="50000"/>
              </a:spcBef>
            </a:pPr>
            <a:r>
              <a:rPr lang="ru-RU" sz="3600" b="0">
                <a:solidFill>
                  <a:srgbClr val="006666"/>
                </a:solidFill>
              </a:rPr>
              <a:t>растения и животные</a:t>
            </a:r>
            <a:r>
              <a:rPr lang="ru-RU" sz="3600">
                <a:solidFill>
                  <a:srgbClr val="006666"/>
                </a:solidFill>
              </a:rPr>
              <a:t>?</a:t>
            </a:r>
          </a:p>
          <a:p>
            <a:pPr>
              <a:spcBef>
                <a:spcPct val="50000"/>
              </a:spcBef>
            </a:pPr>
            <a:r>
              <a:rPr lang="ru-RU" sz="4800" b="0">
                <a:solidFill>
                  <a:schemeClr val="accent1"/>
                </a:solidFill>
              </a:rPr>
              <a:t>                        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2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2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5435600" y="3068638"/>
            <a:ext cx="360363" cy="360362"/>
          </a:xfrm>
          <a:prstGeom prst="rect">
            <a:avLst/>
          </a:prstGeom>
          <a:solidFill>
            <a:srgbClr val="FF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1</a:t>
            </a: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5795963" y="3068638"/>
            <a:ext cx="360362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6156325" y="3068638"/>
            <a:ext cx="360363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6516688" y="3068638"/>
            <a:ext cx="360362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6877050" y="3068638"/>
            <a:ext cx="360363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7235825" y="3068638"/>
            <a:ext cx="360363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7596188" y="3068638"/>
            <a:ext cx="360362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6877050" y="3429000"/>
            <a:ext cx="360363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6516688" y="3429000"/>
            <a:ext cx="360362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6156325" y="3429000"/>
            <a:ext cx="360363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5795963" y="3429000"/>
            <a:ext cx="360362" cy="360363"/>
          </a:xfrm>
          <a:prstGeom prst="rect">
            <a:avLst/>
          </a:prstGeom>
          <a:solidFill>
            <a:srgbClr val="FF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85" name="Rectangle 13"/>
          <p:cNvSpPr>
            <a:spLocks noChangeArrowheads="1"/>
          </p:cNvSpPr>
          <p:nvPr/>
        </p:nvSpPr>
        <p:spPr bwMode="auto">
          <a:xfrm>
            <a:off x="5435600" y="3429000"/>
            <a:ext cx="360363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0"/>
              <a:t>2</a:t>
            </a:r>
          </a:p>
        </p:txBody>
      </p:sp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5076825" y="3789363"/>
            <a:ext cx="360363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0"/>
              <a:t>3</a:t>
            </a:r>
          </a:p>
        </p:txBody>
      </p:sp>
      <p:sp>
        <p:nvSpPr>
          <p:cNvPr id="3087" name="Rectangle 15"/>
          <p:cNvSpPr>
            <a:spLocks noChangeArrowheads="1"/>
          </p:cNvSpPr>
          <p:nvPr/>
        </p:nvSpPr>
        <p:spPr bwMode="auto">
          <a:xfrm>
            <a:off x="5435600" y="3789363"/>
            <a:ext cx="360363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88" name="Rectangle 16"/>
          <p:cNvSpPr>
            <a:spLocks noChangeArrowheads="1"/>
          </p:cNvSpPr>
          <p:nvPr/>
        </p:nvSpPr>
        <p:spPr bwMode="auto">
          <a:xfrm>
            <a:off x="5795963" y="3789363"/>
            <a:ext cx="360362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89" name="Rectangle 17"/>
          <p:cNvSpPr>
            <a:spLocks noChangeArrowheads="1"/>
          </p:cNvSpPr>
          <p:nvPr/>
        </p:nvSpPr>
        <p:spPr bwMode="auto">
          <a:xfrm>
            <a:off x="6516688" y="3789363"/>
            <a:ext cx="360362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90" name="Rectangle 18"/>
          <p:cNvSpPr>
            <a:spLocks noChangeArrowheads="1"/>
          </p:cNvSpPr>
          <p:nvPr/>
        </p:nvSpPr>
        <p:spPr bwMode="auto">
          <a:xfrm>
            <a:off x="6156325" y="3789363"/>
            <a:ext cx="360363" cy="360362"/>
          </a:xfrm>
          <a:prstGeom prst="rect">
            <a:avLst/>
          </a:prstGeom>
          <a:solidFill>
            <a:srgbClr val="FF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91" name="Rectangle 19"/>
          <p:cNvSpPr>
            <a:spLocks noChangeArrowheads="1"/>
          </p:cNvSpPr>
          <p:nvPr/>
        </p:nvSpPr>
        <p:spPr bwMode="auto">
          <a:xfrm>
            <a:off x="5795963" y="4149725"/>
            <a:ext cx="360362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0"/>
              <a:t>4</a:t>
            </a:r>
          </a:p>
        </p:txBody>
      </p:sp>
      <p:sp>
        <p:nvSpPr>
          <p:cNvPr id="3092" name="Rectangle 20"/>
          <p:cNvSpPr>
            <a:spLocks noChangeArrowheads="1"/>
          </p:cNvSpPr>
          <p:nvPr/>
        </p:nvSpPr>
        <p:spPr bwMode="auto">
          <a:xfrm>
            <a:off x="6156325" y="4149725"/>
            <a:ext cx="360363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93" name="Rectangle 21"/>
          <p:cNvSpPr>
            <a:spLocks noChangeArrowheads="1"/>
          </p:cNvSpPr>
          <p:nvPr/>
        </p:nvSpPr>
        <p:spPr bwMode="auto">
          <a:xfrm>
            <a:off x="7956550" y="4149725"/>
            <a:ext cx="360363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94" name="Rectangle 22"/>
          <p:cNvSpPr>
            <a:spLocks noChangeArrowheads="1"/>
          </p:cNvSpPr>
          <p:nvPr/>
        </p:nvSpPr>
        <p:spPr bwMode="auto">
          <a:xfrm>
            <a:off x="7596188" y="4149725"/>
            <a:ext cx="360362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95" name="Rectangle 23"/>
          <p:cNvSpPr>
            <a:spLocks noChangeArrowheads="1"/>
          </p:cNvSpPr>
          <p:nvPr/>
        </p:nvSpPr>
        <p:spPr bwMode="auto">
          <a:xfrm>
            <a:off x="7235825" y="4149725"/>
            <a:ext cx="360363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96" name="Rectangle 24"/>
          <p:cNvSpPr>
            <a:spLocks noChangeArrowheads="1"/>
          </p:cNvSpPr>
          <p:nvPr/>
        </p:nvSpPr>
        <p:spPr bwMode="auto">
          <a:xfrm>
            <a:off x="6877050" y="4149725"/>
            <a:ext cx="360363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97" name="Rectangle 25"/>
          <p:cNvSpPr>
            <a:spLocks noChangeArrowheads="1"/>
          </p:cNvSpPr>
          <p:nvPr/>
        </p:nvSpPr>
        <p:spPr bwMode="auto">
          <a:xfrm>
            <a:off x="6516688" y="4149725"/>
            <a:ext cx="360362" cy="360363"/>
          </a:xfrm>
          <a:prstGeom prst="rect">
            <a:avLst/>
          </a:prstGeom>
          <a:solidFill>
            <a:srgbClr val="FF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98" name="Rectangle 26"/>
          <p:cNvSpPr>
            <a:spLocks noChangeArrowheads="1"/>
          </p:cNvSpPr>
          <p:nvPr/>
        </p:nvSpPr>
        <p:spPr bwMode="auto">
          <a:xfrm>
            <a:off x="5795963" y="4508500"/>
            <a:ext cx="360362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0"/>
              <a:t>5</a:t>
            </a:r>
          </a:p>
        </p:txBody>
      </p:sp>
      <p:sp>
        <p:nvSpPr>
          <p:cNvPr id="3099" name="Rectangle 27"/>
          <p:cNvSpPr>
            <a:spLocks noChangeArrowheads="1"/>
          </p:cNvSpPr>
          <p:nvPr/>
        </p:nvSpPr>
        <p:spPr bwMode="auto">
          <a:xfrm>
            <a:off x="6156325" y="4508500"/>
            <a:ext cx="360363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00" name="Rectangle 28"/>
          <p:cNvSpPr>
            <a:spLocks noChangeArrowheads="1"/>
          </p:cNvSpPr>
          <p:nvPr/>
        </p:nvSpPr>
        <p:spPr bwMode="auto">
          <a:xfrm>
            <a:off x="6516688" y="4508500"/>
            <a:ext cx="360362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01" name="Rectangle 29"/>
          <p:cNvSpPr>
            <a:spLocks noChangeArrowheads="1"/>
          </p:cNvSpPr>
          <p:nvPr/>
        </p:nvSpPr>
        <p:spPr bwMode="auto">
          <a:xfrm>
            <a:off x="7235825" y="4508500"/>
            <a:ext cx="360363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02" name="Rectangle 30"/>
          <p:cNvSpPr>
            <a:spLocks noChangeArrowheads="1"/>
          </p:cNvSpPr>
          <p:nvPr/>
        </p:nvSpPr>
        <p:spPr bwMode="auto">
          <a:xfrm>
            <a:off x="6877050" y="4508500"/>
            <a:ext cx="360363" cy="360363"/>
          </a:xfrm>
          <a:prstGeom prst="rect">
            <a:avLst/>
          </a:prstGeom>
          <a:solidFill>
            <a:srgbClr val="FF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03" name="Rectangle 31"/>
          <p:cNvSpPr>
            <a:spLocks noChangeArrowheads="1"/>
          </p:cNvSpPr>
          <p:nvPr/>
        </p:nvSpPr>
        <p:spPr bwMode="auto">
          <a:xfrm>
            <a:off x="5435600" y="4868863"/>
            <a:ext cx="360363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0"/>
              <a:t>6</a:t>
            </a:r>
          </a:p>
        </p:txBody>
      </p:sp>
      <p:sp>
        <p:nvSpPr>
          <p:cNvPr id="3104" name="Rectangle 32"/>
          <p:cNvSpPr>
            <a:spLocks noChangeArrowheads="1"/>
          </p:cNvSpPr>
          <p:nvPr/>
        </p:nvSpPr>
        <p:spPr bwMode="auto">
          <a:xfrm>
            <a:off x="5795963" y="4868863"/>
            <a:ext cx="360362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05" name="Rectangle 33"/>
          <p:cNvSpPr>
            <a:spLocks noChangeArrowheads="1"/>
          </p:cNvSpPr>
          <p:nvPr/>
        </p:nvSpPr>
        <p:spPr bwMode="auto">
          <a:xfrm>
            <a:off x="6156325" y="4868863"/>
            <a:ext cx="360363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06" name="Rectangle 34"/>
          <p:cNvSpPr>
            <a:spLocks noChangeArrowheads="1"/>
          </p:cNvSpPr>
          <p:nvPr/>
        </p:nvSpPr>
        <p:spPr bwMode="auto">
          <a:xfrm>
            <a:off x="6516688" y="4868863"/>
            <a:ext cx="360362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07" name="Rectangle 35"/>
          <p:cNvSpPr>
            <a:spLocks noChangeArrowheads="1"/>
          </p:cNvSpPr>
          <p:nvPr/>
        </p:nvSpPr>
        <p:spPr bwMode="auto">
          <a:xfrm>
            <a:off x="6877050" y="4868863"/>
            <a:ext cx="360363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08" name="Rectangle 36"/>
          <p:cNvSpPr>
            <a:spLocks noChangeArrowheads="1"/>
          </p:cNvSpPr>
          <p:nvPr/>
        </p:nvSpPr>
        <p:spPr bwMode="auto">
          <a:xfrm>
            <a:off x="7235825" y="4868863"/>
            <a:ext cx="360363" cy="360362"/>
          </a:xfrm>
          <a:prstGeom prst="rect">
            <a:avLst/>
          </a:prstGeom>
          <a:solidFill>
            <a:srgbClr val="FF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09" name="Text Box 38"/>
          <p:cNvSpPr txBox="1">
            <a:spLocks noChangeArrowheads="1"/>
          </p:cNvSpPr>
          <p:nvPr/>
        </p:nvSpPr>
        <p:spPr bwMode="auto">
          <a:xfrm>
            <a:off x="323850" y="404813"/>
            <a:ext cx="2160588" cy="1930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0"/>
              <a:t>1.Степной цветок, имеющий самую разнообразную окраску.</a:t>
            </a:r>
          </a:p>
        </p:txBody>
      </p:sp>
      <p:sp>
        <p:nvSpPr>
          <p:cNvPr id="3110" name="Text Box 39"/>
          <p:cNvSpPr txBox="1">
            <a:spLocks noChangeArrowheads="1"/>
          </p:cNvSpPr>
          <p:nvPr/>
        </p:nvSpPr>
        <p:spPr bwMode="auto">
          <a:xfrm>
            <a:off x="2771775" y="404813"/>
            <a:ext cx="2376488" cy="1625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0"/>
              <a:t>2. Небольшая птица с тонким, острым клювом, живущая на озёрах и болотах</a:t>
            </a:r>
          </a:p>
        </p:txBody>
      </p:sp>
      <p:sp>
        <p:nvSpPr>
          <p:cNvPr id="3111" name="Text Box 42"/>
          <p:cNvSpPr txBox="1">
            <a:spLocks noChangeArrowheads="1"/>
          </p:cNvSpPr>
          <p:nvPr/>
        </p:nvSpPr>
        <p:spPr bwMode="auto">
          <a:xfrm>
            <a:off x="5508625" y="404813"/>
            <a:ext cx="2736850" cy="1016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0"/>
              <a:t>3. Вечнозелёное хвойное дерево тайги</a:t>
            </a:r>
            <a:r>
              <a:rPr lang="ru-RU" b="0"/>
              <a:t> </a:t>
            </a:r>
          </a:p>
        </p:txBody>
      </p:sp>
      <p:sp>
        <p:nvSpPr>
          <p:cNvPr id="3112" name="Text Box 43"/>
          <p:cNvSpPr txBox="1">
            <a:spLocks noChangeArrowheads="1"/>
          </p:cNvSpPr>
          <p:nvPr/>
        </p:nvSpPr>
        <p:spPr bwMode="auto">
          <a:xfrm>
            <a:off x="323850" y="2636838"/>
            <a:ext cx="2232025" cy="1320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0"/>
              <a:t>4. Крупное всеядное млекопитающее леса.</a:t>
            </a:r>
          </a:p>
        </p:txBody>
      </p:sp>
      <p:sp>
        <p:nvSpPr>
          <p:cNvPr id="3113" name="Text Box 44"/>
          <p:cNvSpPr txBox="1">
            <a:spLocks noChangeArrowheads="1"/>
          </p:cNvSpPr>
          <p:nvPr/>
        </p:nvSpPr>
        <p:spPr bwMode="auto">
          <a:xfrm>
            <a:off x="395288" y="5084763"/>
            <a:ext cx="2087562" cy="1016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0"/>
              <a:t>5   Замкнутый естественный водоём.</a:t>
            </a:r>
          </a:p>
        </p:txBody>
      </p:sp>
      <p:sp>
        <p:nvSpPr>
          <p:cNvPr id="3114" name="Text Box 45"/>
          <p:cNvSpPr txBox="1">
            <a:spLocks noChangeArrowheads="1"/>
          </p:cNvSpPr>
          <p:nvPr/>
        </p:nvSpPr>
        <p:spPr bwMode="auto">
          <a:xfrm>
            <a:off x="2916238" y="4581525"/>
            <a:ext cx="2016125" cy="1320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0"/>
              <a:t>6. Ягодный кустарник, растущий на болотах.</a:t>
            </a:r>
          </a:p>
        </p:txBody>
      </p:sp>
      <p:grpSp>
        <p:nvGrpSpPr>
          <p:cNvPr id="2" name="Group 48"/>
          <p:cNvGrpSpPr>
            <a:grpSpLocks/>
          </p:cNvGrpSpPr>
          <p:nvPr/>
        </p:nvGrpSpPr>
        <p:grpSpPr bwMode="auto">
          <a:xfrm>
            <a:off x="5435600" y="3068638"/>
            <a:ext cx="2520950" cy="360362"/>
            <a:chOff x="3424" y="1933"/>
            <a:chExt cx="1588" cy="227"/>
          </a:xfrm>
        </p:grpSpPr>
        <p:sp>
          <p:nvSpPr>
            <p:cNvPr id="3155" name="Rectangle 49"/>
            <p:cNvSpPr>
              <a:spLocks noChangeArrowheads="1"/>
            </p:cNvSpPr>
            <p:nvPr/>
          </p:nvSpPr>
          <p:spPr bwMode="auto">
            <a:xfrm>
              <a:off x="3424" y="1933"/>
              <a:ext cx="227" cy="227"/>
            </a:xfrm>
            <a:prstGeom prst="rect">
              <a:avLst/>
            </a:prstGeom>
            <a:solidFill>
              <a:srgbClr val="FF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т</a:t>
              </a:r>
            </a:p>
          </p:txBody>
        </p:sp>
        <p:sp>
          <p:nvSpPr>
            <p:cNvPr id="3156" name="Rectangle 50"/>
            <p:cNvSpPr>
              <a:spLocks noChangeArrowheads="1"/>
            </p:cNvSpPr>
            <p:nvPr/>
          </p:nvSpPr>
          <p:spPr bwMode="auto">
            <a:xfrm>
              <a:off x="3651" y="193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ю</a:t>
              </a:r>
            </a:p>
          </p:txBody>
        </p:sp>
        <p:sp>
          <p:nvSpPr>
            <p:cNvPr id="3157" name="Rectangle 51"/>
            <p:cNvSpPr>
              <a:spLocks noChangeArrowheads="1"/>
            </p:cNvSpPr>
            <p:nvPr/>
          </p:nvSpPr>
          <p:spPr bwMode="auto">
            <a:xfrm>
              <a:off x="3878" y="193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л</a:t>
              </a:r>
            </a:p>
          </p:txBody>
        </p:sp>
        <p:sp>
          <p:nvSpPr>
            <p:cNvPr id="3158" name="Rectangle 52"/>
            <p:cNvSpPr>
              <a:spLocks noChangeArrowheads="1"/>
            </p:cNvSpPr>
            <p:nvPr/>
          </p:nvSpPr>
          <p:spPr bwMode="auto">
            <a:xfrm>
              <a:off x="4105" y="193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ь</a:t>
              </a:r>
            </a:p>
          </p:txBody>
        </p:sp>
        <p:sp>
          <p:nvSpPr>
            <p:cNvPr id="3159" name="Rectangle 53"/>
            <p:cNvSpPr>
              <a:spLocks noChangeArrowheads="1"/>
            </p:cNvSpPr>
            <p:nvPr/>
          </p:nvSpPr>
          <p:spPr bwMode="auto">
            <a:xfrm>
              <a:off x="4332" y="193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п</a:t>
              </a:r>
            </a:p>
          </p:txBody>
        </p:sp>
        <p:sp>
          <p:nvSpPr>
            <p:cNvPr id="3160" name="Rectangle 54"/>
            <p:cNvSpPr>
              <a:spLocks noChangeArrowheads="1"/>
            </p:cNvSpPr>
            <p:nvPr/>
          </p:nvSpPr>
          <p:spPr bwMode="auto">
            <a:xfrm>
              <a:off x="4558" y="193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а</a:t>
              </a:r>
            </a:p>
          </p:txBody>
        </p:sp>
        <p:sp>
          <p:nvSpPr>
            <p:cNvPr id="3161" name="Rectangle 55"/>
            <p:cNvSpPr>
              <a:spLocks noChangeArrowheads="1"/>
            </p:cNvSpPr>
            <p:nvPr/>
          </p:nvSpPr>
          <p:spPr bwMode="auto">
            <a:xfrm>
              <a:off x="4785" y="193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н</a:t>
              </a:r>
            </a:p>
          </p:txBody>
        </p:sp>
      </p:grpSp>
      <p:pic>
        <p:nvPicPr>
          <p:cNvPr id="59448" name="Picture 5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404813"/>
            <a:ext cx="2160588" cy="193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57"/>
          <p:cNvGrpSpPr>
            <a:grpSpLocks/>
          </p:cNvGrpSpPr>
          <p:nvPr/>
        </p:nvGrpSpPr>
        <p:grpSpPr bwMode="auto">
          <a:xfrm>
            <a:off x="5500688" y="3429000"/>
            <a:ext cx="1801812" cy="360363"/>
            <a:chOff x="3424" y="2160"/>
            <a:chExt cx="1135" cy="227"/>
          </a:xfrm>
        </p:grpSpPr>
        <p:sp>
          <p:nvSpPr>
            <p:cNvPr id="3150" name="Rectangle 58"/>
            <p:cNvSpPr>
              <a:spLocks noChangeArrowheads="1"/>
            </p:cNvSpPr>
            <p:nvPr/>
          </p:nvSpPr>
          <p:spPr bwMode="auto">
            <a:xfrm>
              <a:off x="4332" y="2160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к</a:t>
              </a:r>
            </a:p>
          </p:txBody>
        </p:sp>
        <p:sp>
          <p:nvSpPr>
            <p:cNvPr id="3151" name="Rectangle 59"/>
            <p:cNvSpPr>
              <a:spLocks noChangeArrowheads="1"/>
            </p:cNvSpPr>
            <p:nvPr/>
          </p:nvSpPr>
          <p:spPr bwMode="auto">
            <a:xfrm>
              <a:off x="4105" y="2160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и</a:t>
              </a:r>
            </a:p>
          </p:txBody>
        </p:sp>
        <p:sp>
          <p:nvSpPr>
            <p:cNvPr id="3152" name="Rectangle 60"/>
            <p:cNvSpPr>
              <a:spLocks noChangeArrowheads="1"/>
            </p:cNvSpPr>
            <p:nvPr/>
          </p:nvSpPr>
          <p:spPr bwMode="auto">
            <a:xfrm>
              <a:off x="3878" y="2160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л</a:t>
              </a:r>
            </a:p>
          </p:txBody>
        </p:sp>
        <p:sp>
          <p:nvSpPr>
            <p:cNvPr id="3153" name="Rectangle 61"/>
            <p:cNvSpPr>
              <a:spLocks noChangeArrowheads="1"/>
            </p:cNvSpPr>
            <p:nvPr/>
          </p:nvSpPr>
          <p:spPr bwMode="auto">
            <a:xfrm>
              <a:off x="3651" y="2160"/>
              <a:ext cx="227" cy="227"/>
            </a:xfrm>
            <a:prstGeom prst="rect">
              <a:avLst/>
            </a:prstGeom>
            <a:solidFill>
              <a:srgbClr val="FF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у</a:t>
              </a:r>
            </a:p>
          </p:txBody>
        </p:sp>
        <p:sp>
          <p:nvSpPr>
            <p:cNvPr id="3154" name="Rectangle 62"/>
            <p:cNvSpPr>
              <a:spLocks noChangeArrowheads="1"/>
            </p:cNvSpPr>
            <p:nvPr/>
          </p:nvSpPr>
          <p:spPr bwMode="auto">
            <a:xfrm>
              <a:off x="3424" y="2160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к</a:t>
              </a:r>
            </a:p>
          </p:txBody>
        </p:sp>
      </p:grpSp>
      <p:pic>
        <p:nvPicPr>
          <p:cNvPr id="59455" name="Picture 6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71775" y="404813"/>
            <a:ext cx="2376488" cy="194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Group 64"/>
          <p:cNvGrpSpPr>
            <a:grpSpLocks/>
          </p:cNvGrpSpPr>
          <p:nvPr/>
        </p:nvGrpSpPr>
        <p:grpSpPr bwMode="auto">
          <a:xfrm>
            <a:off x="5076825" y="3789363"/>
            <a:ext cx="1800225" cy="360362"/>
            <a:chOff x="3198" y="2387"/>
            <a:chExt cx="1134" cy="227"/>
          </a:xfrm>
        </p:grpSpPr>
        <p:sp>
          <p:nvSpPr>
            <p:cNvPr id="3145" name="Rectangle 65"/>
            <p:cNvSpPr>
              <a:spLocks noChangeArrowheads="1"/>
            </p:cNvSpPr>
            <p:nvPr/>
          </p:nvSpPr>
          <p:spPr bwMode="auto">
            <a:xfrm>
              <a:off x="3198" y="2387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с</a:t>
              </a:r>
            </a:p>
          </p:txBody>
        </p:sp>
        <p:sp>
          <p:nvSpPr>
            <p:cNvPr id="3146" name="Rectangle 66"/>
            <p:cNvSpPr>
              <a:spLocks noChangeArrowheads="1"/>
            </p:cNvSpPr>
            <p:nvPr/>
          </p:nvSpPr>
          <p:spPr bwMode="auto">
            <a:xfrm>
              <a:off x="3424" y="2387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о</a:t>
              </a:r>
            </a:p>
          </p:txBody>
        </p:sp>
        <p:sp>
          <p:nvSpPr>
            <p:cNvPr id="3147" name="Rectangle 67"/>
            <p:cNvSpPr>
              <a:spLocks noChangeArrowheads="1"/>
            </p:cNvSpPr>
            <p:nvPr/>
          </p:nvSpPr>
          <p:spPr bwMode="auto">
            <a:xfrm>
              <a:off x="3651" y="2387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с</a:t>
              </a:r>
            </a:p>
          </p:txBody>
        </p:sp>
        <p:sp>
          <p:nvSpPr>
            <p:cNvPr id="3148" name="Rectangle 68"/>
            <p:cNvSpPr>
              <a:spLocks noChangeArrowheads="1"/>
            </p:cNvSpPr>
            <p:nvPr/>
          </p:nvSpPr>
          <p:spPr bwMode="auto">
            <a:xfrm>
              <a:off x="4105" y="2387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а</a:t>
              </a:r>
            </a:p>
          </p:txBody>
        </p:sp>
        <p:sp>
          <p:nvSpPr>
            <p:cNvPr id="3149" name="Rectangle 69"/>
            <p:cNvSpPr>
              <a:spLocks noChangeArrowheads="1"/>
            </p:cNvSpPr>
            <p:nvPr/>
          </p:nvSpPr>
          <p:spPr bwMode="auto">
            <a:xfrm>
              <a:off x="3878" y="2387"/>
              <a:ext cx="227" cy="227"/>
            </a:xfrm>
            <a:prstGeom prst="rect">
              <a:avLst/>
            </a:prstGeom>
            <a:solidFill>
              <a:srgbClr val="FF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н</a:t>
              </a:r>
            </a:p>
          </p:txBody>
        </p:sp>
      </p:grpSp>
      <p:pic>
        <p:nvPicPr>
          <p:cNvPr id="59462" name="Picture 7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8625" y="404813"/>
            <a:ext cx="2735263" cy="193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71"/>
          <p:cNvGrpSpPr>
            <a:grpSpLocks/>
          </p:cNvGrpSpPr>
          <p:nvPr/>
        </p:nvGrpSpPr>
        <p:grpSpPr bwMode="auto">
          <a:xfrm>
            <a:off x="5795963" y="4149725"/>
            <a:ext cx="2520950" cy="360363"/>
            <a:chOff x="3651" y="2614"/>
            <a:chExt cx="1588" cy="227"/>
          </a:xfrm>
        </p:grpSpPr>
        <p:sp>
          <p:nvSpPr>
            <p:cNvPr id="3138" name="Rectangle 72"/>
            <p:cNvSpPr>
              <a:spLocks noChangeArrowheads="1"/>
            </p:cNvSpPr>
            <p:nvPr/>
          </p:nvSpPr>
          <p:spPr bwMode="auto">
            <a:xfrm>
              <a:off x="3651" y="2614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м</a:t>
              </a:r>
            </a:p>
          </p:txBody>
        </p:sp>
        <p:sp>
          <p:nvSpPr>
            <p:cNvPr id="3139" name="Rectangle 73"/>
            <p:cNvSpPr>
              <a:spLocks noChangeArrowheads="1"/>
            </p:cNvSpPr>
            <p:nvPr/>
          </p:nvSpPr>
          <p:spPr bwMode="auto">
            <a:xfrm>
              <a:off x="3878" y="2614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е</a:t>
              </a:r>
            </a:p>
          </p:txBody>
        </p:sp>
        <p:sp>
          <p:nvSpPr>
            <p:cNvPr id="3140" name="Rectangle 74"/>
            <p:cNvSpPr>
              <a:spLocks noChangeArrowheads="1"/>
            </p:cNvSpPr>
            <p:nvPr/>
          </p:nvSpPr>
          <p:spPr bwMode="auto">
            <a:xfrm>
              <a:off x="5012" y="2614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ь</a:t>
              </a:r>
            </a:p>
          </p:txBody>
        </p:sp>
        <p:sp>
          <p:nvSpPr>
            <p:cNvPr id="3141" name="Rectangle 75"/>
            <p:cNvSpPr>
              <a:spLocks noChangeArrowheads="1"/>
            </p:cNvSpPr>
            <p:nvPr/>
          </p:nvSpPr>
          <p:spPr bwMode="auto">
            <a:xfrm>
              <a:off x="4785" y="2614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д</a:t>
              </a:r>
            </a:p>
          </p:txBody>
        </p:sp>
        <p:sp>
          <p:nvSpPr>
            <p:cNvPr id="3142" name="Rectangle 76"/>
            <p:cNvSpPr>
              <a:spLocks noChangeArrowheads="1"/>
            </p:cNvSpPr>
            <p:nvPr/>
          </p:nvSpPr>
          <p:spPr bwMode="auto">
            <a:xfrm>
              <a:off x="4558" y="2614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е</a:t>
              </a:r>
            </a:p>
          </p:txBody>
        </p:sp>
        <p:sp>
          <p:nvSpPr>
            <p:cNvPr id="3143" name="Rectangle 77"/>
            <p:cNvSpPr>
              <a:spLocks noChangeArrowheads="1"/>
            </p:cNvSpPr>
            <p:nvPr/>
          </p:nvSpPr>
          <p:spPr bwMode="auto">
            <a:xfrm>
              <a:off x="4332" y="2614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в</a:t>
              </a:r>
            </a:p>
          </p:txBody>
        </p:sp>
        <p:sp>
          <p:nvSpPr>
            <p:cNvPr id="3144" name="Rectangle 78"/>
            <p:cNvSpPr>
              <a:spLocks noChangeArrowheads="1"/>
            </p:cNvSpPr>
            <p:nvPr/>
          </p:nvSpPr>
          <p:spPr bwMode="auto">
            <a:xfrm>
              <a:off x="4105" y="2614"/>
              <a:ext cx="227" cy="227"/>
            </a:xfrm>
            <a:prstGeom prst="rect">
              <a:avLst/>
            </a:prstGeom>
            <a:solidFill>
              <a:srgbClr val="FF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д</a:t>
              </a:r>
            </a:p>
          </p:txBody>
        </p:sp>
      </p:grpSp>
      <p:pic>
        <p:nvPicPr>
          <p:cNvPr id="59471" name="Picture 7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3850" y="2492375"/>
            <a:ext cx="2232025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Group 80"/>
          <p:cNvGrpSpPr>
            <a:grpSpLocks/>
          </p:cNvGrpSpPr>
          <p:nvPr/>
        </p:nvGrpSpPr>
        <p:grpSpPr bwMode="auto">
          <a:xfrm>
            <a:off x="5795963" y="4508500"/>
            <a:ext cx="1800225" cy="360363"/>
            <a:chOff x="3651" y="2840"/>
            <a:chExt cx="1134" cy="227"/>
          </a:xfrm>
        </p:grpSpPr>
        <p:sp>
          <p:nvSpPr>
            <p:cNvPr id="3133" name="Rectangle 81"/>
            <p:cNvSpPr>
              <a:spLocks noChangeArrowheads="1"/>
            </p:cNvSpPr>
            <p:nvPr/>
          </p:nvSpPr>
          <p:spPr bwMode="auto">
            <a:xfrm>
              <a:off x="3651" y="2840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о</a:t>
              </a:r>
            </a:p>
          </p:txBody>
        </p:sp>
        <p:sp>
          <p:nvSpPr>
            <p:cNvPr id="3134" name="Rectangle 82"/>
            <p:cNvSpPr>
              <a:spLocks noChangeArrowheads="1"/>
            </p:cNvSpPr>
            <p:nvPr/>
          </p:nvSpPr>
          <p:spPr bwMode="auto">
            <a:xfrm>
              <a:off x="3878" y="2840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з</a:t>
              </a:r>
            </a:p>
          </p:txBody>
        </p:sp>
        <p:sp>
          <p:nvSpPr>
            <p:cNvPr id="3135" name="Rectangle 83"/>
            <p:cNvSpPr>
              <a:spLocks noChangeArrowheads="1"/>
            </p:cNvSpPr>
            <p:nvPr/>
          </p:nvSpPr>
          <p:spPr bwMode="auto">
            <a:xfrm>
              <a:off x="4105" y="2840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е</a:t>
              </a:r>
            </a:p>
          </p:txBody>
        </p:sp>
        <p:sp>
          <p:nvSpPr>
            <p:cNvPr id="3136" name="Rectangle 84"/>
            <p:cNvSpPr>
              <a:spLocks noChangeArrowheads="1"/>
            </p:cNvSpPr>
            <p:nvPr/>
          </p:nvSpPr>
          <p:spPr bwMode="auto">
            <a:xfrm>
              <a:off x="4558" y="2840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о</a:t>
              </a:r>
            </a:p>
          </p:txBody>
        </p:sp>
        <p:sp>
          <p:nvSpPr>
            <p:cNvPr id="3137" name="Rectangle 85"/>
            <p:cNvSpPr>
              <a:spLocks noChangeArrowheads="1"/>
            </p:cNvSpPr>
            <p:nvPr/>
          </p:nvSpPr>
          <p:spPr bwMode="auto">
            <a:xfrm>
              <a:off x="4332" y="2840"/>
              <a:ext cx="227" cy="227"/>
            </a:xfrm>
            <a:prstGeom prst="rect">
              <a:avLst/>
            </a:prstGeom>
            <a:solidFill>
              <a:srgbClr val="FF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р</a:t>
              </a:r>
            </a:p>
          </p:txBody>
        </p:sp>
      </p:grpSp>
      <p:pic>
        <p:nvPicPr>
          <p:cNvPr id="59478" name="Picture 8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3850" y="4724400"/>
            <a:ext cx="2274888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" name="Group 87"/>
          <p:cNvGrpSpPr>
            <a:grpSpLocks/>
          </p:cNvGrpSpPr>
          <p:nvPr/>
        </p:nvGrpSpPr>
        <p:grpSpPr bwMode="auto">
          <a:xfrm>
            <a:off x="5435600" y="4868863"/>
            <a:ext cx="2160588" cy="360362"/>
            <a:chOff x="3424" y="3067"/>
            <a:chExt cx="1361" cy="227"/>
          </a:xfrm>
        </p:grpSpPr>
        <p:sp>
          <p:nvSpPr>
            <p:cNvPr id="3127" name="Rectangle 88"/>
            <p:cNvSpPr>
              <a:spLocks noChangeArrowheads="1"/>
            </p:cNvSpPr>
            <p:nvPr/>
          </p:nvSpPr>
          <p:spPr bwMode="auto">
            <a:xfrm>
              <a:off x="3424" y="3067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к</a:t>
              </a:r>
            </a:p>
          </p:txBody>
        </p:sp>
        <p:sp>
          <p:nvSpPr>
            <p:cNvPr id="3128" name="Rectangle 89"/>
            <p:cNvSpPr>
              <a:spLocks noChangeArrowheads="1"/>
            </p:cNvSpPr>
            <p:nvPr/>
          </p:nvSpPr>
          <p:spPr bwMode="auto">
            <a:xfrm>
              <a:off x="3651" y="3067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л</a:t>
              </a:r>
            </a:p>
          </p:txBody>
        </p:sp>
        <p:sp>
          <p:nvSpPr>
            <p:cNvPr id="3129" name="Rectangle 90"/>
            <p:cNvSpPr>
              <a:spLocks noChangeArrowheads="1"/>
            </p:cNvSpPr>
            <p:nvPr/>
          </p:nvSpPr>
          <p:spPr bwMode="auto">
            <a:xfrm>
              <a:off x="3878" y="3067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ю</a:t>
              </a:r>
            </a:p>
          </p:txBody>
        </p:sp>
        <p:sp>
          <p:nvSpPr>
            <p:cNvPr id="3130" name="Rectangle 91"/>
            <p:cNvSpPr>
              <a:spLocks noChangeArrowheads="1"/>
            </p:cNvSpPr>
            <p:nvPr/>
          </p:nvSpPr>
          <p:spPr bwMode="auto">
            <a:xfrm>
              <a:off x="4105" y="3067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к</a:t>
              </a:r>
            </a:p>
          </p:txBody>
        </p:sp>
        <p:sp>
          <p:nvSpPr>
            <p:cNvPr id="3131" name="Rectangle 92"/>
            <p:cNvSpPr>
              <a:spLocks noChangeArrowheads="1"/>
            </p:cNvSpPr>
            <p:nvPr/>
          </p:nvSpPr>
          <p:spPr bwMode="auto">
            <a:xfrm>
              <a:off x="4332" y="3067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в</a:t>
              </a:r>
            </a:p>
          </p:txBody>
        </p:sp>
        <p:sp>
          <p:nvSpPr>
            <p:cNvPr id="3132" name="Rectangle 93"/>
            <p:cNvSpPr>
              <a:spLocks noChangeArrowheads="1"/>
            </p:cNvSpPr>
            <p:nvPr/>
          </p:nvSpPr>
          <p:spPr bwMode="auto">
            <a:xfrm>
              <a:off x="4558" y="3067"/>
              <a:ext cx="227" cy="227"/>
            </a:xfrm>
            <a:prstGeom prst="rect">
              <a:avLst/>
            </a:prstGeom>
            <a:solidFill>
              <a:srgbClr val="FF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а</a:t>
              </a:r>
            </a:p>
          </p:txBody>
        </p:sp>
      </p:grpSp>
      <p:pic>
        <p:nvPicPr>
          <p:cNvPr id="59486" name="Picture 9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771775" y="4149725"/>
            <a:ext cx="2200275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94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94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94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94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94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94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94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94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94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94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9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9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936625"/>
          </a:xfrm>
        </p:spPr>
        <p:txBody>
          <a:bodyPr/>
          <a:lstStyle/>
          <a:p>
            <a:pPr eaLnBrk="1" hangingPunct="1"/>
            <a:r>
              <a:rPr lang="ru-RU" sz="3600" b="1" i="1" smtClean="0">
                <a:solidFill>
                  <a:srgbClr val="CC0000"/>
                </a:solidFill>
              </a:rPr>
              <a:t>Секреты выживания</a:t>
            </a:r>
          </a:p>
        </p:txBody>
      </p:sp>
      <p:sp>
        <p:nvSpPr>
          <p:cNvPr id="62473" name="Rectangle 9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196975"/>
            <a:ext cx="4038600" cy="4929188"/>
          </a:xfrm>
          <a:noFill/>
          <a:ln>
            <a:solidFill>
              <a:schemeClr val="tx1"/>
            </a:solidFill>
          </a:ln>
        </p:spPr>
        <p:txBody>
          <a:bodyPr/>
          <a:lstStyle/>
          <a:p>
            <a:pPr marL="533400" indent="-533400" algn="ctr" eaLnBrk="1" hangingPunct="1">
              <a:lnSpc>
                <a:spcPct val="90000"/>
              </a:lnSpc>
              <a:buFontTx/>
              <a:buNone/>
            </a:pPr>
            <a:r>
              <a:rPr lang="ru-RU" sz="2400" b="1" smtClean="0"/>
              <a:t>Растения</a:t>
            </a:r>
          </a:p>
          <a:p>
            <a:pPr marL="533400" indent="-533400" eaLnBrk="1" hangingPunct="1">
              <a:lnSpc>
                <a:spcPct val="90000"/>
              </a:lnSpc>
              <a:buFontTx/>
              <a:buNone/>
            </a:pPr>
            <a:endParaRPr lang="ru-RU" sz="2400" b="1" smtClean="0"/>
          </a:p>
          <a:p>
            <a:pPr marL="533400" indent="-533400" eaLnBrk="1" hangingPunct="1">
              <a:lnSpc>
                <a:spcPct val="90000"/>
              </a:lnSpc>
              <a:buFontTx/>
              <a:buAutoNum type="arabicPeriod"/>
            </a:pPr>
            <a:r>
              <a:rPr lang="ru-RU" sz="2200" smtClean="0"/>
              <a:t>Нет корней, листьев, цветов ( мхи, лишайники).</a:t>
            </a:r>
          </a:p>
          <a:p>
            <a:pPr marL="533400" indent="-533400" eaLnBrk="1" hangingPunct="1">
              <a:lnSpc>
                <a:spcPct val="90000"/>
              </a:lnSpc>
              <a:buFontTx/>
              <a:buAutoNum type="arabicPeriod"/>
            </a:pPr>
            <a:r>
              <a:rPr lang="ru-RU" sz="2200" smtClean="0"/>
              <a:t>Мелкие листья и цветы.</a:t>
            </a:r>
          </a:p>
          <a:p>
            <a:pPr marL="533400" indent="-533400" eaLnBrk="1" hangingPunct="1">
              <a:lnSpc>
                <a:spcPct val="90000"/>
              </a:lnSpc>
              <a:buFontTx/>
              <a:buAutoNum type="arabicPeriod"/>
            </a:pPr>
            <a:r>
              <a:rPr lang="ru-RU" sz="2200" smtClean="0"/>
              <a:t>Тесно прижимаются друг к другу и к земле, образуя сплошной ковёр (подушку).</a:t>
            </a:r>
          </a:p>
          <a:p>
            <a:pPr marL="533400" indent="-533400" eaLnBrk="1" hangingPunct="1">
              <a:lnSpc>
                <a:spcPct val="90000"/>
              </a:lnSpc>
              <a:buFontTx/>
              <a:buAutoNum type="arabicPeriod"/>
            </a:pPr>
            <a:r>
              <a:rPr lang="ru-RU" sz="2200" smtClean="0"/>
              <a:t>Корневая система развивается горизонтально, стелется по земле.</a:t>
            </a:r>
          </a:p>
        </p:txBody>
      </p:sp>
      <p:sp>
        <p:nvSpPr>
          <p:cNvPr id="62474" name="Rectangle 10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196975"/>
            <a:ext cx="4038600" cy="4929188"/>
          </a:xfrm>
          <a:noFill/>
          <a:ln>
            <a:solidFill>
              <a:schemeClr val="tx1"/>
            </a:solidFill>
          </a:ln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2400" b="1" smtClean="0"/>
              <a:t>Животные</a:t>
            </a:r>
          </a:p>
          <a:p>
            <a:pPr eaLnBrk="1" hangingPunct="1">
              <a:buFontTx/>
              <a:buNone/>
            </a:pPr>
            <a:endParaRPr lang="ru-RU" sz="2400" b="1" smtClean="0"/>
          </a:p>
          <a:p>
            <a:pPr eaLnBrk="1" hangingPunct="1">
              <a:buFontTx/>
              <a:buNone/>
            </a:pPr>
            <a:r>
              <a:rPr lang="ru-RU" sz="2200" smtClean="0"/>
              <a:t>1. Миграция на юг.</a:t>
            </a:r>
          </a:p>
          <a:p>
            <a:pPr eaLnBrk="1" hangingPunct="1">
              <a:buFontTx/>
              <a:buNone/>
            </a:pPr>
            <a:r>
              <a:rPr lang="ru-RU" sz="2200" smtClean="0"/>
              <a:t>2. Тёплый мех, густая шерсть </a:t>
            </a:r>
          </a:p>
          <a:p>
            <a:pPr eaLnBrk="1" hangingPunct="1">
              <a:buFontTx/>
              <a:buNone/>
            </a:pPr>
            <a:r>
              <a:rPr lang="ru-RU" sz="2200" smtClean="0"/>
              <a:t>     и перья.</a:t>
            </a:r>
          </a:p>
          <a:p>
            <a:pPr eaLnBrk="1" hangingPunct="1">
              <a:buFontTx/>
              <a:buNone/>
            </a:pPr>
            <a:r>
              <a:rPr lang="ru-RU" sz="2200" smtClean="0"/>
              <a:t>3. Наличие корма под снегом</a:t>
            </a:r>
          </a:p>
          <a:p>
            <a:pPr eaLnBrk="1" hangingPunct="1">
              <a:buFontTx/>
              <a:buNone/>
            </a:pPr>
            <a:r>
              <a:rPr lang="ru-RU" sz="2200" smtClean="0"/>
              <a:t>   (вечнозелёных растений).</a:t>
            </a:r>
          </a:p>
          <a:p>
            <a:pPr eaLnBrk="1" hangingPunct="1">
              <a:buFontTx/>
              <a:buNone/>
            </a:pPr>
            <a:r>
              <a:rPr lang="ru-RU" sz="2200" smtClean="0"/>
              <a:t>4. Защитная окраска.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6" grpId="0"/>
      <p:bldP spid="62473" grpId="0" build="p" animBg="1"/>
      <p:bldP spid="62474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5" descr="b5g0406i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25" y="1500188"/>
            <a:ext cx="3924300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7" descr="l01099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29250" y="4000500"/>
            <a:ext cx="3527425" cy="263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8" descr="s0110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43563" y="785813"/>
            <a:ext cx="2520950" cy="3065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1" name="Text Box 10"/>
          <p:cNvSpPr txBox="1">
            <a:spLocks noChangeArrowheads="1"/>
          </p:cNvSpPr>
          <p:nvPr/>
        </p:nvSpPr>
        <p:spPr bwMode="auto">
          <a:xfrm>
            <a:off x="1928813" y="857250"/>
            <a:ext cx="23764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>
                <a:solidFill>
                  <a:srgbClr val="7030A0"/>
                </a:solidFill>
              </a:rPr>
              <a:t>МХИ</a:t>
            </a:r>
            <a:r>
              <a:rPr lang="ru-RU" sz="2000" b="0"/>
              <a:t>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0"/>
            <a:ext cx="8668527" cy="83099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80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Растительный мир тундры</a:t>
            </a:r>
          </a:p>
        </p:txBody>
      </p:sp>
      <p:pic>
        <p:nvPicPr>
          <p:cNvPr id="19463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872624">
            <a:off x="2371725" y="4654550"/>
            <a:ext cx="1990725" cy="150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4" name="Picture 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-899662">
            <a:off x="153988" y="4657725"/>
            <a:ext cx="1952625" cy="144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5" name="TextBox 8"/>
          <p:cNvSpPr txBox="1">
            <a:spLocks noChangeArrowheads="1"/>
          </p:cNvSpPr>
          <p:nvPr/>
        </p:nvSpPr>
        <p:spPr bwMode="auto">
          <a:xfrm>
            <a:off x="1357313" y="6000750"/>
            <a:ext cx="15113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0000CC"/>
                </a:solidFill>
              </a:rPr>
              <a:t>     Ягель-</a:t>
            </a:r>
          </a:p>
          <a:p>
            <a:r>
              <a:rPr lang="ru-RU">
                <a:solidFill>
                  <a:srgbClr val="0000CC"/>
                </a:solidFill>
              </a:rPr>
              <a:t>олений мох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5" descr="лиш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571500"/>
            <a:ext cx="4343400" cy="322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Text Box 7"/>
          <p:cNvSpPr txBox="1">
            <a:spLocks noChangeArrowheads="1"/>
          </p:cNvSpPr>
          <p:nvPr/>
        </p:nvSpPr>
        <p:spPr bwMode="auto">
          <a:xfrm>
            <a:off x="1116013" y="0"/>
            <a:ext cx="6769100" cy="98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>
                <a:solidFill>
                  <a:srgbClr val="0000CC"/>
                </a:solidFill>
              </a:rPr>
              <a:t>ЛИШАЙНИКИ </a:t>
            </a:r>
          </a:p>
          <a:p>
            <a:pPr>
              <a:spcBef>
                <a:spcPct val="50000"/>
              </a:spcBef>
            </a:pPr>
            <a:endParaRPr lang="ru-RU" sz="2000"/>
          </a:p>
        </p:txBody>
      </p:sp>
      <p:pic>
        <p:nvPicPr>
          <p:cNvPr id="20484" name="Picture 8" descr="biol22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5" y="3741738"/>
            <a:ext cx="4429125" cy="311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11" descr="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0825" y="2636838"/>
            <a:ext cx="4362450" cy="401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12" descr="мох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50" y="571500"/>
            <a:ext cx="4248150" cy="396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8" descr="камнеломк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260350"/>
            <a:ext cx="2749550" cy="188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Text Box 11"/>
          <p:cNvSpPr txBox="1">
            <a:spLocks noChangeArrowheads="1"/>
          </p:cNvSpPr>
          <p:nvPr/>
        </p:nvSpPr>
        <p:spPr bwMode="auto">
          <a:xfrm>
            <a:off x="285750" y="2143125"/>
            <a:ext cx="23764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/>
              <a:t>Камнеломка</a:t>
            </a:r>
          </a:p>
        </p:txBody>
      </p:sp>
      <p:pic>
        <p:nvPicPr>
          <p:cNvPr id="21508" name="Picture 15" descr="морош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6825" y="260350"/>
            <a:ext cx="1873250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16" descr="брус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43250" y="285750"/>
            <a:ext cx="1771650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17" descr="голуб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092950" y="260350"/>
            <a:ext cx="1771650" cy="190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1" name="Text Box 19"/>
          <p:cNvSpPr txBox="1">
            <a:spLocks noChangeArrowheads="1"/>
          </p:cNvSpPr>
          <p:nvPr/>
        </p:nvSpPr>
        <p:spPr bwMode="auto">
          <a:xfrm>
            <a:off x="3132138" y="2133600"/>
            <a:ext cx="5832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    Брусника               Морошка              Голубика</a:t>
            </a:r>
          </a:p>
        </p:txBody>
      </p:sp>
      <p:sp>
        <p:nvSpPr>
          <p:cNvPr id="21512" name="Прямоугольник 11"/>
          <p:cNvSpPr>
            <a:spLocks noChangeArrowheads="1"/>
          </p:cNvSpPr>
          <p:nvPr/>
        </p:nvSpPr>
        <p:spPr bwMode="auto">
          <a:xfrm>
            <a:off x="2000250" y="2428875"/>
            <a:ext cx="4572000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/>
              <a:t>В короткие месяцы лета тундра превращается в цветочный и ягодный сад. Она пестрит яркими венчиками лепестков, огоньками светятся бусинки брусники, клюквы, морошки, голубеет сизоватая голубика. </a:t>
            </a:r>
          </a:p>
        </p:txBody>
      </p:sp>
      <p:pic>
        <p:nvPicPr>
          <p:cNvPr id="21513" name="Picture 1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15000" y="4568825"/>
            <a:ext cx="3429000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4" name="Picture 14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664325" y="2571750"/>
            <a:ext cx="2179638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5" name="Picture 15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0" y="4643438"/>
            <a:ext cx="2936875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6" name="Picture 16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07950" y="2500313"/>
            <a:ext cx="1863725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7" name="TextBox 18"/>
          <p:cNvSpPr txBox="1">
            <a:spLocks noChangeArrowheads="1"/>
          </p:cNvSpPr>
          <p:nvPr/>
        </p:nvSpPr>
        <p:spPr bwMode="auto">
          <a:xfrm>
            <a:off x="7286625" y="4214813"/>
            <a:ext cx="10525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Клюква</a:t>
            </a:r>
          </a:p>
        </p:txBody>
      </p:sp>
      <p:sp>
        <p:nvSpPr>
          <p:cNvPr id="21518" name="TextBox 19"/>
          <p:cNvSpPr txBox="1">
            <a:spLocks noChangeArrowheads="1"/>
          </p:cNvSpPr>
          <p:nvPr/>
        </p:nvSpPr>
        <p:spPr bwMode="auto">
          <a:xfrm>
            <a:off x="357188" y="4071938"/>
            <a:ext cx="12954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Водяника</a:t>
            </a:r>
          </a:p>
        </p:txBody>
      </p:sp>
      <p:sp>
        <p:nvSpPr>
          <p:cNvPr id="21519" name="TextBox 20"/>
          <p:cNvSpPr txBox="1">
            <a:spLocks noChangeArrowheads="1"/>
          </p:cNvSpPr>
          <p:nvPr/>
        </p:nvSpPr>
        <p:spPr bwMode="auto">
          <a:xfrm>
            <a:off x="2928938" y="4826000"/>
            <a:ext cx="28575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Черника</a:t>
            </a:r>
          </a:p>
        </p:txBody>
      </p:sp>
      <p:pic>
        <p:nvPicPr>
          <p:cNvPr id="21520" name="Picture 17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286125" y="4643438"/>
            <a:ext cx="2225675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7" descr="калужниц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4357688"/>
            <a:ext cx="3384550" cy="220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9" descr="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333375"/>
            <a:ext cx="4603750" cy="345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2" name="TextBox 5"/>
          <p:cNvSpPr txBox="1">
            <a:spLocks noChangeArrowheads="1"/>
          </p:cNvSpPr>
          <p:nvPr/>
        </p:nvSpPr>
        <p:spPr bwMode="auto">
          <a:xfrm>
            <a:off x="2000250" y="3857625"/>
            <a:ext cx="1016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дриада</a:t>
            </a:r>
          </a:p>
        </p:txBody>
      </p:sp>
      <p:pic>
        <p:nvPicPr>
          <p:cNvPr id="22533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29188" y="214313"/>
            <a:ext cx="4013200" cy="269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4" name="TextBox 11"/>
          <p:cNvSpPr txBox="1">
            <a:spLocks noChangeArrowheads="1"/>
          </p:cNvSpPr>
          <p:nvPr/>
        </p:nvSpPr>
        <p:spPr bwMode="auto">
          <a:xfrm>
            <a:off x="7286625" y="2928938"/>
            <a:ext cx="12604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вероника</a:t>
            </a:r>
          </a:p>
        </p:txBody>
      </p:sp>
      <p:pic>
        <p:nvPicPr>
          <p:cNvPr id="22535" name="Picture 1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643313" y="3857625"/>
            <a:ext cx="2647950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6" name="TextBox 13"/>
          <p:cNvSpPr txBox="1">
            <a:spLocks noChangeArrowheads="1"/>
          </p:cNvSpPr>
          <p:nvPr/>
        </p:nvSpPr>
        <p:spPr bwMode="auto">
          <a:xfrm>
            <a:off x="4714875" y="6286500"/>
            <a:ext cx="10604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пушица</a:t>
            </a:r>
          </a:p>
        </p:txBody>
      </p:sp>
      <p:pic>
        <p:nvPicPr>
          <p:cNvPr id="22537" name="Picture 1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429375" y="3643313"/>
            <a:ext cx="273685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8" name="TextBox 15"/>
          <p:cNvSpPr txBox="1">
            <a:spLocks noChangeArrowheads="1"/>
          </p:cNvSpPr>
          <p:nvPr/>
        </p:nvSpPr>
        <p:spPr bwMode="auto">
          <a:xfrm>
            <a:off x="6500813" y="6215063"/>
            <a:ext cx="24288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Арктическая роза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5" y="0"/>
            <a:ext cx="7620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TextBox 2"/>
          <p:cNvSpPr txBox="1">
            <a:spLocks noChangeArrowheads="1"/>
          </p:cNvSpPr>
          <p:nvPr/>
        </p:nvSpPr>
        <p:spPr bwMode="auto">
          <a:xfrm>
            <a:off x="3357563" y="428625"/>
            <a:ext cx="30146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0000CC"/>
                </a:solidFill>
              </a:rPr>
              <a:t>Заяцкий остров</a:t>
            </a:r>
          </a:p>
        </p:txBody>
      </p:sp>
      <p:sp>
        <p:nvSpPr>
          <p:cNvPr id="23556" name="TextBox 3"/>
          <p:cNvSpPr txBox="1">
            <a:spLocks noChangeArrowheads="1"/>
          </p:cNvSpPr>
          <p:nvPr/>
        </p:nvSpPr>
        <p:spPr bwMode="auto">
          <a:xfrm>
            <a:off x="3429000" y="6000750"/>
            <a:ext cx="24749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0000CC"/>
                </a:solidFill>
              </a:rPr>
              <a:t>Лес тундры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0"/>
            <a:ext cx="8667750" cy="602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TextBox 4"/>
          <p:cNvSpPr txBox="1">
            <a:spLocks noChangeArrowheads="1"/>
          </p:cNvSpPr>
          <p:nvPr/>
        </p:nvSpPr>
        <p:spPr bwMode="auto">
          <a:xfrm>
            <a:off x="3857625" y="6143625"/>
            <a:ext cx="23161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0000CC"/>
                </a:solidFill>
              </a:rPr>
              <a:t>Полярная ива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8" descr="ив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285750"/>
            <a:ext cx="278130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11" descr="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25" y="285750"/>
            <a:ext cx="3884613" cy="488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13" descr="ива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5288" y="3429000"/>
            <a:ext cx="4248150" cy="318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9" name="Text Box 17"/>
          <p:cNvSpPr txBox="1">
            <a:spLocks noChangeArrowheads="1"/>
          </p:cNvSpPr>
          <p:nvPr/>
        </p:nvSpPr>
        <p:spPr bwMode="auto">
          <a:xfrm>
            <a:off x="5072063" y="5357813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>
                <a:solidFill>
                  <a:srgbClr val="0000FF"/>
                </a:solidFill>
              </a:rPr>
              <a:t>   Полярная ива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Rectangle 5"/>
          <p:cNvSpPr>
            <a:spLocks noChangeArrowheads="1"/>
          </p:cNvSpPr>
          <p:nvPr/>
        </p:nvSpPr>
        <p:spPr bwMode="auto">
          <a:xfrm>
            <a:off x="1785938" y="1428750"/>
            <a:ext cx="590550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2400" dirty="0">
              <a:solidFill>
                <a:srgbClr val="9966FF"/>
              </a:solidFill>
            </a:endParaRPr>
          </a:p>
          <a:p>
            <a:pPr algn="ctr"/>
            <a:r>
              <a:rPr lang="ru-RU" sz="2400" dirty="0">
                <a:solidFill>
                  <a:srgbClr val="9966FF"/>
                </a:solidFill>
              </a:rPr>
              <a:t>Тундра</a:t>
            </a:r>
          </a:p>
          <a:p>
            <a:endParaRPr lang="ru-RU" sz="2400" dirty="0">
              <a:solidFill>
                <a:srgbClr val="9966FF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ru-RU" sz="2400" dirty="0">
                <a:solidFill>
                  <a:srgbClr val="9966FF"/>
                </a:solidFill>
              </a:rPr>
              <a:t>  Суровый климат: долгая морозная зима (до – 50), сильные ветры.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>
                <a:solidFill>
                  <a:srgbClr val="9966FF"/>
                </a:solidFill>
              </a:rPr>
              <a:t>  8-9 месяцев длится полярная ночь.     Солнце не поднимается над горизонтом.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>
                <a:solidFill>
                  <a:srgbClr val="9966FF"/>
                </a:solidFill>
              </a:rPr>
              <a:t>  Лето длится 2-3 месяца.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>
                <a:solidFill>
                  <a:srgbClr val="9966FF"/>
                </a:solidFill>
              </a:rPr>
              <a:t>  Почва неплодородная. Царство вечной мерзлоты.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0"/>
            <a:ext cx="8643938" cy="648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TextBox 2"/>
          <p:cNvSpPr txBox="1">
            <a:spLocks noChangeArrowheads="1"/>
          </p:cNvSpPr>
          <p:nvPr/>
        </p:nvSpPr>
        <p:spPr bwMode="auto">
          <a:xfrm>
            <a:off x="5286375" y="6334125"/>
            <a:ext cx="3603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0000CC"/>
                </a:solidFill>
              </a:rPr>
              <a:t>Карликовая берёза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1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03913" y="4383088"/>
            <a:ext cx="3240087" cy="247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20" descr="сокол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3" y="1571625"/>
            <a:ext cx="2546350" cy="384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Text Box 21"/>
          <p:cNvSpPr txBox="1">
            <a:spLocks noChangeArrowheads="1"/>
          </p:cNvSpPr>
          <p:nvPr/>
        </p:nvSpPr>
        <p:spPr bwMode="auto">
          <a:xfrm>
            <a:off x="0" y="5429250"/>
            <a:ext cx="28082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       Сокол-сапсан</a:t>
            </a:r>
          </a:p>
        </p:txBody>
      </p:sp>
      <p:sp>
        <p:nvSpPr>
          <p:cNvPr id="11269" name="Text Box 22"/>
          <p:cNvSpPr txBox="1">
            <a:spLocks noChangeArrowheads="1"/>
          </p:cNvSpPr>
          <p:nvPr/>
        </p:nvSpPr>
        <p:spPr bwMode="auto">
          <a:xfrm>
            <a:off x="6286500" y="3857625"/>
            <a:ext cx="26638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/>
              <a:t>  БЕЛАЯ  КУРОПАТКА</a:t>
            </a:r>
            <a:endParaRPr lang="ru-RU" sz="1600" b="0"/>
          </a:p>
        </p:txBody>
      </p:sp>
      <p:pic>
        <p:nvPicPr>
          <p:cNvPr id="11270" name="Picture 24" descr="сова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14625" y="3760788"/>
            <a:ext cx="2930525" cy="309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1" name="Text Box 25"/>
          <p:cNvSpPr txBox="1">
            <a:spLocks noChangeArrowheads="1"/>
          </p:cNvSpPr>
          <p:nvPr/>
        </p:nvSpPr>
        <p:spPr bwMode="auto">
          <a:xfrm>
            <a:off x="714375" y="6072188"/>
            <a:ext cx="2232025" cy="61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                                                               </a:t>
            </a:r>
            <a:r>
              <a:rPr lang="ru-RU" sz="1600"/>
              <a:t>БЕЛАЯ СОВА</a:t>
            </a:r>
            <a:r>
              <a:rPr lang="ru-RU" sz="1600" b="0"/>
              <a:t> </a:t>
            </a:r>
          </a:p>
        </p:txBody>
      </p:sp>
      <p:pic>
        <p:nvPicPr>
          <p:cNvPr id="11272" name="Picture 26" descr="гуси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916238" y="1071563"/>
            <a:ext cx="6227762" cy="234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3" name="Text Box 27"/>
          <p:cNvSpPr txBox="1">
            <a:spLocks noChangeArrowheads="1"/>
          </p:cNvSpPr>
          <p:nvPr/>
        </p:nvSpPr>
        <p:spPr bwMode="auto">
          <a:xfrm>
            <a:off x="2857500" y="3357563"/>
            <a:ext cx="30718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/>
              <a:t>Белые гуси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00034" y="214290"/>
            <a:ext cx="8318817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Животный мир тундры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Прямоугольник 1"/>
          <p:cNvSpPr>
            <a:spLocks noChangeArrowheads="1"/>
          </p:cNvSpPr>
          <p:nvPr/>
        </p:nvSpPr>
        <p:spPr bwMode="auto">
          <a:xfrm>
            <a:off x="428625" y="285750"/>
            <a:ext cx="8143875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solidFill>
                  <a:srgbClr val="0000CC"/>
                </a:solidFill>
              </a:rPr>
              <a:t>В период гнездования в тундру слетается огромное количество птиц</a:t>
            </a:r>
          </a:p>
        </p:txBody>
      </p:sp>
      <p:pic>
        <p:nvPicPr>
          <p:cNvPr id="1229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1714500"/>
            <a:ext cx="26352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2" name="TextBox 3"/>
          <p:cNvSpPr txBox="1">
            <a:spLocks noChangeArrowheads="1"/>
          </p:cNvSpPr>
          <p:nvPr/>
        </p:nvSpPr>
        <p:spPr bwMode="auto">
          <a:xfrm>
            <a:off x="500063" y="3714750"/>
            <a:ext cx="20002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Розовая чайка</a:t>
            </a:r>
          </a:p>
        </p:txBody>
      </p:sp>
      <p:pic>
        <p:nvPicPr>
          <p:cNvPr id="1229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8" y="2143125"/>
            <a:ext cx="2143125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143240" y="2000240"/>
            <a:ext cx="452047" cy="3714775"/>
          </a:xfrm>
          <a:prstGeom prst="rect">
            <a:avLst/>
          </a:prstGeom>
          <a:noFill/>
        </p:spPr>
        <p:txBody>
          <a:bodyPr vert="wordArtVert">
            <a:spAutoFit/>
          </a:bodyPr>
          <a:lstStyle/>
          <a:p>
            <a:pPr>
              <a:defRPr/>
            </a:pPr>
            <a:r>
              <a:rPr lang="ru-RU" sz="1600" dirty="0"/>
              <a:t>Белый журавль</a:t>
            </a:r>
          </a:p>
        </p:txBody>
      </p:sp>
      <p:pic>
        <p:nvPicPr>
          <p:cNvPr id="12295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6500" y="1357313"/>
            <a:ext cx="2524125" cy="2322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6" name="TextBox 7"/>
          <p:cNvSpPr txBox="1">
            <a:spLocks noChangeArrowheads="1"/>
          </p:cNvSpPr>
          <p:nvPr/>
        </p:nvSpPr>
        <p:spPr bwMode="auto">
          <a:xfrm>
            <a:off x="6357938" y="3786188"/>
            <a:ext cx="24098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Белоклювая гагара</a:t>
            </a:r>
          </a:p>
        </p:txBody>
      </p:sp>
      <p:pic>
        <p:nvPicPr>
          <p:cNvPr id="12297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86500" y="4429125"/>
            <a:ext cx="2414588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8" name="TextBox 9"/>
          <p:cNvSpPr txBox="1">
            <a:spLocks noChangeArrowheads="1"/>
          </p:cNvSpPr>
          <p:nvPr/>
        </p:nvSpPr>
        <p:spPr bwMode="auto">
          <a:xfrm>
            <a:off x="6858000" y="6215063"/>
            <a:ext cx="10890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Чечётка</a:t>
            </a:r>
          </a:p>
        </p:txBody>
      </p:sp>
      <p:pic>
        <p:nvPicPr>
          <p:cNvPr id="12299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50" y="4429125"/>
            <a:ext cx="2444750" cy="182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300" name="TextBox 11"/>
          <p:cNvSpPr txBox="1">
            <a:spLocks noChangeArrowheads="1"/>
          </p:cNvSpPr>
          <p:nvPr/>
        </p:nvSpPr>
        <p:spPr bwMode="auto">
          <a:xfrm>
            <a:off x="571500" y="6286500"/>
            <a:ext cx="19034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Очковая гага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6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4356100" y="765175"/>
            <a:ext cx="4319588" cy="2338388"/>
          </a:xfrm>
        </p:spPr>
      </p:pic>
      <p:pic>
        <p:nvPicPr>
          <p:cNvPr id="13315" name="Picture 8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4"/>
          <a:srcRect/>
          <a:stretch>
            <a:fillRect/>
          </a:stretch>
        </p:blipFill>
        <p:spPr>
          <a:xfrm>
            <a:off x="4140200" y="3429000"/>
            <a:ext cx="1866900" cy="2663825"/>
          </a:xfrm>
          <a:noFill/>
        </p:spPr>
      </p:pic>
      <p:sp>
        <p:nvSpPr>
          <p:cNvPr id="13316" name="Text Box 9"/>
          <p:cNvSpPr txBox="1">
            <a:spLocks noChangeArrowheads="1"/>
          </p:cNvSpPr>
          <p:nvPr/>
        </p:nvSpPr>
        <p:spPr bwMode="auto">
          <a:xfrm>
            <a:off x="3995738" y="6165850"/>
            <a:ext cx="2089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/>
              <a:t>  Кулик</a:t>
            </a:r>
          </a:p>
        </p:txBody>
      </p:sp>
      <p:pic>
        <p:nvPicPr>
          <p:cNvPr id="13317" name="Picture 1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56325" y="3429000"/>
            <a:ext cx="2636838" cy="267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8" name="Text Box 12"/>
          <p:cNvSpPr txBox="1">
            <a:spLocks noChangeArrowheads="1"/>
          </p:cNvSpPr>
          <p:nvPr/>
        </p:nvSpPr>
        <p:spPr bwMode="auto">
          <a:xfrm>
            <a:off x="6156325" y="6237288"/>
            <a:ext cx="25193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/>
              <a:t>     ГАГАРА</a:t>
            </a:r>
          </a:p>
        </p:txBody>
      </p:sp>
      <p:pic>
        <p:nvPicPr>
          <p:cNvPr id="13319" name="Picture 13" descr="сова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50825" y="765175"/>
            <a:ext cx="3738563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0" name="Text Box 14"/>
          <p:cNvSpPr txBox="1">
            <a:spLocks noChangeArrowheads="1"/>
          </p:cNvSpPr>
          <p:nvPr/>
        </p:nvSpPr>
        <p:spPr bwMode="auto">
          <a:xfrm>
            <a:off x="1116013" y="5157788"/>
            <a:ext cx="23034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Полярная сова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 descr="олен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500313"/>
            <a:ext cx="5910263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5" descr="овцебык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14825" y="0"/>
            <a:ext cx="4829175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Text Box 6"/>
          <p:cNvSpPr txBox="1">
            <a:spLocks noChangeArrowheads="1"/>
          </p:cNvSpPr>
          <p:nvPr/>
        </p:nvSpPr>
        <p:spPr bwMode="auto">
          <a:xfrm>
            <a:off x="1357313" y="6215063"/>
            <a:ext cx="29162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/>
              <a:t>Северные олени</a:t>
            </a:r>
          </a:p>
        </p:txBody>
      </p:sp>
      <p:sp>
        <p:nvSpPr>
          <p:cNvPr id="14341" name="Text Box 7"/>
          <p:cNvSpPr txBox="1">
            <a:spLocks noChangeArrowheads="1"/>
          </p:cNvSpPr>
          <p:nvPr/>
        </p:nvSpPr>
        <p:spPr bwMode="auto">
          <a:xfrm>
            <a:off x="6215063" y="3143250"/>
            <a:ext cx="1944687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      </a:t>
            </a:r>
            <a:r>
              <a:rPr lang="ru-RU" sz="2400"/>
              <a:t>Овцебыки</a:t>
            </a:r>
          </a:p>
        </p:txBody>
      </p:sp>
      <p:sp>
        <p:nvSpPr>
          <p:cNvPr id="14342" name="Text Box 9"/>
          <p:cNvSpPr txBox="1">
            <a:spLocks noChangeArrowheads="1"/>
          </p:cNvSpPr>
          <p:nvPr/>
        </p:nvSpPr>
        <p:spPr bwMode="auto">
          <a:xfrm>
            <a:off x="6786563" y="6215063"/>
            <a:ext cx="17287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/>
              <a:t>Волк</a:t>
            </a:r>
          </a:p>
        </p:txBody>
      </p:sp>
      <p:pic>
        <p:nvPicPr>
          <p:cNvPr id="14343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4429125" cy="331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4" name="TextBox 8"/>
          <p:cNvSpPr txBox="1">
            <a:spLocks noChangeArrowheads="1"/>
          </p:cNvSpPr>
          <p:nvPr/>
        </p:nvSpPr>
        <p:spPr bwMode="auto">
          <a:xfrm>
            <a:off x="428625" y="2857500"/>
            <a:ext cx="13779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Горностай</a:t>
            </a:r>
          </a:p>
        </p:txBody>
      </p:sp>
      <p:pic>
        <p:nvPicPr>
          <p:cNvPr id="14345" name="Picture 1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00750" y="4071938"/>
            <a:ext cx="3143250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 descr="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63" y="214313"/>
            <a:ext cx="3235325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Text Box 5"/>
          <p:cNvSpPr txBox="1">
            <a:spLocks noChangeArrowheads="1"/>
          </p:cNvSpPr>
          <p:nvPr/>
        </p:nvSpPr>
        <p:spPr bwMode="auto">
          <a:xfrm>
            <a:off x="4786314" y="357166"/>
            <a:ext cx="485518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wordArtVert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dirty="0"/>
              <a:t>ЛЕММИНГИ</a:t>
            </a:r>
            <a:r>
              <a:rPr lang="ru-RU" b="0" dirty="0"/>
              <a:t> </a:t>
            </a:r>
          </a:p>
        </p:txBody>
      </p:sp>
      <p:sp>
        <p:nvSpPr>
          <p:cNvPr id="11269" name="Text Box 6"/>
          <p:cNvSpPr txBox="1">
            <a:spLocks noChangeArrowheads="1"/>
          </p:cNvSpPr>
          <p:nvPr/>
        </p:nvSpPr>
        <p:spPr bwMode="auto">
          <a:xfrm>
            <a:off x="4357686" y="4857760"/>
            <a:ext cx="485518" cy="1714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wordArtVert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dirty="0"/>
              <a:t>БЕЛЯК</a:t>
            </a:r>
            <a:r>
              <a:rPr lang="ru-RU" b="0" dirty="0"/>
              <a:t> </a:t>
            </a:r>
          </a:p>
        </p:txBody>
      </p:sp>
      <p:pic>
        <p:nvPicPr>
          <p:cNvPr id="15365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50" y="214313"/>
            <a:ext cx="3941763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50" y="4500563"/>
            <a:ext cx="4071938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5000628" y="4786322"/>
            <a:ext cx="518925" cy="1760225"/>
          </a:xfrm>
          <a:prstGeom prst="rect">
            <a:avLst/>
          </a:prstGeom>
          <a:noFill/>
        </p:spPr>
        <p:txBody>
          <a:bodyPr vert="wordArtVert" wrap="none">
            <a:spAutoFit/>
          </a:bodyPr>
          <a:lstStyle/>
          <a:p>
            <a:pPr>
              <a:defRPr/>
            </a:pPr>
            <a:r>
              <a:rPr lang="ru-RU" sz="2000" dirty="0"/>
              <a:t>Песец</a:t>
            </a:r>
          </a:p>
        </p:txBody>
      </p:sp>
      <p:pic>
        <p:nvPicPr>
          <p:cNvPr id="15368" name="Picture 1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643563" y="4357688"/>
            <a:ext cx="3243262" cy="225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Прямоугольник 1"/>
          <p:cNvSpPr>
            <a:spLocks noChangeArrowheads="1"/>
          </p:cNvSpPr>
          <p:nvPr/>
        </p:nvSpPr>
        <p:spPr bwMode="auto">
          <a:xfrm>
            <a:off x="2143125" y="357188"/>
            <a:ext cx="53340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0000CC"/>
                </a:solidFill>
              </a:rPr>
              <a:t>Летом в тундре много насекомых</a:t>
            </a:r>
          </a:p>
        </p:txBody>
      </p:sp>
      <p:pic>
        <p:nvPicPr>
          <p:cNvPr id="1638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3" y="1000125"/>
            <a:ext cx="2762250" cy="212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TextBox 3"/>
          <p:cNvSpPr txBox="1">
            <a:spLocks noChangeArrowheads="1"/>
          </p:cNvSpPr>
          <p:nvPr/>
        </p:nvSpPr>
        <p:spPr bwMode="auto">
          <a:xfrm>
            <a:off x="1214438" y="3286125"/>
            <a:ext cx="8731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0000FF"/>
                </a:solidFill>
              </a:rPr>
              <a:t>комар</a:t>
            </a:r>
          </a:p>
        </p:txBody>
      </p:sp>
      <p:pic>
        <p:nvPicPr>
          <p:cNvPr id="1638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88" y="785813"/>
            <a:ext cx="2357437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TextBox 5"/>
          <p:cNvSpPr txBox="1">
            <a:spLocks noChangeArrowheads="1"/>
          </p:cNvSpPr>
          <p:nvPr/>
        </p:nvSpPr>
        <p:spPr bwMode="auto">
          <a:xfrm>
            <a:off x="4071938" y="1357313"/>
            <a:ext cx="9652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0000CC"/>
                </a:solidFill>
              </a:rPr>
              <a:t>шмель</a:t>
            </a:r>
          </a:p>
        </p:txBody>
      </p:sp>
      <p:pic>
        <p:nvPicPr>
          <p:cNvPr id="16391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00813" y="3071813"/>
            <a:ext cx="2214562" cy="177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2" name="TextBox 7"/>
          <p:cNvSpPr txBox="1">
            <a:spLocks noChangeArrowheads="1"/>
          </p:cNvSpPr>
          <p:nvPr/>
        </p:nvSpPr>
        <p:spPr bwMode="auto">
          <a:xfrm>
            <a:off x="6500813" y="2643188"/>
            <a:ext cx="15446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0000CC"/>
                </a:solidFill>
              </a:rPr>
              <a:t>долгоножки</a:t>
            </a:r>
          </a:p>
        </p:txBody>
      </p:sp>
      <p:pic>
        <p:nvPicPr>
          <p:cNvPr id="1639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63" y="3643313"/>
            <a:ext cx="2897187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4" name="Прямоугольник 9"/>
          <p:cNvSpPr>
            <a:spLocks noChangeArrowheads="1"/>
          </p:cNvSpPr>
          <p:nvPr/>
        </p:nvSpPr>
        <p:spPr bwMode="auto">
          <a:xfrm>
            <a:off x="3571875" y="5143500"/>
            <a:ext cx="250031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0000CC"/>
                </a:solidFill>
              </a:rPr>
              <a:t>Там, где имеются большие стада оленей много слепней и оводов.</a:t>
            </a:r>
          </a:p>
        </p:txBody>
      </p:sp>
      <p:pic>
        <p:nvPicPr>
          <p:cNvPr id="16395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00813" y="5000625"/>
            <a:ext cx="2143125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6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786188" y="2786063"/>
            <a:ext cx="2238375" cy="173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4" descr="лемминг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84438" y="3789363"/>
            <a:ext cx="1943100" cy="153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35600" y="1628775"/>
            <a:ext cx="1584325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7" descr="сокол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454900" y="4452938"/>
            <a:ext cx="1689100" cy="240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Picture 9" descr="сова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292725" y="3644900"/>
            <a:ext cx="1635125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8" name="Picture 10" descr="волк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372350" y="0"/>
            <a:ext cx="1771650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9" name="Picture 11" descr="олени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124075" y="908050"/>
            <a:ext cx="2663825" cy="167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0" name="Picture 12" descr="b5g0406i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0" y="2781300"/>
            <a:ext cx="1871663" cy="139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81" name="Line 13"/>
          <p:cNvSpPr>
            <a:spLocks noChangeShapeType="1"/>
          </p:cNvSpPr>
          <p:nvPr/>
        </p:nvSpPr>
        <p:spPr bwMode="auto">
          <a:xfrm flipV="1">
            <a:off x="1835150" y="2565400"/>
            <a:ext cx="1511300" cy="936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8682" name="Line 14"/>
          <p:cNvSpPr>
            <a:spLocks noChangeShapeType="1"/>
          </p:cNvSpPr>
          <p:nvPr/>
        </p:nvSpPr>
        <p:spPr bwMode="auto">
          <a:xfrm>
            <a:off x="1835150" y="3716338"/>
            <a:ext cx="649288" cy="936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8683" name="Line 15"/>
          <p:cNvSpPr>
            <a:spLocks noChangeShapeType="1"/>
          </p:cNvSpPr>
          <p:nvPr/>
        </p:nvSpPr>
        <p:spPr bwMode="auto">
          <a:xfrm>
            <a:off x="4427538" y="4652963"/>
            <a:ext cx="7921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8684" name="Line 16"/>
          <p:cNvSpPr>
            <a:spLocks noChangeShapeType="1"/>
          </p:cNvSpPr>
          <p:nvPr/>
        </p:nvSpPr>
        <p:spPr bwMode="auto">
          <a:xfrm flipV="1">
            <a:off x="4859338" y="765175"/>
            <a:ext cx="2520950" cy="5746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8685" name="Line 17"/>
          <p:cNvSpPr>
            <a:spLocks noChangeShapeType="1"/>
          </p:cNvSpPr>
          <p:nvPr/>
        </p:nvSpPr>
        <p:spPr bwMode="auto">
          <a:xfrm flipV="1">
            <a:off x="4427538" y="2636838"/>
            <a:ext cx="936625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8686" name="Line 18"/>
          <p:cNvSpPr>
            <a:spLocks noChangeShapeType="1"/>
          </p:cNvSpPr>
          <p:nvPr/>
        </p:nvSpPr>
        <p:spPr bwMode="auto">
          <a:xfrm flipV="1">
            <a:off x="7019925" y="1196975"/>
            <a:ext cx="360363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8687" name="Line 19"/>
          <p:cNvSpPr>
            <a:spLocks noChangeShapeType="1"/>
          </p:cNvSpPr>
          <p:nvPr/>
        </p:nvSpPr>
        <p:spPr bwMode="auto">
          <a:xfrm>
            <a:off x="6877050" y="4581525"/>
            <a:ext cx="647700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8688" name="Line 20"/>
          <p:cNvSpPr>
            <a:spLocks noChangeShapeType="1"/>
          </p:cNvSpPr>
          <p:nvPr/>
        </p:nvSpPr>
        <p:spPr bwMode="auto">
          <a:xfrm>
            <a:off x="7019925" y="2708275"/>
            <a:ext cx="1223963" cy="17287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8689" name="Text Box 21"/>
          <p:cNvSpPr txBox="1">
            <a:spLocks noChangeArrowheads="1"/>
          </p:cNvSpPr>
          <p:nvPr/>
        </p:nvSpPr>
        <p:spPr bwMode="auto">
          <a:xfrm>
            <a:off x="1116013" y="188913"/>
            <a:ext cx="59039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>
                <a:solidFill>
                  <a:srgbClr val="0000CC"/>
                </a:solidFill>
              </a:rPr>
              <a:t>Пищевые  цепи  в тундре</a:t>
            </a:r>
          </a:p>
        </p:txBody>
      </p:sp>
      <p:sp>
        <p:nvSpPr>
          <p:cNvPr id="28690" name="Line 22"/>
          <p:cNvSpPr>
            <a:spLocks noChangeShapeType="1"/>
          </p:cNvSpPr>
          <p:nvPr/>
        </p:nvSpPr>
        <p:spPr bwMode="auto">
          <a:xfrm>
            <a:off x="4356100" y="5300663"/>
            <a:ext cx="3095625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4" descr="гус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476250"/>
            <a:ext cx="4824413" cy="279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9" name="Picture 5" descr="роз чайк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11413" y="3860800"/>
            <a:ext cx="1966912" cy="218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0" name="Picture 6" descr="казарка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7338" y="3860800"/>
            <a:ext cx="1965325" cy="218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1" name="Picture 7" descr="овцебык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72000" y="3429000"/>
            <a:ext cx="4397375" cy="301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2" name="Text Box 9"/>
          <p:cNvSpPr txBox="1">
            <a:spLocks noChangeArrowheads="1"/>
          </p:cNvSpPr>
          <p:nvPr/>
        </p:nvSpPr>
        <p:spPr bwMode="auto">
          <a:xfrm>
            <a:off x="1187450" y="0"/>
            <a:ext cx="4968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>
                <a:solidFill>
                  <a:srgbClr val="0000CC"/>
                </a:solidFill>
              </a:rPr>
              <a:t>Занесены в Красную книгу</a:t>
            </a:r>
          </a:p>
        </p:txBody>
      </p:sp>
      <p:pic>
        <p:nvPicPr>
          <p:cNvPr id="34823" name="Picture 10" descr="сокол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84888" y="333375"/>
            <a:ext cx="1974850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357688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3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500" y="3000375"/>
            <a:ext cx="5143500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4" name="Прямоугольник 4"/>
          <p:cNvSpPr>
            <a:spLocks noChangeArrowheads="1"/>
          </p:cNvSpPr>
          <p:nvPr/>
        </p:nvSpPr>
        <p:spPr bwMode="auto">
          <a:xfrm>
            <a:off x="5072063" y="357188"/>
            <a:ext cx="3357562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0000CC"/>
                </a:solidFill>
              </a:rPr>
              <a:t>Коренные жители занимаются оленеводством, рыболовством, охотой.</a:t>
            </a:r>
          </a:p>
        </p:txBody>
      </p:sp>
      <p:pic>
        <p:nvPicPr>
          <p:cNvPr id="30725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286125"/>
            <a:ext cx="4483100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Безымянны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 descr="Безымянны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928688"/>
            <a:ext cx="2557462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62563" y="357188"/>
            <a:ext cx="3881437" cy="253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0" name="Прямоугольник 3"/>
          <p:cNvSpPr>
            <a:spLocks noChangeArrowheads="1"/>
          </p:cNvSpPr>
          <p:nvPr/>
        </p:nvSpPr>
        <p:spPr bwMode="auto">
          <a:xfrm>
            <a:off x="1928813" y="2857500"/>
            <a:ext cx="4214812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Плотность населения в тундре невелика: меньше 1 человека на 1 кв. км. Здесь живут ханты, манси, эскимосы, эвенки, саами, ненцы, якуты, чукчи.</a:t>
            </a:r>
          </a:p>
        </p:txBody>
      </p:sp>
      <p:pic>
        <p:nvPicPr>
          <p:cNvPr id="29701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29313" y="2857500"/>
            <a:ext cx="3214687" cy="166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2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81675" y="4570413"/>
            <a:ext cx="3362325" cy="228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3" name="Прямоугольник 6"/>
          <p:cNvSpPr>
            <a:spLocks noChangeArrowheads="1"/>
          </p:cNvSpPr>
          <p:nvPr/>
        </p:nvSpPr>
        <p:spPr bwMode="auto">
          <a:xfrm>
            <a:off x="3929063" y="4643438"/>
            <a:ext cx="17145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Собаки помогают людям передвигаться по просторам тундры.</a:t>
            </a:r>
          </a:p>
        </p:txBody>
      </p:sp>
      <p:pic>
        <p:nvPicPr>
          <p:cNvPr id="29704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928938" y="1000125"/>
            <a:ext cx="22733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5" name="TextBox 8"/>
          <p:cNvSpPr txBox="1">
            <a:spLocks noChangeArrowheads="1"/>
          </p:cNvSpPr>
          <p:nvPr/>
        </p:nvSpPr>
        <p:spPr bwMode="auto">
          <a:xfrm rot="10800000" flipV="1">
            <a:off x="500063" y="3857625"/>
            <a:ext cx="12144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юрта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357290" y="0"/>
            <a:ext cx="388330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Население</a:t>
            </a:r>
          </a:p>
        </p:txBody>
      </p:sp>
      <p:pic>
        <p:nvPicPr>
          <p:cNvPr id="29707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4294188"/>
            <a:ext cx="3714750" cy="2563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4"/>
          <p:cNvSpPr>
            <a:spLocks noChangeArrowheads="1"/>
          </p:cNvSpPr>
          <p:nvPr/>
        </p:nvSpPr>
        <p:spPr bwMode="auto">
          <a:xfrm>
            <a:off x="1727200" y="2641600"/>
            <a:ext cx="6805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 sz="2400"/>
          </a:p>
        </p:txBody>
      </p:sp>
      <p:sp>
        <p:nvSpPr>
          <p:cNvPr id="46086" name="Rectangle 6"/>
          <p:cNvSpPr>
            <a:spLocks noChangeArrowheads="1"/>
          </p:cNvSpPr>
          <p:nvPr/>
        </p:nvSpPr>
        <p:spPr bwMode="auto">
          <a:xfrm>
            <a:off x="4716463" y="188913"/>
            <a:ext cx="3570287" cy="452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1600" i="1" dirty="0">
                <a:solidFill>
                  <a:srgbClr val="0000CC"/>
                </a:solidFill>
              </a:rPr>
              <a:t>Давайте будем беречь               планету,</a:t>
            </a:r>
            <a:br>
              <a:rPr lang="ru-RU" sz="1600" i="1" dirty="0">
                <a:solidFill>
                  <a:srgbClr val="0000CC"/>
                </a:solidFill>
              </a:rPr>
            </a:br>
            <a:r>
              <a:rPr lang="ru-RU" sz="1600" i="1" dirty="0">
                <a:solidFill>
                  <a:srgbClr val="0000CC"/>
                </a:solidFill>
              </a:rPr>
              <a:t>Во всей Вселенной похожей нету.</a:t>
            </a:r>
            <a:br>
              <a:rPr lang="ru-RU" sz="1600" i="1" dirty="0">
                <a:solidFill>
                  <a:srgbClr val="0000CC"/>
                </a:solidFill>
              </a:rPr>
            </a:br>
            <a:r>
              <a:rPr lang="ru-RU" sz="1600" i="1" dirty="0">
                <a:solidFill>
                  <a:srgbClr val="0000CC"/>
                </a:solidFill>
              </a:rPr>
              <a:t>Во всей Вселенной совсем одна.</a:t>
            </a:r>
            <a:br>
              <a:rPr lang="ru-RU" sz="1600" i="1" dirty="0">
                <a:solidFill>
                  <a:srgbClr val="0000CC"/>
                </a:solidFill>
              </a:rPr>
            </a:br>
            <a:r>
              <a:rPr lang="ru-RU" sz="1600" i="1" dirty="0">
                <a:solidFill>
                  <a:srgbClr val="0000CC"/>
                </a:solidFill>
              </a:rPr>
              <a:t>Что будет делать без нас она?</a:t>
            </a:r>
            <a:br>
              <a:rPr lang="ru-RU" sz="1600" i="1" dirty="0">
                <a:solidFill>
                  <a:srgbClr val="0000CC"/>
                </a:solidFill>
              </a:rPr>
            </a:br>
            <a:endParaRPr lang="ru-RU" sz="1600" i="1" dirty="0">
              <a:solidFill>
                <a:srgbClr val="0000CC"/>
              </a:solidFill>
            </a:endParaRPr>
          </a:p>
          <a:p>
            <a:pPr>
              <a:defRPr/>
            </a:pPr>
            <a:r>
              <a:rPr lang="ru-RU" sz="1600" i="1" dirty="0">
                <a:solidFill>
                  <a:srgbClr val="0000CC"/>
                </a:solidFill>
              </a:rPr>
              <a:t>Птицы, рыбы, звери </a:t>
            </a:r>
          </a:p>
          <a:p>
            <a:pPr>
              <a:defRPr/>
            </a:pPr>
            <a:r>
              <a:rPr lang="ru-RU" sz="1600" i="1" dirty="0">
                <a:solidFill>
                  <a:srgbClr val="0000CC"/>
                </a:solidFill>
              </a:rPr>
              <a:t>В души людям смотрят.</a:t>
            </a:r>
            <a:br>
              <a:rPr lang="ru-RU" sz="1600" i="1" dirty="0">
                <a:solidFill>
                  <a:srgbClr val="0000CC"/>
                </a:solidFill>
              </a:rPr>
            </a:br>
            <a:r>
              <a:rPr lang="ru-RU" sz="1600" i="1" dirty="0">
                <a:solidFill>
                  <a:srgbClr val="0000CC"/>
                </a:solidFill>
              </a:rPr>
              <a:t>Вы их жалейте, люди,</a:t>
            </a:r>
            <a:br>
              <a:rPr lang="ru-RU" sz="1600" i="1" dirty="0">
                <a:solidFill>
                  <a:srgbClr val="0000CC"/>
                </a:solidFill>
              </a:rPr>
            </a:br>
            <a:r>
              <a:rPr lang="ru-RU" sz="1600" i="1" dirty="0">
                <a:solidFill>
                  <a:srgbClr val="0000CC"/>
                </a:solidFill>
              </a:rPr>
              <a:t>Не убивайте зря.</a:t>
            </a:r>
            <a:br>
              <a:rPr lang="ru-RU" sz="1600" i="1" dirty="0">
                <a:solidFill>
                  <a:srgbClr val="0000CC"/>
                </a:solidFill>
              </a:rPr>
            </a:br>
            <a:r>
              <a:rPr lang="ru-RU" sz="1600" i="1" dirty="0">
                <a:solidFill>
                  <a:srgbClr val="0000CC"/>
                </a:solidFill>
              </a:rPr>
              <a:t>    </a:t>
            </a:r>
          </a:p>
          <a:p>
            <a:pPr>
              <a:defRPr/>
            </a:pPr>
            <a:r>
              <a:rPr lang="ru-RU" sz="1600" i="1" dirty="0">
                <a:solidFill>
                  <a:srgbClr val="0000CC"/>
                </a:solidFill>
              </a:rPr>
              <a:t>    Ведь небо без птиц –</a:t>
            </a:r>
          </a:p>
          <a:p>
            <a:pPr>
              <a:defRPr/>
            </a:pPr>
            <a:r>
              <a:rPr lang="ru-RU" sz="1600" i="1" dirty="0">
                <a:solidFill>
                  <a:srgbClr val="0000CC"/>
                </a:solidFill>
              </a:rPr>
              <a:t>                                        не небо,</a:t>
            </a:r>
            <a:br>
              <a:rPr lang="ru-RU" sz="1600" i="1" dirty="0">
                <a:solidFill>
                  <a:srgbClr val="0000CC"/>
                </a:solidFill>
              </a:rPr>
            </a:br>
            <a:r>
              <a:rPr lang="ru-RU" sz="1600" i="1" dirty="0">
                <a:solidFill>
                  <a:srgbClr val="0000CC"/>
                </a:solidFill>
              </a:rPr>
              <a:t>    Ведь море без рыб –</a:t>
            </a:r>
          </a:p>
          <a:p>
            <a:pPr>
              <a:defRPr/>
            </a:pPr>
            <a:r>
              <a:rPr lang="ru-RU" sz="1600" i="1" dirty="0">
                <a:solidFill>
                  <a:srgbClr val="0000CC"/>
                </a:solidFill>
              </a:rPr>
              <a:t>                                       не море,</a:t>
            </a:r>
            <a:br>
              <a:rPr lang="ru-RU" sz="1600" i="1" dirty="0">
                <a:solidFill>
                  <a:srgbClr val="0000CC"/>
                </a:solidFill>
              </a:rPr>
            </a:br>
            <a:r>
              <a:rPr lang="ru-RU" sz="1600" i="1" dirty="0">
                <a:solidFill>
                  <a:srgbClr val="0000CC"/>
                </a:solidFill>
              </a:rPr>
              <a:t>    И Земля без зверей –</a:t>
            </a:r>
          </a:p>
          <a:p>
            <a:pPr>
              <a:defRPr/>
            </a:pPr>
            <a:r>
              <a:rPr lang="ru-RU" sz="1600" i="1" dirty="0">
                <a:solidFill>
                  <a:srgbClr val="0000CC"/>
                </a:solidFill>
              </a:rPr>
              <a:t>                                      не Земля!</a:t>
            </a:r>
          </a:p>
        </p:txBody>
      </p:sp>
      <p:pic>
        <p:nvPicPr>
          <p:cNvPr id="35844" name="Picture 7" descr="3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38" y="4786313"/>
            <a:ext cx="2519362" cy="169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5" name="Picture 16" descr="2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4437063"/>
            <a:ext cx="2305050" cy="226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6" name="Picture 18" descr="сова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55875" y="4437063"/>
            <a:ext cx="2147888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7" name="Picture 19" descr="C:\Docs\Марина\МОИ КАРТИНКИ\География\zemla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14375" y="285750"/>
            <a:ext cx="3671888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7" descr="nm_zakat_v_tundre[1]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464050" y="3357563"/>
            <a:ext cx="4679950" cy="3500437"/>
          </a:xfrm>
        </p:spPr>
      </p:pic>
      <p:sp>
        <p:nvSpPr>
          <p:cNvPr id="5123" name="WordArt 9"/>
          <p:cNvSpPr>
            <a:spLocks noChangeArrowheads="1" noChangeShapeType="1"/>
          </p:cNvSpPr>
          <p:nvPr/>
        </p:nvSpPr>
        <p:spPr bwMode="auto">
          <a:xfrm>
            <a:off x="0" y="404813"/>
            <a:ext cx="8243888" cy="2592387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8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dist"/>
            <a:endParaRPr lang="ru-RU" sz="3600" kern="1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latin typeface="Impact"/>
            </a:endParaRPr>
          </a:p>
        </p:txBody>
      </p:sp>
      <p:pic>
        <p:nvPicPr>
          <p:cNvPr id="5124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4500563" cy="337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29125" y="0"/>
            <a:ext cx="4714875" cy="353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6" name="Прямоугольник 6"/>
          <p:cNvSpPr>
            <a:spLocks noChangeArrowheads="1"/>
          </p:cNvSpPr>
          <p:nvPr/>
        </p:nvSpPr>
        <p:spPr bwMode="auto">
          <a:xfrm>
            <a:off x="4643438" y="2786063"/>
            <a:ext cx="4143375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0000CC"/>
                </a:solidFill>
              </a:rPr>
              <a:t>В тундре постоянно дуют очень сильные ветры</a:t>
            </a:r>
          </a:p>
        </p:txBody>
      </p:sp>
      <p:sp>
        <p:nvSpPr>
          <p:cNvPr id="5127" name="Прямоугольник 7"/>
          <p:cNvSpPr>
            <a:spLocks noChangeArrowheads="1"/>
          </p:cNvSpPr>
          <p:nvPr/>
        </p:nvSpPr>
        <p:spPr bwMode="auto">
          <a:xfrm>
            <a:off x="500063" y="285750"/>
            <a:ext cx="371475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0000FF"/>
                </a:solidFill>
              </a:rPr>
              <a:t>Зима в тундре долгая и очень суровая ( мороз до – 50)</a:t>
            </a:r>
            <a:r>
              <a:rPr lang="ru-RU"/>
              <a:t>	</a:t>
            </a:r>
          </a:p>
        </p:txBody>
      </p:sp>
      <p:pic>
        <p:nvPicPr>
          <p:cNvPr id="5128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-30163" y="3357563"/>
            <a:ext cx="4530726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214688"/>
            <a:ext cx="4162425" cy="364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Прямоугольник 2"/>
          <p:cNvSpPr>
            <a:spLocks noChangeArrowheads="1"/>
          </p:cNvSpPr>
          <p:nvPr/>
        </p:nvSpPr>
        <p:spPr bwMode="auto">
          <a:xfrm>
            <a:off x="4071938" y="0"/>
            <a:ext cx="5072062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solidFill>
                  <a:srgbClr val="0000CC"/>
                </a:solidFill>
              </a:rPr>
              <a:t>Климат в тундре суровый, лето очень короткое (2-3 месяца) и прохладное. </a:t>
            </a:r>
          </a:p>
          <a:p>
            <a:r>
              <a:rPr lang="ru-RU" sz="2000">
                <a:solidFill>
                  <a:srgbClr val="0000CC"/>
                </a:solidFill>
              </a:rPr>
              <a:t>Температура в июле не превышает +14 С. </a:t>
            </a:r>
          </a:p>
          <a:p>
            <a:r>
              <a:rPr lang="ru-RU" sz="2000">
                <a:solidFill>
                  <a:srgbClr val="0000CC"/>
                </a:solidFill>
              </a:rPr>
              <a:t>И хотя наступает полярный день, часто бывают заморозки, а иногда даже выпадает снег. </a:t>
            </a:r>
          </a:p>
        </p:txBody>
      </p:sp>
      <p:pic>
        <p:nvPicPr>
          <p:cNvPr id="717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8" y="3071813"/>
            <a:ext cx="5072062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4071938" cy="318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8" y="3071813"/>
            <a:ext cx="5072062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5" name="Прямоугольник 6"/>
          <p:cNvSpPr>
            <a:spLocks noChangeArrowheads="1"/>
          </p:cNvSpPr>
          <p:nvPr/>
        </p:nvSpPr>
        <p:spPr bwMode="auto">
          <a:xfrm>
            <a:off x="4143375" y="2214563"/>
            <a:ext cx="5000625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solidFill>
                  <a:srgbClr val="0000CC"/>
                </a:solidFill>
              </a:rPr>
              <a:t>За короткое лето поверхность тундры оттаивает примерно на 50 см в глубину, а ниже ( почти 500 м) лежит слой многолетней мерзлоты, который никогда не оттаивает.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54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Прямоугольник 2"/>
          <p:cNvSpPr>
            <a:spLocks noChangeArrowheads="1"/>
          </p:cNvSpPr>
          <p:nvPr/>
        </p:nvSpPr>
        <p:spPr bwMode="auto">
          <a:xfrm>
            <a:off x="285750" y="5500688"/>
            <a:ext cx="885825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solidFill>
                  <a:srgbClr val="0000CC"/>
                </a:solidFill>
              </a:rPr>
              <a:t>Очень красива тундра весной. Быстро, словно по взмаху волшебной палочки всё оживает. Многие растения торопятся зацвести, образовать плоды и семена. Ведь через три месяца снег снова укроет землю.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43388" y="0"/>
            <a:ext cx="4900612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TextBox 2"/>
          <p:cNvSpPr txBox="1">
            <a:spLocks noChangeArrowheads="1"/>
          </p:cNvSpPr>
          <p:nvPr/>
        </p:nvSpPr>
        <p:spPr bwMode="auto">
          <a:xfrm>
            <a:off x="785813" y="1000125"/>
            <a:ext cx="2243137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>
                <a:solidFill>
                  <a:srgbClr val="0000FF"/>
                </a:solidFill>
              </a:rPr>
              <a:t>Утро в тундре.</a:t>
            </a:r>
          </a:p>
          <a:p>
            <a:endParaRPr lang="ru-RU" sz="2000">
              <a:solidFill>
                <a:srgbClr val="0000FF"/>
              </a:solidFill>
            </a:endParaRPr>
          </a:p>
          <a:p>
            <a:r>
              <a:rPr lang="ru-RU" sz="2000">
                <a:solidFill>
                  <a:srgbClr val="0000FF"/>
                </a:solidFill>
              </a:rPr>
              <a:t> Восход солнца.</a:t>
            </a:r>
          </a:p>
        </p:txBody>
      </p:sp>
      <p:pic>
        <p:nvPicPr>
          <p:cNvPr id="819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643313"/>
            <a:ext cx="6494463" cy="32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TextBox 4"/>
          <p:cNvSpPr txBox="1">
            <a:spLocks noChangeArrowheads="1"/>
          </p:cNvSpPr>
          <p:nvPr/>
        </p:nvSpPr>
        <p:spPr bwMode="auto">
          <a:xfrm>
            <a:off x="6429375" y="4714875"/>
            <a:ext cx="267811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0000CC"/>
                </a:solidFill>
              </a:rPr>
              <a:t>Вечер в тундре.</a:t>
            </a:r>
          </a:p>
          <a:p>
            <a:endParaRPr lang="ru-RU" sz="2400">
              <a:solidFill>
                <a:srgbClr val="0000CC"/>
              </a:solidFill>
            </a:endParaRPr>
          </a:p>
          <a:p>
            <a:r>
              <a:rPr lang="ru-RU" sz="2400">
                <a:solidFill>
                  <a:srgbClr val="0000CC"/>
                </a:solidFill>
              </a:rPr>
              <a:t>   Заход солнца</a:t>
            </a:r>
            <a:r>
              <a:rPr lang="ru-RU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6"/>
          <p:cNvSpPr>
            <a:spLocks noChangeArrowheads="1"/>
          </p:cNvSpPr>
          <p:nvPr/>
        </p:nvSpPr>
        <p:spPr bwMode="auto">
          <a:xfrm>
            <a:off x="2108200" y="1479550"/>
            <a:ext cx="4927600" cy="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 b="0">
                <a:latin typeface="Times New Roman" pitchFamily="18" charset="0"/>
                <a:cs typeface="Times New Roman" pitchFamily="18" charset="0"/>
              </a:rPr>
              <a:t>           </a:t>
            </a:r>
            <a:endParaRPr lang="ru-RU" b="0"/>
          </a:p>
        </p:txBody>
      </p:sp>
      <p:sp>
        <p:nvSpPr>
          <p:cNvPr id="17411" name="WordArt 4"/>
          <p:cNvSpPr>
            <a:spLocks noChangeArrowheads="1" noChangeShapeType="1" noTextEdit="1"/>
          </p:cNvSpPr>
          <p:nvPr/>
        </p:nvSpPr>
        <p:spPr bwMode="auto">
          <a:xfrm>
            <a:off x="2108200" y="1479550"/>
            <a:ext cx="4000500" cy="1028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Вечная мерзлота</a:t>
            </a:r>
          </a:p>
        </p:txBody>
      </p:sp>
      <p:graphicFrame>
        <p:nvGraphicFramePr>
          <p:cNvPr id="57370" name="Group 26"/>
          <p:cNvGraphicFramePr>
            <a:graphicFrameLocks noGrp="1"/>
          </p:cNvGraphicFramePr>
          <p:nvPr/>
        </p:nvGraphicFramePr>
        <p:xfrm>
          <a:off x="323850" y="1052513"/>
          <a:ext cx="8424863" cy="5501958"/>
        </p:xfrm>
        <a:graphic>
          <a:graphicData uri="http://schemas.openxmlformats.org/drawingml/2006/table">
            <a:tbl>
              <a:tblPr/>
              <a:tblGrid>
                <a:gridCol w="84248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790575" algn="l"/>
                        </a:tabLst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Верхний  слой   (20см – 4м)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75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7420" name="WordArt 21"/>
          <p:cNvSpPr>
            <a:spLocks noChangeArrowheads="1" noChangeShapeType="1" noTextEdit="1"/>
          </p:cNvSpPr>
          <p:nvPr/>
        </p:nvSpPr>
        <p:spPr bwMode="auto">
          <a:xfrm>
            <a:off x="2268538" y="3146425"/>
            <a:ext cx="4751387" cy="10033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ВЕЧНАЯ МЕРЗЛОТА</a:t>
            </a:r>
          </a:p>
        </p:txBody>
      </p:sp>
      <p:sp>
        <p:nvSpPr>
          <p:cNvPr id="17421" name="Text Box 24"/>
          <p:cNvSpPr txBox="1">
            <a:spLocks noChangeArrowheads="1"/>
          </p:cNvSpPr>
          <p:nvPr/>
        </p:nvSpPr>
        <p:spPr bwMode="auto">
          <a:xfrm>
            <a:off x="2195513" y="260350"/>
            <a:ext cx="4679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/>
              <a:t>Почва в тундре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487738"/>
            <a:ext cx="9144000" cy="337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4" descr="1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8313" y="260350"/>
            <a:ext cx="2540000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5" descr="1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19475" y="260350"/>
            <a:ext cx="2376488" cy="177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6" descr="fig1sm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27763" y="260350"/>
            <a:ext cx="2592387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8" name="Text Box 7"/>
          <p:cNvSpPr txBox="1">
            <a:spLocks noChangeArrowheads="1"/>
          </p:cNvSpPr>
          <p:nvPr/>
        </p:nvSpPr>
        <p:spPr bwMode="auto">
          <a:xfrm>
            <a:off x="1214438" y="2500313"/>
            <a:ext cx="645318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>
                <a:solidFill>
                  <a:srgbClr val="0000FF"/>
                </a:solidFill>
              </a:rPr>
              <a:t>ВЕЧНАЯ     МЕРЗЛОТА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4">
      <a:dk1>
        <a:srgbClr val="000000"/>
      </a:dk1>
      <a:lt1>
        <a:srgbClr val="DEF6F1"/>
      </a:lt1>
      <a:dk2>
        <a:srgbClr val="000000"/>
      </a:dk2>
      <a:lt2>
        <a:srgbClr val="969696"/>
      </a:lt2>
      <a:accent1>
        <a:srgbClr val="FFFFFF"/>
      </a:accent1>
      <a:accent2>
        <a:srgbClr val="8DC6FF"/>
      </a:accent2>
      <a:accent3>
        <a:srgbClr val="ECFAF7"/>
      </a:accent3>
      <a:accent4>
        <a:srgbClr val="000000"/>
      </a:accent4>
      <a:accent5>
        <a:srgbClr val="FFFFFF"/>
      </a:accent5>
      <a:accent6>
        <a:srgbClr val="7FB3E7"/>
      </a:accent6>
      <a:hlink>
        <a:srgbClr val="0066CC"/>
      </a:hlink>
      <a:folHlink>
        <a:srgbClr val="00A8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694</TotalTime>
  <Words>612</Words>
  <Application>Microsoft Office PowerPoint</Application>
  <PresentationFormat>Экран (4:3)</PresentationFormat>
  <Paragraphs>177</Paragraphs>
  <Slides>31</Slides>
  <Notes>18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8" baseType="lpstr">
      <vt:lpstr>Arial</vt:lpstr>
      <vt:lpstr>Arial Black</vt:lpstr>
      <vt:lpstr>Calibri</vt:lpstr>
      <vt:lpstr>Impact</vt:lpstr>
      <vt:lpstr>Times New Roman</vt:lpstr>
      <vt:lpstr>Wingdings</vt:lpstr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Секреты выживания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Hunter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Елисеев Андрей Николаевич</dc:creator>
  <cp:lastModifiedBy>1</cp:lastModifiedBy>
  <cp:revision>48</cp:revision>
  <dcterms:created xsi:type="dcterms:W3CDTF">2007-04-21T14:30:22Z</dcterms:created>
  <dcterms:modified xsi:type="dcterms:W3CDTF">2020-11-12T13:44:21Z</dcterms:modified>
</cp:coreProperties>
</file>