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6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FF"/>
    <a:srgbClr val="FFFF00"/>
    <a:srgbClr val="0000CC"/>
    <a:srgbClr val="7E005D"/>
    <a:srgbClr val="50006C"/>
    <a:srgbClr val="CC00CC"/>
    <a:srgbClr val="1E1E5C"/>
    <a:srgbClr val="00CCFF"/>
    <a:srgbClr val="B6BD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314700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01013" y="6245225"/>
            <a:ext cx="585787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12E3F1-8A22-4CB8-BA08-67092ED61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quarter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5E04-7F86-4898-B424-6B7D50D65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072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072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6E085-12D6-473F-A0C6-08C2D13B7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1CFF6-48C7-4E6F-8536-4FFA87C49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CD99B-04E0-490C-B4BC-BAF652694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D4BDF-1326-4CE3-80A9-4FE6EBE8B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26D85-E9A1-4A3C-A65A-792821E47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07A3C-DE6E-4EA6-A7CE-BE2C70263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64640-7C74-4E92-91A6-9962FC7E3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C581B-D368-4BDF-A707-6E96E1BB7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79A4C-92C6-4B59-BC02-1D193040C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9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9725" y="64531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0763" y="6453188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E8AA5A4-435E-4AC1-938F-F6552C8CE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fade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3286124"/>
            <a:ext cx="6429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34925">
                  <a:solidFill>
                    <a:schemeClr val="tx2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Демографическая структура  популяции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Century Gothic" pitchFamily="34" charset="0"/>
              </a:rPr>
              <a:t>Анализ возрастного и полового состава популяций – необходимое условие для прогноза численности тех видов, которые мы используем в дикой природе, разводим или с которыми боремся: в сельском и в лесном хозяйстве, в рыбном промысле, в биологических технологиях.</a:t>
            </a:r>
            <a:endParaRPr lang="ru-RU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22531" name="Picture 3" descr="C:\Program Files\Microsoft Office\CLIPART\PUB60COR\ED0018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500702"/>
            <a:ext cx="1833563" cy="8016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Анализ возрастного и полового состава популяций – необходимое условие для прогноза численности тех видов, которые мы используем в дикой природе, разводим или с которыми боремся: в сельском и в лесном хозяйстве, в рыбном промысле, в биологических технологиях.</a:t>
            </a:r>
          </a:p>
          <a:p>
            <a:endParaRPr lang="ru-RU" dirty="0"/>
          </a:p>
        </p:txBody>
      </p:sp>
      <p:pic>
        <p:nvPicPr>
          <p:cNvPr id="1030" name="Picture 6" descr="C:\Program Files\Microsoft Office\CLIPART\PUB60COR\ED0001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5349" y="4857760"/>
            <a:ext cx="1708651" cy="14992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ДЕМОГРАФИЧЕСКАЯ СТРУКТУРА ПОПУЛЯЦИИ</a:t>
            </a:r>
            <a:r>
              <a:rPr lang="ru-RU" sz="2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- [от гр. </a:t>
            </a:r>
            <a:r>
              <a:rPr lang="ru-RU" sz="2000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demos</a:t>
            </a:r>
            <a:r>
              <a:rPr lang="ru-RU" sz="2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- народ и </a:t>
            </a:r>
            <a:r>
              <a:rPr lang="ru-RU" sz="2000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grapho</a:t>
            </a:r>
            <a:r>
              <a:rPr lang="ru-RU" sz="2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- пишу] – описание полового и возрастного состава популяций.</a:t>
            </a:r>
            <a:endParaRPr lang="ru-RU" sz="20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>
            <a:off x="4857752" y="3071810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4857752" y="3571876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4857752" y="4143380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857752" y="4643446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4857752" y="5143512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4857752" y="5643578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4857752" y="6143644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964909" y="5322107"/>
            <a:ext cx="1285884" cy="642942"/>
          </a:xfrm>
          <a:prstGeom prst="line">
            <a:avLst/>
          </a:prstGeom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929322" y="5000636"/>
            <a:ext cx="642942" cy="571504"/>
          </a:xfrm>
          <a:prstGeom prst="line">
            <a:avLst/>
          </a:prstGeom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6250793" y="4536289"/>
            <a:ext cx="1285884" cy="785818"/>
          </a:xfrm>
          <a:prstGeom prst="straightConnector1">
            <a:avLst/>
          </a:prstGeom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6643702" y="4929198"/>
            <a:ext cx="1714512" cy="428628"/>
          </a:xfrm>
          <a:prstGeom prst="line">
            <a:avLst/>
          </a:prstGeom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0"/>
          <p:cNvCxnSpPr/>
          <p:nvPr/>
        </p:nvCxnSpPr>
        <p:spPr>
          <a:xfrm rot="5400000" flipH="1" flipV="1">
            <a:off x="6679405" y="3536173"/>
            <a:ext cx="3500462" cy="1428728"/>
          </a:xfrm>
          <a:prstGeom prst="straightConnector1">
            <a:avLst/>
          </a:prstGeom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9"/>
            <a:ext cx="8643998" cy="1285884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 любой особи с возрастом закономерно изменяются характер связи со средой и устойчивость к действию отдельных  факторов. У некоторых видов эти возрастные различия выражены очень резко, происходит даже смена сред обитания, характера питания, способов передвижения.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896490"/>
            <a:ext cx="3214678" cy="2481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072198" y="6215082"/>
            <a:ext cx="3071802" cy="58427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chemeClr val="tx2"/>
                </a:solidFill>
                <a:latin typeface="Century Gothic" pitchFamily="34" charset="0"/>
              </a:rPr>
              <a:t>Большое коромысло:</a:t>
            </a:r>
          </a:p>
          <a:p>
            <a:r>
              <a:rPr lang="ru-RU" sz="1600" b="1" dirty="0" smtClean="0">
                <a:solidFill>
                  <a:schemeClr val="tx2"/>
                </a:solidFill>
                <a:latin typeface="Century Gothic" pitchFamily="34" charset="0"/>
              </a:rPr>
              <a:t> 1 - самец; 2 - личинка.</a:t>
            </a:r>
            <a:endParaRPr lang="ru-RU" sz="16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286256"/>
            <a:ext cx="5000660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личинки стрекозы – коромысла – типично водные жители с реактивным типом движения в воде, а взрослое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наземно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– воздушные с машущим полётом.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357298"/>
            <a:ext cx="8301038" cy="2714644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 всех видов в ходе развития особей есть более уязвимые стадии и более устойчивые. Известно, что проростки растений, детёныши животных более чувствительны к неблагоприятным условиям, чем взрослые сформировавшиеся организмы. Самцы и самки также могут различаться по экологическим особенностям.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714884"/>
            <a:ext cx="457200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самцы кровососущих комаров вовсе не нуждаются в крови позвоночных животных, а сосут нектар цветов.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71942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501122" cy="1471609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Возрастная структура популяции 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– соотношение в ней разных возрастных групп, зависит от двух причин: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62" y="2928934"/>
            <a:ext cx="7215238" cy="1130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от особенностей жизненного цикла вида;</a:t>
            </a:r>
          </a:p>
          <a:p>
            <a:pPr algn="r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от внешних условий.</a:t>
            </a:r>
            <a:endParaRPr lang="ru-RU" sz="24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0" y="4500570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0" y="4929198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0" y="5286388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0" y="6000768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4143380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0" y="6856412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0" y="5643578"/>
            <a:ext cx="4286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-1285900" y="4643462"/>
            <a:ext cx="3000396" cy="428596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V="1">
            <a:off x="-428660" y="4214818"/>
            <a:ext cx="2428892" cy="71438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714348" y="4714884"/>
            <a:ext cx="1500198" cy="642942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1357290" y="4714884"/>
            <a:ext cx="1714512" cy="857256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237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Есть виды с очень простой возрастной структурой популяций, которые состоят практически из представителей одного возраста. </a:t>
            </a:r>
          </a:p>
          <a:p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214818"/>
            <a:ext cx="4572000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все однолетние растения весной  находятся в проростках, затем примерно одновременно зацветают, дают семена и к осени отмирают.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714752"/>
            <a:ext cx="3333752" cy="2500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19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Среди животных также есть виды с однородными по возрасту популяциями.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143248"/>
            <a:ext cx="4500594" cy="2554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Century Gothic" pitchFamily="34" charset="0"/>
              </a:rPr>
              <a:t>Н: </a:t>
            </a:r>
            <a:r>
              <a:rPr lang="ru-RU" sz="2000" dirty="0" smtClean="0">
                <a:latin typeface="Century Gothic" pitchFamily="34" charset="0"/>
              </a:rPr>
              <a:t>многие виды саранчи весной представлены личинками, ранним летом – бескрылыми неполовозрелыми особями, затем крылатыми формами, а глубокой осенью – только яйцами, запрятанными в почве в кубышки.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8127" y="3000372"/>
            <a:ext cx="1955873" cy="2928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429000"/>
            <a:ext cx="2571742" cy="1928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8625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Сложная возрастная структура популяций возникает тогда, когда в ней представлены все возрастные группы, одновременно живут несколько поколений, взрослые особи размножаются многократно и имеют достаточно большую продолжительность жизни.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Соотношение возрастных групп в популяциях можно наглядно выразить через </a:t>
            </a:r>
            <a:r>
              <a:rPr lang="ru-RU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пирамиду возрастов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</a:t>
            </a:r>
          </a:p>
          <a:p>
            <a:endParaRPr lang="ru-RU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214686"/>
            <a:ext cx="7215238" cy="3000396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5429264"/>
            <a:ext cx="1906658" cy="789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76%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4500570"/>
            <a:ext cx="500066" cy="949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18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5429264"/>
            <a:ext cx="1406592" cy="789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55%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1" y="4500570"/>
            <a:ext cx="857256" cy="915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30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3643314"/>
            <a:ext cx="571503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15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3643314"/>
            <a:ext cx="21431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6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786322"/>
            <a:ext cx="2143140" cy="1607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571736" y="6215082"/>
            <a:ext cx="39290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entury Gothic" pitchFamily="34" charset="0"/>
              </a:rPr>
              <a:t>Возрастная пирамида полёвок</a:t>
            </a:r>
            <a:endParaRPr lang="ru-RU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Шаблон оформления с слайдом-разделителем 'Сине-сиреневая абстракция'">
  <a:themeElements>
    <a:clrScheme name="Шаблон оформления с слайдом-разделителем 'Сине-сиреневая абстракция' 13">
      <a:dk1>
        <a:srgbClr val="205FF6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1A50D2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с слайдом-разделителем 'Сине-сиренев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слайдом-разделителем 'Сине-сиреневая абстракция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3">
        <a:dk1>
          <a:srgbClr val="205FF6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A50D2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слайдом-разделителем 'Сине-сиреневая абстракция'</Template>
  <TotalTime>287</TotalTime>
  <Words>418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оформления с слайдом-разделителем 'Сине-сиреневая абстракция'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Manager/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заставка</dc:title>
  <dc:subject/>
  <dc:creator>Учитель</dc:creator>
  <cp:keywords/>
  <dc:description/>
  <cp:lastModifiedBy>Лена</cp:lastModifiedBy>
  <cp:revision>24</cp:revision>
  <dcterms:created xsi:type="dcterms:W3CDTF">2009-01-06T20:03:19Z</dcterms:created>
  <dcterms:modified xsi:type="dcterms:W3CDTF">2010-12-20T16:49:46Z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TC101950921049</vt:lpwstr>
  </property>
</Properties>
</file>