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79" r:id="rId5"/>
    <p:sldId id="261" r:id="rId6"/>
    <p:sldId id="263" r:id="rId7"/>
    <p:sldId id="264" r:id="rId8"/>
    <p:sldId id="281" r:id="rId9"/>
    <p:sldId id="280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C4AF-CE9A-442B-9058-C47C6CC1AECB}" type="datetimeFigureOut">
              <a:rPr lang="ru-RU" smtClean="0"/>
              <a:pPr/>
              <a:t>23.10.2013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B678-BA59-4904-B7A0-864C7CD42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C4AF-CE9A-442B-9058-C47C6CC1AECB}" type="datetimeFigureOut">
              <a:rPr lang="ru-RU" smtClean="0"/>
              <a:pPr/>
              <a:t>23.10.2013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B678-BA59-4904-B7A0-864C7CD42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C4AF-CE9A-442B-9058-C47C6CC1AECB}" type="datetimeFigureOut">
              <a:rPr lang="ru-RU" smtClean="0"/>
              <a:pPr/>
              <a:t>23.10.2013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B678-BA59-4904-B7A0-864C7CD42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C4AF-CE9A-442B-9058-C47C6CC1AECB}" type="datetimeFigureOut">
              <a:rPr lang="ru-RU" smtClean="0"/>
              <a:pPr/>
              <a:t>23.10.2013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B678-BA59-4904-B7A0-864C7CD42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C4AF-CE9A-442B-9058-C47C6CC1AECB}" type="datetimeFigureOut">
              <a:rPr lang="ru-RU" smtClean="0"/>
              <a:pPr/>
              <a:t>23.10.2013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B678-BA59-4904-B7A0-864C7CD42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C4AF-CE9A-442B-9058-C47C6CC1AECB}" type="datetimeFigureOut">
              <a:rPr lang="ru-RU" smtClean="0"/>
              <a:pPr/>
              <a:t>23.10.2013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B678-BA59-4904-B7A0-864C7CD42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C4AF-CE9A-442B-9058-C47C6CC1AECB}" type="datetimeFigureOut">
              <a:rPr lang="ru-RU" smtClean="0"/>
              <a:pPr/>
              <a:t>23.10.2013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B678-BA59-4904-B7A0-864C7CD42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C4AF-CE9A-442B-9058-C47C6CC1AECB}" type="datetimeFigureOut">
              <a:rPr lang="ru-RU" smtClean="0"/>
              <a:pPr/>
              <a:t>23.10.2013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B678-BA59-4904-B7A0-864C7CD42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C4AF-CE9A-442B-9058-C47C6CC1AECB}" type="datetimeFigureOut">
              <a:rPr lang="ru-RU" smtClean="0"/>
              <a:pPr/>
              <a:t>23.10.2013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B678-BA59-4904-B7A0-864C7CD42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C4AF-CE9A-442B-9058-C47C6CC1AECB}" type="datetimeFigureOut">
              <a:rPr lang="ru-RU" smtClean="0"/>
              <a:pPr/>
              <a:t>23.10.2013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B678-BA59-4904-B7A0-864C7CD42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C4AF-CE9A-442B-9058-C47C6CC1AECB}" type="datetimeFigureOut">
              <a:rPr lang="ru-RU" smtClean="0"/>
              <a:pPr/>
              <a:t>23.10.2013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B678-BA59-4904-B7A0-864C7CD42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97C4AF-CE9A-442B-9058-C47C6CC1AECB}" type="datetimeFigureOut">
              <a:rPr lang="ru-RU" smtClean="0"/>
              <a:pPr/>
              <a:t>23.10.2013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EB678-BA59-4904-B7A0-864C7CD42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3003550"/>
            <a:ext cx="7772400" cy="577850"/>
          </a:xfrm>
        </p:spPr>
        <p:txBody>
          <a:bodyPr>
            <a:normAutofit fontScale="90000"/>
          </a:bodyPr>
          <a:lstStyle/>
          <a:p>
            <a:r>
              <a:rPr lang="ru-RU" sz="4800"/>
              <a:t/>
            </a:r>
            <a:br>
              <a:rPr lang="ru-RU" sz="4800"/>
            </a:br>
            <a:r>
              <a:rPr lang="ru-RU" sz="4800"/>
              <a:t/>
            </a:r>
            <a:br>
              <a:rPr lang="ru-RU" sz="4800"/>
            </a:br>
            <a:r>
              <a:rPr lang="ru-RU" sz="4800"/>
              <a:t/>
            </a:r>
            <a:br>
              <a:rPr lang="ru-RU" sz="4800"/>
            </a:br>
            <a:r>
              <a:rPr lang="ru-RU" sz="4800"/>
              <a:t/>
            </a:r>
            <a:br>
              <a:rPr lang="ru-RU" sz="4800"/>
            </a:br>
            <a:r>
              <a:rPr lang="ru-RU" sz="4800" b="1"/>
              <a:t>Биологические  ритмы </a:t>
            </a:r>
            <a:br>
              <a:rPr lang="ru-RU" sz="4800" b="1"/>
            </a:br>
            <a:r>
              <a:rPr lang="ru-RU" sz="4800" b="1"/>
              <a:t> и биологические часы</a:t>
            </a:r>
            <a:br>
              <a:rPr lang="ru-RU" sz="4800" b="1"/>
            </a:br>
            <a:endParaRPr lang="ru-RU" sz="48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80" name="Picture 4" descr="Природа (149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3850" y="-242888"/>
            <a:ext cx="9753600" cy="7315201"/>
          </a:xfrm>
          <a:prstGeom prst="rect">
            <a:avLst/>
          </a:prstGeom>
          <a:noFill/>
        </p:spPr>
      </p:pic>
      <p:sp>
        <p:nvSpPr>
          <p:cNvPr id="1269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Годовые ритмы</a:t>
            </a:r>
          </a:p>
        </p:txBody>
      </p:sp>
      <p:sp>
        <p:nvSpPr>
          <p:cNvPr id="12697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2997200"/>
            <a:ext cx="8540750" cy="3860800"/>
          </a:xfrm>
        </p:spPr>
        <p:txBody>
          <a:bodyPr/>
          <a:lstStyle/>
          <a:p>
            <a:r>
              <a:rPr lang="ru-RU"/>
              <a:t>Ритмы, которые приспосабливают организм к сезонной смене условий</a:t>
            </a:r>
          </a:p>
          <a:p>
            <a:pPr>
              <a:buFont typeface="Wingdings" pitchFamily="2" charset="2"/>
              <a:buNone/>
            </a:pPr>
            <a:r>
              <a:rPr lang="ru-RU"/>
              <a:t>Причина: движение Земли вокруг Солнца, благодаря чему происходит смена времен года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78" grpId="0"/>
      <p:bldP spid="12697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Смена времен года</a:t>
            </a:r>
          </a:p>
        </p:txBody>
      </p:sp>
      <p:pic>
        <p:nvPicPr>
          <p:cNvPr id="134151" name="Picture 7" descr="Природа (186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557338"/>
            <a:ext cx="3673475" cy="2754312"/>
          </a:xfrm>
          <a:prstGeom prst="rect">
            <a:avLst/>
          </a:prstGeom>
          <a:noFill/>
        </p:spPr>
      </p:pic>
      <p:pic>
        <p:nvPicPr>
          <p:cNvPr id="134152" name="Picture 8" descr="3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713" y="2420938"/>
            <a:ext cx="3384550" cy="295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153" name="Picture 9" descr="Природа (202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475" y="3141663"/>
            <a:ext cx="3743325" cy="2808287"/>
          </a:xfrm>
          <a:prstGeom prst="rect">
            <a:avLst/>
          </a:prstGeom>
          <a:noFill/>
        </p:spPr>
      </p:pic>
      <p:pic>
        <p:nvPicPr>
          <p:cNvPr id="134154" name="Picture 10" descr="Природа (50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825" y="3789363"/>
            <a:ext cx="3743325" cy="28082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4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4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4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4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34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34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34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34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34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4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34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34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34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Размножение животных</a:t>
            </a:r>
          </a:p>
        </p:txBody>
      </p:sp>
      <p:pic>
        <p:nvPicPr>
          <p:cNvPr id="150532" name="Picture 4" descr="Природа (195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2060575"/>
            <a:ext cx="5472113" cy="4275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0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0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0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50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Цветение </a:t>
            </a:r>
          </a:p>
        </p:txBody>
      </p:sp>
      <p:pic>
        <p:nvPicPr>
          <p:cNvPr id="149508" name="Picture 4" descr="Природа (76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628775"/>
            <a:ext cx="4032250" cy="2695575"/>
          </a:xfrm>
          <a:prstGeom prst="rect">
            <a:avLst/>
          </a:prstGeom>
          <a:noFill/>
        </p:spPr>
      </p:pic>
      <p:pic>
        <p:nvPicPr>
          <p:cNvPr id="149509" name="Picture 5" descr="Водяные лили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8175" y="2420938"/>
            <a:ext cx="4386263" cy="3289300"/>
          </a:xfrm>
          <a:prstGeom prst="rect">
            <a:avLst/>
          </a:prstGeom>
          <a:noFill/>
        </p:spPr>
      </p:pic>
      <p:pic>
        <p:nvPicPr>
          <p:cNvPr id="149510" name="Picture 6" descr="Природа (54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3800" y="3573463"/>
            <a:ext cx="3876675" cy="2901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9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9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49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49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49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49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49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9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0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Созревание плодов и семян</a:t>
            </a:r>
          </a:p>
        </p:txBody>
      </p:sp>
      <p:pic>
        <p:nvPicPr>
          <p:cNvPr id="146438" name="Picture 6" descr="Природа (60)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4075" y="2029619"/>
            <a:ext cx="4895850" cy="3667125"/>
          </a:xfrm>
          <a:noFill/>
          <a:ln/>
        </p:spPr>
      </p:pic>
      <p:pic>
        <p:nvPicPr>
          <p:cNvPr id="146437" name="Picture 5" descr="Природа (28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557338"/>
            <a:ext cx="4681538" cy="3806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6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6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6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6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6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Фотопериодизм </a:t>
            </a:r>
          </a:p>
        </p:txBody>
      </p:sp>
      <p:sp>
        <p:nvSpPr>
          <p:cNvPr id="129027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u="sng"/>
              <a:t>Фотопериод </a:t>
            </a:r>
            <a:r>
              <a:rPr lang="ru-RU"/>
              <a:t>– соотношение светлого и темного времени суток</a:t>
            </a:r>
          </a:p>
          <a:p>
            <a:endParaRPr lang="ru-RU" u="sng"/>
          </a:p>
          <a:p>
            <a:r>
              <a:rPr lang="ru-RU" u="sng"/>
              <a:t>Фотопериодизм</a:t>
            </a:r>
            <a:r>
              <a:rPr lang="ru-RU"/>
              <a:t> – способность организмов реагировать </a:t>
            </a:r>
          </a:p>
          <a:p>
            <a:pPr>
              <a:buFont typeface="Wingdings" pitchFamily="2" charset="2"/>
              <a:buNone/>
            </a:pPr>
            <a:r>
              <a:rPr lang="ru-RU"/>
              <a:t>   на изменение дня и ночи</a:t>
            </a:r>
          </a:p>
        </p:txBody>
      </p:sp>
      <p:pic>
        <p:nvPicPr>
          <p:cNvPr id="129028" name="Picture 4" descr="5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1500" y="3860800"/>
            <a:ext cx="3333750" cy="2808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9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9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9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9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9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9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9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9" dur="2000"/>
                                        <p:tgtEl>
                                          <p:spTgt spid="129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6" grpId="0"/>
      <p:bldP spid="12902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/>
              <a:t>Выращивание растений при искусственном освещении</a:t>
            </a:r>
          </a:p>
        </p:txBody>
      </p:sp>
      <p:pic>
        <p:nvPicPr>
          <p:cNvPr id="141316" name="Picture 4" descr="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1989138"/>
            <a:ext cx="6408738" cy="4405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1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1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1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1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Приливно-отливные ритмы</a:t>
            </a:r>
          </a:p>
        </p:txBody>
      </p:sp>
      <p:sp>
        <p:nvSpPr>
          <p:cNvPr id="128003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Сложные ритмические </a:t>
            </a:r>
          </a:p>
          <a:p>
            <a:pPr>
              <a:buFont typeface="Wingdings" pitchFamily="2" charset="2"/>
              <a:buNone/>
            </a:pPr>
            <a:r>
              <a:rPr lang="ru-RU"/>
              <a:t>явления у обитателей</a:t>
            </a:r>
          </a:p>
          <a:p>
            <a:pPr>
              <a:buFont typeface="Wingdings" pitchFamily="2" charset="2"/>
              <a:buNone/>
            </a:pPr>
            <a:r>
              <a:rPr lang="ru-RU"/>
              <a:t> приливно-отливной зоны</a:t>
            </a:r>
          </a:p>
          <a:p>
            <a:pPr>
              <a:buFont typeface="Wingdings" pitchFamily="2" charset="2"/>
              <a:buNone/>
            </a:pPr>
            <a:endParaRPr lang="ru-RU"/>
          </a:p>
          <a:p>
            <a:pPr>
              <a:buFont typeface="Wingdings" pitchFamily="2" charset="2"/>
              <a:buNone/>
            </a:pPr>
            <a:r>
              <a:rPr lang="ru-RU"/>
              <a:t>Причина: влияние Луны</a:t>
            </a:r>
          </a:p>
        </p:txBody>
      </p:sp>
      <p:pic>
        <p:nvPicPr>
          <p:cNvPr id="128007" name="Picture 7" descr="post-8909-1189429433"/>
          <p:cNvPicPr>
            <a:picLocks noChangeAspect="1" noChangeArrowheads="1"/>
          </p:cNvPicPr>
          <p:nvPr/>
        </p:nvPicPr>
        <p:blipFill>
          <a:blip r:embed="rId2" cstate="print">
            <a:lum bright="-12000" contrast="-36000"/>
          </a:blip>
          <a:srcRect/>
          <a:stretch>
            <a:fillRect/>
          </a:stretch>
        </p:blipFill>
        <p:spPr bwMode="auto">
          <a:xfrm>
            <a:off x="5219700" y="3068638"/>
            <a:ext cx="3527425" cy="3440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8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8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8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2" grpId="0"/>
      <p:bldP spid="12800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Приливно-отливная зона</a:t>
            </a:r>
          </a:p>
        </p:txBody>
      </p:sp>
      <p:pic>
        <p:nvPicPr>
          <p:cNvPr id="142341" name="Picture 5" descr="5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43087" y="1996281"/>
            <a:ext cx="5457825" cy="3733800"/>
          </a:xfrm>
          <a:noFill/>
          <a:ln/>
        </p:spPr>
      </p:pic>
      <p:pic>
        <p:nvPicPr>
          <p:cNvPr id="142340" name="Picture 4" descr="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1412875"/>
            <a:ext cx="5616575" cy="3790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2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2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2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2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2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2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2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Обитатели прибрежной зоны</a:t>
            </a:r>
          </a:p>
        </p:txBody>
      </p:sp>
      <p:pic>
        <p:nvPicPr>
          <p:cNvPr id="138244" name="Picture 4" descr="4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484313"/>
            <a:ext cx="4445000" cy="3517900"/>
          </a:xfrm>
          <a:prstGeom prst="rect">
            <a:avLst/>
          </a:prstGeom>
          <a:noFill/>
        </p:spPr>
      </p:pic>
      <p:pic>
        <p:nvPicPr>
          <p:cNvPr id="138245" name="Picture 5" descr="4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975" y="2636838"/>
            <a:ext cx="5000625" cy="2514600"/>
          </a:xfrm>
          <a:prstGeom prst="rect">
            <a:avLst/>
          </a:prstGeom>
          <a:noFill/>
        </p:spPr>
      </p:pic>
      <p:pic>
        <p:nvPicPr>
          <p:cNvPr id="138246" name="Picture 6" descr="5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175" y="3573463"/>
            <a:ext cx="4752975" cy="2952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8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8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8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38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38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38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38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2" name="Oval 4"/>
          <p:cNvSpPr>
            <a:spLocks noChangeArrowheads="1"/>
          </p:cNvSpPr>
          <p:nvPr/>
        </p:nvSpPr>
        <p:spPr bwMode="auto">
          <a:xfrm>
            <a:off x="3276600" y="476250"/>
            <a:ext cx="2736850" cy="172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0066"/>
                </a:solidFill>
              </a:rPr>
              <a:t>Биологические </a:t>
            </a:r>
          </a:p>
          <a:p>
            <a:pPr algn="ctr"/>
            <a:r>
              <a:rPr lang="ru-RU" sz="2800" b="1">
                <a:solidFill>
                  <a:srgbClr val="000066"/>
                </a:solidFill>
              </a:rPr>
              <a:t>ритмы</a:t>
            </a:r>
          </a:p>
        </p:txBody>
      </p:sp>
      <p:sp>
        <p:nvSpPr>
          <p:cNvPr id="124933" name="Oval 5"/>
          <p:cNvSpPr>
            <a:spLocks noChangeArrowheads="1"/>
          </p:cNvSpPr>
          <p:nvPr/>
        </p:nvSpPr>
        <p:spPr bwMode="auto">
          <a:xfrm>
            <a:off x="6407150" y="2924175"/>
            <a:ext cx="2736850" cy="18002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0066"/>
                </a:solidFill>
              </a:rPr>
              <a:t>Приливно-</a:t>
            </a:r>
          </a:p>
          <a:p>
            <a:pPr algn="ctr"/>
            <a:r>
              <a:rPr lang="ru-RU" sz="2800" b="1">
                <a:solidFill>
                  <a:srgbClr val="000066"/>
                </a:solidFill>
              </a:rPr>
              <a:t>отливные</a:t>
            </a:r>
          </a:p>
        </p:txBody>
      </p:sp>
      <p:sp>
        <p:nvSpPr>
          <p:cNvPr id="124934" name="Oval 6"/>
          <p:cNvSpPr>
            <a:spLocks noChangeArrowheads="1"/>
          </p:cNvSpPr>
          <p:nvPr/>
        </p:nvSpPr>
        <p:spPr bwMode="auto">
          <a:xfrm>
            <a:off x="3132138" y="4292600"/>
            <a:ext cx="2736850" cy="172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0066"/>
                </a:solidFill>
              </a:rPr>
              <a:t>Годовые</a:t>
            </a:r>
          </a:p>
          <a:p>
            <a:pPr algn="ctr"/>
            <a:r>
              <a:rPr lang="ru-RU" sz="2800" b="1">
                <a:solidFill>
                  <a:srgbClr val="000066"/>
                </a:solidFill>
              </a:rPr>
              <a:t>(сезонные)</a:t>
            </a:r>
          </a:p>
        </p:txBody>
      </p:sp>
      <p:sp>
        <p:nvSpPr>
          <p:cNvPr id="124935" name="Oval 7"/>
          <p:cNvSpPr>
            <a:spLocks noChangeArrowheads="1"/>
          </p:cNvSpPr>
          <p:nvPr/>
        </p:nvSpPr>
        <p:spPr bwMode="auto">
          <a:xfrm>
            <a:off x="0" y="2924175"/>
            <a:ext cx="2736850" cy="172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0066"/>
                </a:solidFill>
              </a:rPr>
              <a:t>суточные</a:t>
            </a:r>
          </a:p>
        </p:txBody>
      </p:sp>
      <p:sp>
        <p:nvSpPr>
          <p:cNvPr id="124937" name="Line 9"/>
          <p:cNvSpPr>
            <a:spLocks noChangeShapeType="1"/>
          </p:cNvSpPr>
          <p:nvPr/>
        </p:nvSpPr>
        <p:spPr bwMode="auto">
          <a:xfrm>
            <a:off x="4500563" y="2349500"/>
            <a:ext cx="0" cy="14398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4938" name="Line 10"/>
          <p:cNvSpPr>
            <a:spLocks noChangeShapeType="1"/>
          </p:cNvSpPr>
          <p:nvPr/>
        </p:nvSpPr>
        <p:spPr bwMode="auto">
          <a:xfrm>
            <a:off x="5724525" y="2133600"/>
            <a:ext cx="865188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4939" name="Line 11"/>
          <p:cNvSpPr>
            <a:spLocks noChangeShapeType="1"/>
          </p:cNvSpPr>
          <p:nvPr/>
        </p:nvSpPr>
        <p:spPr bwMode="auto">
          <a:xfrm flipH="1">
            <a:off x="2555875" y="2205038"/>
            <a:ext cx="1008063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49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49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49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49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49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49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49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49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2" grpId="0" animBg="1"/>
      <p:bldP spid="124933" grpId="0" animBg="1"/>
      <p:bldP spid="124934" grpId="0" animBg="1"/>
      <p:bldP spid="12493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8" name="Picture 4" descr="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76250"/>
            <a:ext cx="3600450" cy="2952750"/>
          </a:xfrm>
          <a:prstGeom prst="rect">
            <a:avLst/>
          </a:prstGeom>
          <a:noFill/>
        </p:spPr>
      </p:pic>
      <p:pic>
        <p:nvPicPr>
          <p:cNvPr id="139270" name="Picture 6" descr="5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3850" y="3573463"/>
            <a:ext cx="3600450" cy="2952750"/>
          </a:xfrm>
          <a:noFill/>
          <a:ln/>
        </p:spPr>
      </p:pic>
      <p:pic>
        <p:nvPicPr>
          <p:cNvPr id="139272" name="Picture 8" descr="3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76250"/>
            <a:ext cx="3887788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9273" name="Picture 9" descr="5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3644900"/>
            <a:ext cx="3808412" cy="2879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9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9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9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39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9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9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39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39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39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39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39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39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Биологические часы</a:t>
            </a:r>
          </a:p>
        </p:txBody>
      </p:sp>
      <p:sp>
        <p:nvSpPr>
          <p:cNvPr id="130051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Способность живых </a:t>
            </a:r>
          </a:p>
          <a:p>
            <a:pPr>
              <a:buFont typeface="Wingdings" pitchFamily="2" charset="2"/>
              <a:buNone/>
            </a:pPr>
            <a:r>
              <a:rPr lang="ru-RU"/>
              <a:t>организмов </a:t>
            </a:r>
          </a:p>
          <a:p>
            <a:pPr>
              <a:buFont typeface="Wingdings" pitchFamily="2" charset="2"/>
              <a:buNone/>
            </a:pPr>
            <a:r>
              <a:rPr lang="ru-RU"/>
              <a:t>ориентироваться </a:t>
            </a:r>
          </a:p>
          <a:p>
            <a:pPr>
              <a:buFont typeface="Wingdings" pitchFamily="2" charset="2"/>
              <a:buNone/>
            </a:pPr>
            <a:r>
              <a:rPr lang="ru-RU"/>
              <a:t>во времени</a:t>
            </a:r>
          </a:p>
        </p:txBody>
      </p:sp>
      <p:pic>
        <p:nvPicPr>
          <p:cNvPr id="130052" name="Picture 4" descr="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1989138"/>
            <a:ext cx="4065587" cy="3943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0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0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0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0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0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0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0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0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0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0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2000"/>
                                        <p:tgtEl>
                                          <p:spTgt spid="130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0" grpId="0"/>
      <p:bldP spid="130051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968375"/>
          </a:xfrm>
        </p:spPr>
        <p:txBody>
          <a:bodyPr/>
          <a:lstStyle/>
          <a:p>
            <a:r>
              <a:rPr lang="ru-RU" sz="4800" b="1"/>
              <a:t>Хронобиология</a:t>
            </a:r>
            <a:r>
              <a:rPr lang="ru-RU"/>
              <a:t> </a:t>
            </a:r>
          </a:p>
        </p:txBody>
      </p:sp>
      <p:sp>
        <p:nvSpPr>
          <p:cNvPr id="13107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50825" y="1484313"/>
            <a:ext cx="8893175" cy="5373687"/>
          </a:xfrm>
        </p:spPr>
        <p:txBody>
          <a:bodyPr/>
          <a:lstStyle/>
          <a:p>
            <a:r>
              <a:rPr lang="ru-RU"/>
              <a:t>Наука, изучающая вопросы, связанные с регуляцией ритмов человека внешними условиями</a:t>
            </a:r>
          </a:p>
          <a:p>
            <a:pPr>
              <a:buFont typeface="Wingdings" pitchFamily="2" charset="2"/>
              <a:buNone/>
            </a:pPr>
            <a:endParaRPr lang="ru-RU"/>
          </a:p>
          <a:p>
            <a:pPr>
              <a:buFont typeface="Wingdings" pitchFamily="2" charset="2"/>
              <a:buNone/>
            </a:pPr>
            <a:r>
              <a:rPr lang="ru-RU" b="1" u="sng"/>
              <a:t>«Совы»</a:t>
            </a:r>
            <a:r>
              <a:rPr lang="ru-RU"/>
              <a:t> - категория людей, у которых время наибольшей творческой активности приходится на ночные или вечерние часы</a:t>
            </a:r>
          </a:p>
          <a:p>
            <a:pPr>
              <a:buFont typeface="Wingdings" pitchFamily="2" charset="2"/>
              <a:buNone/>
            </a:pPr>
            <a:r>
              <a:rPr lang="ru-RU" b="1" u="sng"/>
              <a:t>«Жаворонки»</a:t>
            </a:r>
            <a:r>
              <a:rPr lang="ru-RU"/>
              <a:t> - категория людей, у которых наибольшая работоспособность приходится на первую половину дня                                                       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1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1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31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31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31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4" grpId="0"/>
      <p:bldP spid="13107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7" name="WordArt 5"/>
          <p:cNvSpPr>
            <a:spLocks noChangeArrowheads="1" noChangeShapeType="1" noTextEdit="1"/>
          </p:cNvSpPr>
          <p:nvPr/>
        </p:nvSpPr>
        <p:spPr bwMode="auto">
          <a:xfrm>
            <a:off x="468313" y="2492375"/>
            <a:ext cx="8353425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Спасибо за внимание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1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3000"/>
                                        <p:tgtEl>
                                          <p:spTgt spid="1515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51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557" grpId="0" animBg="1"/>
      <p:bldP spid="151557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412" name="Picture 4" descr="Лес Фиер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54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Суточные ритмы</a:t>
            </a:r>
          </a:p>
        </p:txBody>
      </p:sp>
      <p:sp>
        <p:nvSpPr>
          <p:cNvPr id="1454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676400"/>
            <a:ext cx="8540750" cy="4992688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ru-RU"/>
          </a:p>
          <a:p>
            <a:pPr>
              <a:lnSpc>
                <a:spcPct val="90000"/>
              </a:lnSpc>
            </a:pPr>
            <a:endParaRPr lang="ru-RU"/>
          </a:p>
          <a:p>
            <a:pPr>
              <a:lnSpc>
                <a:spcPct val="90000"/>
              </a:lnSpc>
            </a:pPr>
            <a:endParaRPr lang="ru-RU"/>
          </a:p>
          <a:p>
            <a:pPr algn="ctr">
              <a:lnSpc>
                <a:spcPct val="90000"/>
              </a:lnSpc>
            </a:pPr>
            <a:endParaRPr lang="ru-RU"/>
          </a:p>
          <a:p>
            <a:pPr algn="ctr">
              <a:lnSpc>
                <a:spcPct val="90000"/>
              </a:lnSpc>
            </a:pPr>
            <a:r>
              <a:rPr lang="ru-RU"/>
              <a:t>Ритмы, которые приспосабливают организмы к смене дня и ночи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/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Причины: движение Земли 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вокруг своей оси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5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45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45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45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45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45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45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45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45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45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45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0" grpId="0"/>
      <p:bldP spid="14541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962400" y="685800"/>
            <a:ext cx="2801938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CC00"/>
                </a:solidFill>
              </a:rPr>
              <a:t>Суточные ритмы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228600" y="1143000"/>
            <a:ext cx="3321050" cy="1200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-Изменение</a:t>
            </a:r>
          </a:p>
          <a:p>
            <a:r>
              <a:rPr lang="ru-RU"/>
              <a:t>  интенсивности роста</a:t>
            </a:r>
          </a:p>
          <a:p>
            <a:pPr>
              <a:buFontTx/>
              <a:buChar char="-"/>
            </a:pPr>
            <a:r>
              <a:rPr lang="ru-RU"/>
              <a:t>Распускание </a:t>
            </a:r>
            <a:r>
              <a:rPr lang="ru-RU">
                <a:hlinkClick r:id="rId2" action="ppaction://hlinksldjump"/>
              </a:rPr>
              <a:t>цветков</a:t>
            </a:r>
            <a:endParaRPr lang="ru-RU"/>
          </a:p>
          <a:p>
            <a:r>
              <a:rPr lang="ru-RU"/>
              <a:t> в определенное время суток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295400" y="3276600"/>
            <a:ext cx="3390900" cy="1200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Изменение </a:t>
            </a:r>
            <a:r>
              <a:rPr lang="ru-RU">
                <a:hlinkClick r:id="rId3" action="ppaction://hlinksldjump"/>
              </a:rPr>
              <a:t>активности:</a:t>
            </a:r>
            <a:endParaRPr lang="ru-RU"/>
          </a:p>
          <a:p>
            <a:pPr>
              <a:buFontTx/>
              <a:buChar char="-"/>
            </a:pPr>
            <a:r>
              <a:rPr lang="ru-RU"/>
              <a:t>Дневные (муравьи, воробьи)</a:t>
            </a:r>
          </a:p>
          <a:p>
            <a:pPr>
              <a:buFontTx/>
              <a:buChar char="-"/>
            </a:pPr>
            <a:r>
              <a:rPr lang="ru-RU"/>
              <a:t>Ночные (совы, ежи)</a:t>
            </a:r>
          </a:p>
          <a:p>
            <a:pPr>
              <a:buFontTx/>
              <a:buChar char="-"/>
            </a:pPr>
            <a:r>
              <a:rPr lang="ru-RU"/>
              <a:t>Сумеречные (летучие мыши)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5105400" y="2667000"/>
            <a:ext cx="3838575" cy="25733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Изменение около100 параметров:</a:t>
            </a:r>
          </a:p>
          <a:p>
            <a:pPr>
              <a:buFontTx/>
              <a:buChar char="-"/>
            </a:pPr>
            <a:r>
              <a:rPr lang="ru-RU"/>
              <a:t>Частота работы сердца</a:t>
            </a:r>
          </a:p>
          <a:p>
            <a:pPr>
              <a:buFontTx/>
              <a:buChar char="-"/>
            </a:pPr>
            <a:r>
              <a:rPr lang="ru-RU"/>
              <a:t>Ритм дыхания</a:t>
            </a:r>
          </a:p>
          <a:p>
            <a:pPr>
              <a:buFontTx/>
              <a:buChar char="-"/>
            </a:pPr>
            <a:r>
              <a:rPr lang="ru-RU"/>
              <a:t>Выделение гормонов</a:t>
            </a:r>
          </a:p>
          <a:p>
            <a:pPr>
              <a:buFontTx/>
              <a:buChar char="-"/>
            </a:pPr>
            <a:r>
              <a:rPr lang="ru-RU"/>
              <a:t>Кровяное давление</a:t>
            </a:r>
          </a:p>
          <a:p>
            <a:pPr>
              <a:buFontTx/>
              <a:buChar char="-"/>
            </a:pPr>
            <a:r>
              <a:rPr lang="ru-RU"/>
              <a:t>Температура тела</a:t>
            </a:r>
          </a:p>
          <a:p>
            <a:pPr>
              <a:buFontTx/>
              <a:buChar char="-"/>
            </a:pPr>
            <a:r>
              <a:rPr lang="ru-RU"/>
              <a:t>Количество эритроцитов</a:t>
            </a:r>
          </a:p>
          <a:p>
            <a:pPr>
              <a:buFontTx/>
              <a:buChar char="-"/>
            </a:pPr>
            <a:r>
              <a:rPr lang="ru-RU"/>
              <a:t>Активность пищеварительных</a:t>
            </a:r>
          </a:p>
          <a:p>
            <a:r>
              <a:rPr lang="ru-RU"/>
              <a:t>желез</a:t>
            </a:r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 flipH="1" flipV="1">
            <a:off x="2514600" y="838200"/>
            <a:ext cx="14478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 flipH="1">
            <a:off x="4343400" y="1143000"/>
            <a:ext cx="2286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>
            <a:off x="5791200" y="1143000"/>
            <a:ext cx="10668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1219200" y="609600"/>
            <a:ext cx="1257300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ru-RU">
                <a:solidFill>
                  <a:srgbClr val="FF3300"/>
                </a:solidFill>
              </a:rPr>
              <a:t>Растения:</a:t>
            </a:r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3505200" y="2819400"/>
            <a:ext cx="1365250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ru-RU">
                <a:solidFill>
                  <a:srgbClr val="FF3300"/>
                </a:solidFill>
              </a:rPr>
              <a:t>Животные:</a:t>
            </a:r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6400800" y="2133600"/>
            <a:ext cx="1143000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ru-RU">
                <a:solidFill>
                  <a:srgbClr val="FF3300"/>
                </a:solidFill>
              </a:rPr>
              <a:t>Человек: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nimBg="1"/>
      <p:bldP spid="6150" grpId="0" animBg="1"/>
      <p:bldP spid="615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404813"/>
            <a:ext cx="8510588" cy="792162"/>
          </a:xfrm>
        </p:spPr>
        <p:txBody>
          <a:bodyPr/>
          <a:lstStyle/>
          <a:p>
            <a:r>
              <a:rPr lang="ru-RU" b="1"/>
              <a:t>Суточные ритмы растений</a:t>
            </a:r>
          </a:p>
        </p:txBody>
      </p:sp>
      <p:pic>
        <p:nvPicPr>
          <p:cNvPr id="152580" name="Picture 4" descr="Природа (207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1412875"/>
            <a:ext cx="6408737" cy="5127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2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2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25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2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7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60350"/>
            <a:ext cx="8518525" cy="1293813"/>
          </a:xfrm>
        </p:spPr>
        <p:txBody>
          <a:bodyPr/>
          <a:lstStyle/>
          <a:p>
            <a:r>
              <a:rPr lang="ru-RU" b="1"/>
              <a:t>Дневные и ночные животные</a:t>
            </a:r>
          </a:p>
        </p:txBody>
      </p:sp>
      <p:pic>
        <p:nvPicPr>
          <p:cNvPr id="135172" name="Picture 4" descr="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44675"/>
            <a:ext cx="3455987" cy="3429000"/>
          </a:xfrm>
          <a:prstGeom prst="rect">
            <a:avLst/>
          </a:prstGeom>
          <a:noFill/>
        </p:spPr>
      </p:pic>
      <p:pic>
        <p:nvPicPr>
          <p:cNvPr id="135173" name="Picture 5" descr="Природа (136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3141663"/>
            <a:ext cx="5227638" cy="3484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5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5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Суточные ритмы у человека</a:t>
            </a:r>
          </a:p>
        </p:txBody>
      </p:sp>
      <p:pic>
        <p:nvPicPr>
          <p:cNvPr id="125957" name="Picture 5" descr="4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227763" y="1700213"/>
            <a:ext cx="2601912" cy="3241675"/>
          </a:xfrm>
          <a:noFill/>
          <a:ln/>
        </p:spPr>
      </p:pic>
      <p:pic>
        <p:nvPicPr>
          <p:cNvPr id="125956" name="Picture 4" descr="4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628775"/>
            <a:ext cx="2606675" cy="3376613"/>
          </a:xfrm>
          <a:prstGeom prst="rect">
            <a:avLst/>
          </a:prstGeom>
          <a:noFill/>
        </p:spPr>
      </p:pic>
      <p:pic>
        <p:nvPicPr>
          <p:cNvPr id="125958" name="Picture 6" descr="3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3357563"/>
            <a:ext cx="2697163" cy="26971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5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25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125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125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3352800" y="685800"/>
            <a:ext cx="3414713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/>
              <a:t>Факторы,</a:t>
            </a:r>
          </a:p>
          <a:p>
            <a:pPr algn="ctr"/>
            <a:r>
              <a:rPr lang="ru-RU"/>
              <a:t>способствующие </a:t>
            </a:r>
            <a:r>
              <a:rPr lang="ru-RU">
                <a:solidFill>
                  <a:srgbClr val="FF3300"/>
                </a:solidFill>
              </a:rPr>
              <a:t>сохранению </a:t>
            </a:r>
          </a:p>
          <a:p>
            <a:pPr algn="ctr"/>
            <a:r>
              <a:rPr lang="ru-RU">
                <a:solidFill>
                  <a:srgbClr val="FF3300"/>
                </a:solidFill>
              </a:rPr>
              <a:t>суточной ритмики человека: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990600" y="5029200"/>
            <a:ext cx="3159125" cy="4064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3300"/>
                </a:solidFill>
              </a:rPr>
              <a:t>Соблюдать режим дня!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066800" y="1981200"/>
            <a:ext cx="284480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Просыпаться и засыпать</a:t>
            </a:r>
          </a:p>
          <a:p>
            <a:r>
              <a:rPr lang="ru-RU"/>
              <a:t> в одно и тоже время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3946525" y="3008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1828800" y="2895600"/>
            <a:ext cx="3640138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Соблюдать режим приема пищи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3124200" y="3581400"/>
            <a:ext cx="4027488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Рационально использовать время</a:t>
            </a:r>
          </a:p>
          <a:p>
            <a:r>
              <a:rPr lang="ru-RU"/>
              <a:t>максимальной активности человека</a:t>
            </a:r>
          </a:p>
          <a:p>
            <a:r>
              <a:rPr lang="ru-RU"/>
              <a:t>(10 – 12 ч., 16 – 18 ч.) 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5029200" y="4800600"/>
            <a:ext cx="3833813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Ночное время только для отдыха!</a:t>
            </a:r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>
            <a:off x="3505200" y="1600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>
            <a:off x="4648200" y="16002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5" name="Line 13"/>
          <p:cNvSpPr>
            <a:spLocks noChangeShapeType="1"/>
          </p:cNvSpPr>
          <p:nvPr/>
        </p:nvSpPr>
        <p:spPr bwMode="auto">
          <a:xfrm>
            <a:off x="5867400" y="1600200"/>
            <a:ext cx="0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6" name="Line 14"/>
          <p:cNvSpPr>
            <a:spLocks noChangeShapeType="1"/>
          </p:cNvSpPr>
          <p:nvPr/>
        </p:nvSpPr>
        <p:spPr bwMode="auto">
          <a:xfrm>
            <a:off x="6324600" y="1600200"/>
            <a:ext cx="2057400" cy="3200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animBg="1"/>
      <p:bldP spid="8198" grpId="0" animBg="1"/>
      <p:bldP spid="8200" grpId="0" animBg="1"/>
      <p:bldP spid="8201" grpId="0" animBg="1"/>
      <p:bldP spid="820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2971800" y="990600"/>
            <a:ext cx="350520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/>
              <a:t>Суточные ритмы </a:t>
            </a:r>
          </a:p>
          <a:p>
            <a:pPr algn="ctr"/>
            <a:r>
              <a:rPr lang="ru-RU">
                <a:solidFill>
                  <a:srgbClr val="FF3300"/>
                </a:solidFill>
              </a:rPr>
              <a:t>не проявляются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1752600" y="2895600"/>
            <a:ext cx="2392363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У обитателей пещер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4724400" y="2971800"/>
            <a:ext cx="41338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У некоторых мелких млекопитающих</a:t>
            </a:r>
          </a:p>
          <a:p>
            <a:r>
              <a:rPr lang="ru-RU"/>
              <a:t>в связи с особенностями обмена</a:t>
            </a:r>
          </a:p>
          <a:p>
            <a:r>
              <a:rPr lang="ru-RU"/>
              <a:t>веществ</a:t>
            </a:r>
          </a:p>
        </p:txBody>
      </p:sp>
      <p:sp>
        <p:nvSpPr>
          <p:cNvPr id="7175" name="AutoShape 7"/>
          <p:cNvSpPr>
            <a:spLocks noChangeArrowheads="1"/>
          </p:cNvSpPr>
          <p:nvPr/>
        </p:nvSpPr>
        <p:spPr bwMode="auto">
          <a:xfrm>
            <a:off x="3505200" y="1752600"/>
            <a:ext cx="457200" cy="1066800"/>
          </a:xfrm>
          <a:prstGeom prst="downArrow">
            <a:avLst>
              <a:gd name="adj1" fmla="val 50000"/>
              <a:gd name="adj2" fmla="val 58333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6" name="AutoShape 8"/>
          <p:cNvSpPr>
            <a:spLocks noChangeArrowheads="1"/>
          </p:cNvSpPr>
          <p:nvPr/>
        </p:nvSpPr>
        <p:spPr bwMode="auto">
          <a:xfrm>
            <a:off x="5486400" y="1752600"/>
            <a:ext cx="457200" cy="1066800"/>
          </a:xfrm>
          <a:prstGeom prst="downArrow">
            <a:avLst>
              <a:gd name="adj1" fmla="val 50000"/>
              <a:gd name="adj2" fmla="val 58333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animBg="1"/>
      <p:bldP spid="717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</TotalTime>
  <Words>301</Words>
  <Application>Microsoft Office PowerPoint</Application>
  <PresentationFormat>Экран (4:3)</PresentationFormat>
  <Paragraphs>90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    Биологические  ритмы   и биологические часы </vt:lpstr>
      <vt:lpstr>Слайд 2</vt:lpstr>
      <vt:lpstr>Суточные ритмы</vt:lpstr>
      <vt:lpstr>Слайд 4</vt:lpstr>
      <vt:lpstr>Суточные ритмы растений</vt:lpstr>
      <vt:lpstr>Дневные и ночные животные</vt:lpstr>
      <vt:lpstr>Суточные ритмы у человека</vt:lpstr>
      <vt:lpstr>Слайд 8</vt:lpstr>
      <vt:lpstr>Слайд 9</vt:lpstr>
      <vt:lpstr>Годовые ритмы</vt:lpstr>
      <vt:lpstr>Смена времен года</vt:lpstr>
      <vt:lpstr>Размножение животных</vt:lpstr>
      <vt:lpstr>Цветение </vt:lpstr>
      <vt:lpstr>Созревание плодов и семян</vt:lpstr>
      <vt:lpstr>Фотопериодизм </vt:lpstr>
      <vt:lpstr>Выращивание растений при искусственном освещении</vt:lpstr>
      <vt:lpstr>Приливно-отливные ритмы</vt:lpstr>
      <vt:lpstr>Приливно-отливная зона</vt:lpstr>
      <vt:lpstr>Обитатели прибрежной зоны</vt:lpstr>
      <vt:lpstr>Слайд 20</vt:lpstr>
      <vt:lpstr>Биологические часы</vt:lpstr>
      <vt:lpstr>Хронобиология </vt:lpstr>
      <vt:lpstr>Слайд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Биологические  ритмы   и биологические часы </dc:title>
  <dc:creator>Admin</dc:creator>
  <cp:lastModifiedBy>Admin</cp:lastModifiedBy>
  <cp:revision>7</cp:revision>
  <dcterms:created xsi:type="dcterms:W3CDTF">2013-10-17T04:44:02Z</dcterms:created>
  <dcterms:modified xsi:type="dcterms:W3CDTF">2013-10-23T09:22:09Z</dcterms:modified>
</cp:coreProperties>
</file>